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819" r:id="rId2"/>
    <p:sldMasterId id="2147483837" r:id="rId3"/>
  </p:sldMasterIdLst>
  <p:sldIdLst>
    <p:sldId id="256" r:id="rId4"/>
    <p:sldId id="277" r:id="rId5"/>
    <p:sldId id="257" r:id="rId6"/>
    <p:sldId id="278" r:id="rId7"/>
    <p:sldId id="279" r:id="rId8"/>
    <p:sldId id="260" r:id="rId9"/>
    <p:sldId id="261" r:id="rId10"/>
    <p:sldId id="262" r:id="rId11"/>
    <p:sldId id="264" r:id="rId12"/>
    <p:sldId id="266" r:id="rId13"/>
    <p:sldId id="268" r:id="rId14"/>
    <p:sldId id="269" r:id="rId15"/>
    <p:sldId id="267" r:id="rId16"/>
    <p:sldId id="283" r:id="rId17"/>
    <p:sldId id="281" r:id="rId18"/>
    <p:sldId id="286" r:id="rId19"/>
    <p:sldId id="288" r:id="rId20"/>
    <p:sldId id="287"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7/31/2020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857385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7/31/2020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65630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7/31/2020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643323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7/31/2020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437751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pt-BR"/>
              <a:t>Clique para editar o título Mestre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C04E684-10F4-4CC3-A0B9-F03AA7BE37CF}" type="datetimeFigureOut">
              <a:rPr lang="en-US" smtClean="0"/>
              <a:t>7/31/2020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95305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868245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pt-BR"/>
              <a:t>Clique para editar o título Mestre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C04E684-10F4-4CC3-A0B9-F03AA7BE37CF}" type="datetimeFigureOut">
              <a:rPr lang="en-US" smtClean="0"/>
              <a:t>7/31/2020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93762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3C04E684-10F4-4CC3-A0B9-F03AA7BE37CF}"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3521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85800" y="3132666"/>
            <a:ext cx="5311775" cy="308601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3132666"/>
            <a:ext cx="5334000" cy="308601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3C04E684-10F4-4CC3-A0B9-F03AA7BE37CF}"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196868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3C04E684-10F4-4CC3-A0B9-F03AA7BE37CF}"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811787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4E684-10F4-4CC3-A0B9-F03AA7BE37CF}"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53175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7/31/2020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280910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pt-BR"/>
              <a:t>Clique para editar o título Mestre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C04E684-10F4-4CC3-A0B9-F03AA7BE37CF}"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183517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C04E684-10F4-4CC3-A0B9-F03AA7BE37CF}"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162846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C04E684-10F4-4CC3-A0B9-F03AA7BE37CF}"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516823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C04E684-10F4-4CC3-A0B9-F03AA7BE37CF}" type="datetimeFigureOut">
              <a:rPr lang="en-US" smtClean="0"/>
              <a:t>7/31/2020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830112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C04E684-10F4-4CC3-A0B9-F03AA7BE37CF}" type="datetimeFigureOut">
              <a:rPr lang="en-US" smtClean="0"/>
              <a:t>7/31/2020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1845F5A-061D-4825-9AE9-D7794091C6CF}" type="slidenum">
              <a:rPr lang="en-US" smtClean="0"/>
              <a:t>‹nº›</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26018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C04E684-10F4-4CC3-A0B9-F03AA7BE37CF}" type="datetimeFigureOut">
              <a:rPr lang="en-US" smtClean="0"/>
              <a:t>7/31/2020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17149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3C04E684-10F4-4CC3-A0B9-F03AA7BE37CF}"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550559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3C04E684-10F4-4CC3-A0B9-F03AA7BE37CF}"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673882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341925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C04E684-10F4-4CC3-A0B9-F03AA7BE37CF}" type="datetimeFigureOut">
              <a:rPr lang="en-US" smtClean="0"/>
              <a:t>7/31/2020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65962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7/31/2020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194328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pt-BR"/>
              <a:t>Clique para editar o título Mestre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C04E684-10F4-4CC3-A0B9-F03AA7BE37CF}" type="datetimeFigureOut">
              <a:rPr lang="en-US" smtClean="0"/>
              <a:t>7/31/2020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708373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5523074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pt-BR"/>
              <a:t>Clique para editar o título Mestre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C04E684-10F4-4CC3-A0B9-F03AA7BE37CF}" type="datetimeFigureOut">
              <a:rPr lang="en-US" smtClean="0"/>
              <a:t>7/31/2020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850054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3C04E684-10F4-4CC3-A0B9-F03AA7BE37CF}"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572464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85800" y="3132666"/>
            <a:ext cx="5311775" cy="308601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3132666"/>
            <a:ext cx="5334000" cy="308601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3C04E684-10F4-4CC3-A0B9-F03AA7BE37CF}"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0242517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3C04E684-10F4-4CC3-A0B9-F03AA7BE37CF}"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979686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4E684-10F4-4CC3-A0B9-F03AA7BE37CF}"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4036370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pt-BR"/>
              <a:t>Clique para editar o título Mestre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C04E684-10F4-4CC3-A0B9-F03AA7BE37CF}"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527925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C04E684-10F4-4CC3-A0B9-F03AA7BE37CF}"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513681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C04E684-10F4-4CC3-A0B9-F03AA7BE37CF}"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77374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7/31/2020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7140568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C04E684-10F4-4CC3-A0B9-F03AA7BE37CF}" type="datetimeFigureOut">
              <a:rPr lang="en-US" smtClean="0"/>
              <a:t>7/31/2020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999608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C04E684-10F4-4CC3-A0B9-F03AA7BE37CF}" type="datetimeFigureOut">
              <a:rPr lang="en-US" smtClean="0"/>
              <a:t>7/31/2020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1845F5A-061D-4825-9AE9-D7794091C6CF}" type="slidenum">
              <a:rPr lang="en-US" smtClean="0"/>
              <a:t>‹nº›</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26862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C04E684-10F4-4CC3-A0B9-F03AA7BE37CF}" type="datetimeFigureOut">
              <a:rPr lang="en-US" smtClean="0"/>
              <a:t>7/31/2020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9559078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3C04E684-10F4-4CC3-A0B9-F03AA7BE37CF}"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6780082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3C04E684-10F4-4CC3-A0B9-F03AA7BE37CF}"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4122655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419392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C04E684-10F4-4CC3-A0B9-F03AA7BE37CF}" type="datetimeFigureOut">
              <a:rPr lang="en-US" smtClean="0"/>
              <a:t>7/31/2020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31673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7/31/2020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49021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7/31/2020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193410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7/31/2020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069083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7/31/2020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208992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7/31/2020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81189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3.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7/31/2020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‹nº›</a:t>
            </a:fld>
            <a:endParaRPr lang="en-US"/>
          </a:p>
        </p:txBody>
      </p:sp>
    </p:spTree>
    <p:extLst>
      <p:ext uri="{BB962C8B-B14F-4D97-AF65-F5344CB8AC3E}">
        <p14:creationId xmlns:p14="http://schemas.microsoft.com/office/powerpoint/2010/main" val="154224068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45" r:id="rId6"/>
    <p:sldLayoutId id="2147483740" r:id="rId7"/>
    <p:sldLayoutId id="2147483741" r:id="rId8"/>
    <p:sldLayoutId id="2147483742" r:id="rId9"/>
    <p:sldLayoutId id="2147483743" r:id="rId10"/>
    <p:sldLayoutId id="2147483744" r:id="rId11"/>
    <p:sldLayoutId id="2147483746"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04E684-10F4-4CC3-A0B9-F03AA7BE37CF}" type="datetimeFigureOut">
              <a:rPr lang="en-US" smtClean="0"/>
              <a:t>7/31/2020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1845F5A-061D-4825-9AE9-D7794091C6CF}" type="slidenum">
              <a:rPr lang="en-US" smtClean="0"/>
              <a:t>‹nº›</a:t>
            </a:fld>
            <a:endParaRPr lang="en-US"/>
          </a:p>
        </p:txBody>
      </p:sp>
    </p:spTree>
    <p:extLst>
      <p:ext uri="{BB962C8B-B14F-4D97-AF65-F5344CB8AC3E}">
        <p14:creationId xmlns:p14="http://schemas.microsoft.com/office/powerpoint/2010/main" val="1815541995"/>
      </p:ext>
    </p:extLst>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04E684-10F4-4CC3-A0B9-F03AA7BE37CF}" type="datetimeFigureOut">
              <a:rPr lang="en-US" smtClean="0"/>
              <a:t>7/31/2020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1845F5A-061D-4825-9AE9-D7794091C6CF}" type="slidenum">
              <a:rPr lang="en-US" smtClean="0"/>
              <a:t>‹nº›</a:t>
            </a:fld>
            <a:endParaRPr lang="en-US"/>
          </a:p>
        </p:txBody>
      </p:sp>
    </p:spTree>
    <p:extLst>
      <p:ext uri="{BB962C8B-B14F-4D97-AF65-F5344CB8AC3E}">
        <p14:creationId xmlns:p14="http://schemas.microsoft.com/office/powerpoint/2010/main" val="3498273255"/>
      </p:ext>
    </p:extLst>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9.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6.xml"/><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9.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3">
            <a:extLst>
              <a:ext uri="{FF2B5EF4-FFF2-40B4-BE49-F238E27FC236}">
                <a16:creationId xmlns:a16="http://schemas.microsoft.com/office/drawing/2014/main" id="{4CB37436-B722-4C90-9E59-0AA89888A72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ítulo 1">
            <a:extLst>
              <a:ext uri="{FF2B5EF4-FFF2-40B4-BE49-F238E27FC236}">
                <a16:creationId xmlns:a16="http://schemas.microsoft.com/office/drawing/2014/main" id="{B7721DE4-9603-4EA2-9FA8-91789E1AB725}"/>
              </a:ext>
            </a:extLst>
          </p:cNvPr>
          <p:cNvSpPr>
            <a:spLocks noGrp="1"/>
          </p:cNvSpPr>
          <p:nvPr>
            <p:ph type="ctrTitle"/>
          </p:nvPr>
        </p:nvSpPr>
        <p:spPr>
          <a:xfrm>
            <a:off x="5292702" y="3429000"/>
            <a:ext cx="5130162" cy="1341624"/>
          </a:xfrm>
        </p:spPr>
        <p:txBody>
          <a:bodyPr anchor="b">
            <a:noAutofit/>
          </a:bodyPr>
          <a:lstStyle/>
          <a:p>
            <a:r>
              <a:rPr lang="pt-BR" sz="6600" b="1" dirty="0">
                <a:solidFill>
                  <a:srgbClr val="FFFF00"/>
                </a:solidFill>
                <a:latin typeface="Chiller" panose="04020404031007020602" pitchFamily="82" charset="0"/>
              </a:rPr>
              <a:t>Pintura Mural</a:t>
            </a:r>
          </a:p>
        </p:txBody>
      </p:sp>
      <p:sp>
        <p:nvSpPr>
          <p:cNvPr id="3" name="Subtítulo 2">
            <a:extLst>
              <a:ext uri="{FF2B5EF4-FFF2-40B4-BE49-F238E27FC236}">
                <a16:creationId xmlns:a16="http://schemas.microsoft.com/office/drawing/2014/main" id="{B049BB51-26FB-49CE-8A2D-F869BD408718}"/>
              </a:ext>
            </a:extLst>
          </p:cNvPr>
          <p:cNvSpPr>
            <a:spLocks noGrp="1"/>
          </p:cNvSpPr>
          <p:nvPr>
            <p:ph type="subTitle" idx="1"/>
          </p:nvPr>
        </p:nvSpPr>
        <p:spPr>
          <a:xfrm>
            <a:off x="4415416" y="4668738"/>
            <a:ext cx="5877568" cy="646785"/>
          </a:xfrm>
        </p:spPr>
        <p:txBody>
          <a:bodyPr>
            <a:normAutofit/>
          </a:bodyPr>
          <a:lstStyle/>
          <a:p>
            <a:pPr algn="ctr"/>
            <a:r>
              <a:rPr lang="pt-BR" sz="3600" b="1" dirty="0" err="1">
                <a:solidFill>
                  <a:srgbClr val="FFFF99"/>
                </a:solidFill>
                <a:latin typeface="Chiller" panose="04020404031007020602" pitchFamily="82" charset="0"/>
              </a:rPr>
              <a:t>Emef</a:t>
            </a:r>
            <a:r>
              <a:rPr lang="pt-BR" sz="3600" b="1" dirty="0">
                <a:solidFill>
                  <a:srgbClr val="FFFF99"/>
                </a:solidFill>
                <a:latin typeface="Chiller" panose="04020404031007020602" pitchFamily="82" charset="0"/>
              </a:rPr>
              <a:t> Gal. Paulo Carneiro Thomaz Alves</a:t>
            </a:r>
          </a:p>
        </p:txBody>
      </p:sp>
    </p:spTree>
    <p:extLst>
      <p:ext uri="{BB962C8B-B14F-4D97-AF65-F5344CB8AC3E}">
        <p14:creationId xmlns:p14="http://schemas.microsoft.com/office/powerpoint/2010/main" val="3923539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EF962BCF-2E22-44BF-ABF3-376EE11A8163}"/>
              </a:ext>
            </a:extLst>
          </p:cNvPr>
          <p:cNvSpPr/>
          <p:nvPr/>
        </p:nvSpPr>
        <p:spPr>
          <a:xfrm>
            <a:off x="11969" y="5165884"/>
            <a:ext cx="12152244" cy="1200329"/>
          </a:xfrm>
          <a:prstGeom prst="rect">
            <a:avLst/>
          </a:prstGeom>
        </p:spPr>
        <p:txBody>
          <a:bodyPr wrap="square">
            <a:spAutoFit/>
          </a:bodyPr>
          <a:lstStyle/>
          <a:p>
            <a:pPr algn="ctr"/>
            <a:r>
              <a:rPr lang="pt-BR" sz="2400" dirty="0">
                <a:latin typeface="Ink Free" panose="03080402000500000000" pitchFamily="66" charset="0"/>
              </a:rPr>
              <a:t>Tiveram muitas ideias e os primeiros desenhos foram aprovados para que fossem passados para as paredes... sempre coletivamente... </a:t>
            </a:r>
          </a:p>
          <a:p>
            <a:pPr algn="ctr"/>
            <a:r>
              <a:rPr lang="pt-BR" sz="2400" dirty="0">
                <a:latin typeface="Ink Free" panose="03080402000500000000" pitchFamily="66" charset="0"/>
              </a:rPr>
              <a:t>Vamos destacar apenas quatro espaços, entre os tantos trabalhados durante o ano de 2019.</a:t>
            </a:r>
          </a:p>
        </p:txBody>
      </p:sp>
      <p:pic>
        <p:nvPicPr>
          <p:cNvPr id="4" name="Imagem 3">
            <a:extLst>
              <a:ext uri="{FF2B5EF4-FFF2-40B4-BE49-F238E27FC236}">
                <a16:creationId xmlns:a16="http://schemas.microsoft.com/office/drawing/2014/main" id="{56DC57B0-4E64-4913-ACDC-527C8E809C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773" y="1779993"/>
            <a:ext cx="3778154" cy="3298013"/>
          </a:xfrm>
          <a:prstGeom prst="rect">
            <a:avLst/>
          </a:prstGeom>
          <a:effectLst>
            <a:softEdge rad="127000"/>
          </a:effectLst>
        </p:spPr>
      </p:pic>
      <p:pic>
        <p:nvPicPr>
          <p:cNvPr id="6" name="Imagem 5">
            <a:extLst>
              <a:ext uri="{FF2B5EF4-FFF2-40B4-BE49-F238E27FC236}">
                <a16:creationId xmlns:a16="http://schemas.microsoft.com/office/drawing/2014/main" id="{401714B2-596A-4401-8D70-D96ED31841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16087" y="1296524"/>
            <a:ext cx="3291804" cy="3781482"/>
          </a:xfrm>
          <a:prstGeom prst="rect">
            <a:avLst/>
          </a:prstGeom>
          <a:effectLst>
            <a:softEdge rad="127000"/>
          </a:effectLst>
        </p:spPr>
      </p:pic>
      <p:pic>
        <p:nvPicPr>
          <p:cNvPr id="8" name="Imagem 7" descr="Uma imagem contendo texto, lousa&#10;&#10;Descrição gerada automaticamente">
            <a:extLst>
              <a:ext uri="{FF2B5EF4-FFF2-40B4-BE49-F238E27FC236}">
                <a16:creationId xmlns:a16="http://schemas.microsoft.com/office/drawing/2014/main" id="{09907D0C-5E9B-4BE2-924D-DB12C2F1B0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00051" y="2337153"/>
            <a:ext cx="4234139" cy="2681500"/>
          </a:xfrm>
          <a:prstGeom prst="rect">
            <a:avLst/>
          </a:prstGeom>
          <a:effectLst>
            <a:softEdge rad="127000"/>
          </a:effectLst>
        </p:spPr>
      </p:pic>
      <p:pic>
        <p:nvPicPr>
          <p:cNvPr id="10" name="Imagem 9" descr="Uma imagem contendo texto, lousa&#10;&#10;Descrição gerada automaticamente">
            <a:extLst>
              <a:ext uri="{FF2B5EF4-FFF2-40B4-BE49-F238E27FC236}">
                <a16:creationId xmlns:a16="http://schemas.microsoft.com/office/drawing/2014/main" id="{7910FCCD-EA0B-407D-A5AC-25FC7496F4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55903" y="187193"/>
            <a:ext cx="3291805" cy="2149960"/>
          </a:xfrm>
          <a:prstGeom prst="rect">
            <a:avLst/>
          </a:prstGeom>
          <a:effectLst>
            <a:softEdge rad="127000"/>
          </a:effectLst>
        </p:spPr>
      </p:pic>
      <p:sp>
        <p:nvSpPr>
          <p:cNvPr id="3" name="CaixaDeTexto 2">
            <a:extLst>
              <a:ext uri="{FF2B5EF4-FFF2-40B4-BE49-F238E27FC236}">
                <a16:creationId xmlns:a16="http://schemas.microsoft.com/office/drawing/2014/main" id="{A2BF7270-C753-405A-B4E7-FB7E15138EF0}"/>
              </a:ext>
            </a:extLst>
          </p:cNvPr>
          <p:cNvSpPr txBox="1"/>
          <p:nvPr/>
        </p:nvSpPr>
        <p:spPr>
          <a:xfrm>
            <a:off x="357810" y="2036369"/>
            <a:ext cx="2120347" cy="646331"/>
          </a:xfrm>
          <a:prstGeom prst="rect">
            <a:avLst/>
          </a:prstGeom>
          <a:noFill/>
        </p:spPr>
        <p:txBody>
          <a:bodyPr wrap="square" rtlCol="0">
            <a:spAutoFit/>
          </a:bodyPr>
          <a:lstStyle/>
          <a:p>
            <a:r>
              <a:rPr lang="pt-BR" sz="3600" b="1" dirty="0">
                <a:solidFill>
                  <a:schemeClr val="bg1"/>
                </a:solidFill>
                <a:latin typeface="Chiller" panose="04020404031007020602" pitchFamily="82" charset="0"/>
              </a:rPr>
              <a:t>Grande mural</a:t>
            </a:r>
          </a:p>
        </p:txBody>
      </p:sp>
      <p:sp>
        <p:nvSpPr>
          <p:cNvPr id="5" name="CaixaDeTexto 4">
            <a:extLst>
              <a:ext uri="{FF2B5EF4-FFF2-40B4-BE49-F238E27FC236}">
                <a16:creationId xmlns:a16="http://schemas.microsoft.com/office/drawing/2014/main" id="{3328A13E-879D-4CD5-9163-CC8D329B00CB}"/>
              </a:ext>
            </a:extLst>
          </p:cNvPr>
          <p:cNvSpPr txBox="1"/>
          <p:nvPr/>
        </p:nvSpPr>
        <p:spPr>
          <a:xfrm>
            <a:off x="4323451" y="4411451"/>
            <a:ext cx="2120347" cy="646331"/>
          </a:xfrm>
          <a:prstGeom prst="rect">
            <a:avLst/>
          </a:prstGeom>
          <a:noFill/>
        </p:spPr>
        <p:txBody>
          <a:bodyPr wrap="square" rtlCol="0">
            <a:spAutoFit/>
          </a:bodyPr>
          <a:lstStyle/>
          <a:p>
            <a:r>
              <a:rPr lang="pt-BR" sz="3600" b="1" dirty="0">
                <a:solidFill>
                  <a:schemeClr val="bg1"/>
                </a:solidFill>
                <a:latin typeface="Chiller" panose="04020404031007020602" pitchFamily="82" charset="0"/>
              </a:rPr>
              <a:t>Folha e lápis</a:t>
            </a:r>
          </a:p>
        </p:txBody>
      </p:sp>
      <p:sp>
        <p:nvSpPr>
          <p:cNvPr id="7" name="CaixaDeTexto 6">
            <a:extLst>
              <a:ext uri="{FF2B5EF4-FFF2-40B4-BE49-F238E27FC236}">
                <a16:creationId xmlns:a16="http://schemas.microsoft.com/office/drawing/2014/main" id="{36019EB6-2148-41A1-A907-FF9441D35859}"/>
              </a:ext>
            </a:extLst>
          </p:cNvPr>
          <p:cNvSpPr txBox="1"/>
          <p:nvPr/>
        </p:nvSpPr>
        <p:spPr>
          <a:xfrm>
            <a:off x="9501806" y="4278106"/>
            <a:ext cx="2332384" cy="646331"/>
          </a:xfrm>
          <a:prstGeom prst="rect">
            <a:avLst/>
          </a:prstGeom>
          <a:noFill/>
        </p:spPr>
        <p:txBody>
          <a:bodyPr wrap="square" rtlCol="0">
            <a:spAutoFit/>
          </a:bodyPr>
          <a:lstStyle/>
          <a:p>
            <a:r>
              <a:rPr lang="pt-BR" sz="3600" b="1" dirty="0">
                <a:solidFill>
                  <a:schemeClr val="bg1"/>
                </a:solidFill>
                <a:latin typeface="Chiller" panose="04020404031007020602" pitchFamily="82" charset="0"/>
              </a:rPr>
              <a:t>Mural feminista</a:t>
            </a:r>
          </a:p>
        </p:txBody>
      </p:sp>
      <p:sp>
        <p:nvSpPr>
          <p:cNvPr id="13" name="CaixaDeTexto 12">
            <a:extLst>
              <a:ext uri="{FF2B5EF4-FFF2-40B4-BE49-F238E27FC236}">
                <a16:creationId xmlns:a16="http://schemas.microsoft.com/office/drawing/2014/main" id="{8BD9F45A-2E1A-4872-A0FB-82B12C0F544C}"/>
              </a:ext>
            </a:extLst>
          </p:cNvPr>
          <p:cNvSpPr txBox="1"/>
          <p:nvPr/>
        </p:nvSpPr>
        <p:spPr>
          <a:xfrm>
            <a:off x="9501805" y="292677"/>
            <a:ext cx="1547452" cy="646331"/>
          </a:xfrm>
          <a:prstGeom prst="rect">
            <a:avLst/>
          </a:prstGeom>
          <a:noFill/>
        </p:spPr>
        <p:txBody>
          <a:bodyPr wrap="square" rtlCol="0">
            <a:spAutoFit/>
          </a:bodyPr>
          <a:lstStyle/>
          <a:p>
            <a:r>
              <a:rPr lang="pt-BR" sz="3600" b="1" dirty="0">
                <a:solidFill>
                  <a:schemeClr val="bg1"/>
                </a:solidFill>
                <a:latin typeface="Chiller" panose="04020404031007020602" pitchFamily="82" charset="0"/>
              </a:rPr>
              <a:t>Trenzinho</a:t>
            </a:r>
          </a:p>
        </p:txBody>
      </p:sp>
    </p:spTree>
    <p:extLst>
      <p:ext uri="{BB962C8B-B14F-4D97-AF65-F5344CB8AC3E}">
        <p14:creationId xmlns:p14="http://schemas.microsoft.com/office/powerpoint/2010/main" val="3168063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essoas andando na calçada&#10;&#10;Descrição gerada automaticamente">
            <a:extLst>
              <a:ext uri="{FF2B5EF4-FFF2-40B4-BE49-F238E27FC236}">
                <a16:creationId xmlns:a16="http://schemas.microsoft.com/office/drawing/2014/main" id="{F0C67371-AFBD-42B6-BEBA-415CFAD4AA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3128" y="1385923"/>
            <a:ext cx="2606937" cy="1955203"/>
          </a:xfrm>
          <a:prstGeom prst="rect">
            <a:avLst/>
          </a:prstGeom>
          <a:effectLst>
            <a:softEdge rad="127000"/>
          </a:effectLst>
        </p:spPr>
      </p:pic>
      <p:pic>
        <p:nvPicPr>
          <p:cNvPr id="7" name="Imagem 6" descr="Homem andando de skate na calçada&#10;&#10;Descrição gerada automaticamente">
            <a:extLst>
              <a:ext uri="{FF2B5EF4-FFF2-40B4-BE49-F238E27FC236}">
                <a16:creationId xmlns:a16="http://schemas.microsoft.com/office/drawing/2014/main" id="{03BD1C0F-0D37-40A8-8C3D-15E59FDEC4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5847" y="3463081"/>
            <a:ext cx="3741007" cy="2805756"/>
          </a:xfrm>
          <a:prstGeom prst="rect">
            <a:avLst/>
          </a:prstGeom>
          <a:effectLst>
            <a:softEdge rad="127000"/>
          </a:effectLst>
        </p:spPr>
      </p:pic>
      <p:sp>
        <p:nvSpPr>
          <p:cNvPr id="9" name="CaixaDeTexto 8">
            <a:extLst>
              <a:ext uri="{FF2B5EF4-FFF2-40B4-BE49-F238E27FC236}">
                <a16:creationId xmlns:a16="http://schemas.microsoft.com/office/drawing/2014/main" id="{610BFCDD-7D76-4C95-AB5D-A11BEEAD72B0}"/>
              </a:ext>
            </a:extLst>
          </p:cNvPr>
          <p:cNvSpPr txBox="1"/>
          <p:nvPr/>
        </p:nvSpPr>
        <p:spPr>
          <a:xfrm>
            <a:off x="4270065" y="826454"/>
            <a:ext cx="7921935" cy="830997"/>
          </a:xfrm>
          <a:prstGeom prst="rect">
            <a:avLst/>
          </a:prstGeom>
          <a:noFill/>
        </p:spPr>
        <p:txBody>
          <a:bodyPr wrap="square" rtlCol="0">
            <a:spAutoFit/>
          </a:bodyPr>
          <a:lstStyle/>
          <a:p>
            <a:pPr algn="ctr"/>
            <a:r>
              <a:rPr lang="pt-BR" sz="2400" b="1" dirty="0">
                <a:latin typeface="Ink Free" panose="03080402000500000000" pitchFamily="66" charset="0"/>
              </a:rPr>
              <a:t>Grande mural</a:t>
            </a:r>
            <a:r>
              <a:rPr lang="pt-BR" sz="2400" dirty="0">
                <a:latin typeface="Ink Free" panose="03080402000500000000" pitchFamily="66" charset="0"/>
              </a:rPr>
              <a:t>: </a:t>
            </a:r>
          </a:p>
          <a:p>
            <a:pPr algn="ctr"/>
            <a:r>
              <a:rPr lang="pt-BR" sz="2400" dirty="0">
                <a:latin typeface="Ink Free" panose="03080402000500000000" pitchFamily="66" charset="0"/>
              </a:rPr>
              <a:t>União das áreas de Ciências Humanas e Ciências Naturais. </a:t>
            </a:r>
          </a:p>
        </p:txBody>
      </p:sp>
      <p:pic>
        <p:nvPicPr>
          <p:cNvPr id="4" name="Imagem 3">
            <a:extLst>
              <a:ext uri="{FF2B5EF4-FFF2-40B4-BE49-F238E27FC236}">
                <a16:creationId xmlns:a16="http://schemas.microsoft.com/office/drawing/2014/main" id="{5DE0ACFF-6D56-4730-A72F-169192C95B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911" y="2133927"/>
            <a:ext cx="5670242" cy="4254964"/>
          </a:xfrm>
          <a:prstGeom prst="rect">
            <a:avLst/>
          </a:prstGeom>
        </p:spPr>
      </p:pic>
    </p:spTree>
    <p:extLst>
      <p:ext uri="{BB962C8B-B14F-4D97-AF65-F5344CB8AC3E}">
        <p14:creationId xmlns:p14="http://schemas.microsoft.com/office/powerpoint/2010/main" val="121666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deitado, mesa, banco, cama&#10;&#10;Descrição gerada automaticamente">
            <a:extLst>
              <a:ext uri="{FF2B5EF4-FFF2-40B4-BE49-F238E27FC236}">
                <a16:creationId xmlns:a16="http://schemas.microsoft.com/office/drawing/2014/main" id="{F3EBA543-86EA-4625-82C8-E9C57959FA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05348" y="2315833"/>
            <a:ext cx="3839998" cy="2880000"/>
          </a:xfrm>
          <a:prstGeom prst="rect">
            <a:avLst/>
          </a:prstGeom>
          <a:effectLst>
            <a:softEdge rad="127000"/>
          </a:effectLst>
        </p:spPr>
      </p:pic>
      <p:sp>
        <p:nvSpPr>
          <p:cNvPr id="12" name="Retângulo 11">
            <a:extLst>
              <a:ext uri="{FF2B5EF4-FFF2-40B4-BE49-F238E27FC236}">
                <a16:creationId xmlns:a16="http://schemas.microsoft.com/office/drawing/2014/main" id="{AE67B04F-56BC-472C-95F6-9F2BB2079191}"/>
              </a:ext>
            </a:extLst>
          </p:cNvPr>
          <p:cNvSpPr/>
          <p:nvPr/>
        </p:nvSpPr>
        <p:spPr>
          <a:xfrm>
            <a:off x="4220625" y="973931"/>
            <a:ext cx="3644347" cy="5262979"/>
          </a:xfrm>
          <a:prstGeom prst="rect">
            <a:avLst/>
          </a:prstGeom>
        </p:spPr>
        <p:txBody>
          <a:bodyPr wrap="square">
            <a:spAutoFit/>
          </a:bodyPr>
          <a:lstStyle/>
          <a:p>
            <a:pPr algn="ctr"/>
            <a:r>
              <a:rPr lang="pt-BR" sz="2400" b="1" dirty="0">
                <a:latin typeface="Ink Free" panose="03080402000500000000" pitchFamily="66" charset="0"/>
              </a:rPr>
              <a:t>Folha e lápis</a:t>
            </a:r>
          </a:p>
          <a:p>
            <a:pPr algn="ctr"/>
            <a:r>
              <a:rPr lang="pt-BR" sz="2400" dirty="0">
                <a:latin typeface="Ink Free" panose="03080402000500000000" pitchFamily="66" charset="0"/>
              </a:rPr>
              <a:t>Resolvemos, coletivamente, colocar os nomes dos alunos participantes na grande folha de caderno pintada na parede do cano (brilhantemente transformado em um lápis por um dos alunos). Foi uma das poucas vezes em que as professoras atuaram nas produções dos alunos. </a:t>
            </a:r>
          </a:p>
        </p:txBody>
      </p:sp>
      <p:pic>
        <p:nvPicPr>
          <p:cNvPr id="14" name="Imagem 13" descr="Uma imagem contendo pessoa, ao ar livre, edifício, em pé&#10;&#10;Descrição gerada automaticamente">
            <a:extLst>
              <a:ext uri="{FF2B5EF4-FFF2-40B4-BE49-F238E27FC236}">
                <a16:creationId xmlns:a16="http://schemas.microsoft.com/office/drawing/2014/main" id="{13350B95-3C95-4A5B-BF7B-D446377090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0249" y="1835834"/>
            <a:ext cx="2986404" cy="3981871"/>
          </a:xfrm>
          <a:prstGeom prst="rect">
            <a:avLst/>
          </a:prstGeom>
          <a:effectLst>
            <a:softEdge rad="127000"/>
          </a:effectLst>
        </p:spPr>
      </p:pic>
    </p:spTree>
    <p:extLst>
      <p:ext uri="{BB962C8B-B14F-4D97-AF65-F5344CB8AC3E}">
        <p14:creationId xmlns:p14="http://schemas.microsoft.com/office/powerpoint/2010/main" val="1223010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no interior, pessoas, edifício, mulher&#10;&#10;Descrição gerada automaticamente">
            <a:extLst>
              <a:ext uri="{FF2B5EF4-FFF2-40B4-BE49-F238E27FC236}">
                <a16:creationId xmlns:a16="http://schemas.microsoft.com/office/drawing/2014/main" id="{87037D6E-109E-4ABC-BB83-87805F27A0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1479" y="1102554"/>
            <a:ext cx="2831121" cy="2123342"/>
          </a:xfrm>
          <a:prstGeom prst="rect">
            <a:avLst/>
          </a:prstGeom>
          <a:effectLst>
            <a:softEdge rad="127000"/>
          </a:effectLst>
        </p:spPr>
      </p:pic>
      <p:sp>
        <p:nvSpPr>
          <p:cNvPr id="2" name="CaixaDeTexto 1">
            <a:extLst>
              <a:ext uri="{FF2B5EF4-FFF2-40B4-BE49-F238E27FC236}">
                <a16:creationId xmlns:a16="http://schemas.microsoft.com/office/drawing/2014/main" id="{BD35A27E-ECF2-4A14-9664-3F150D997897}"/>
              </a:ext>
            </a:extLst>
          </p:cNvPr>
          <p:cNvSpPr txBox="1"/>
          <p:nvPr/>
        </p:nvSpPr>
        <p:spPr>
          <a:xfrm>
            <a:off x="9422298" y="1088629"/>
            <a:ext cx="1815547" cy="1569660"/>
          </a:xfrm>
          <a:prstGeom prst="rect">
            <a:avLst/>
          </a:prstGeom>
          <a:noFill/>
        </p:spPr>
        <p:txBody>
          <a:bodyPr wrap="square" rtlCol="0">
            <a:spAutoFit/>
          </a:bodyPr>
          <a:lstStyle/>
          <a:p>
            <a:pPr algn="ctr"/>
            <a:r>
              <a:rPr lang="pt-BR" sz="2400" b="1" dirty="0">
                <a:latin typeface="Ink Free" panose="03080402000500000000" pitchFamily="66" charset="0"/>
              </a:rPr>
              <a:t>Trenzinho</a:t>
            </a:r>
            <a:r>
              <a:rPr lang="pt-BR" sz="2400" dirty="0">
                <a:latin typeface="Ink Free" panose="03080402000500000000" pitchFamily="66" charset="0"/>
              </a:rPr>
              <a:t>: um espaço para muitas cores.</a:t>
            </a:r>
            <a:endParaRPr lang="pt-BR" sz="2800" dirty="0">
              <a:latin typeface="Ink Free" panose="03080402000500000000" pitchFamily="66" charset="0"/>
            </a:endParaRPr>
          </a:p>
        </p:txBody>
      </p:sp>
      <p:pic>
        <p:nvPicPr>
          <p:cNvPr id="4" name="Imagem 3" descr="Uma imagem contendo pessoa, criança, mulher, homem&#10;&#10;Descrição gerada automaticamente">
            <a:extLst>
              <a:ext uri="{FF2B5EF4-FFF2-40B4-BE49-F238E27FC236}">
                <a16:creationId xmlns:a16="http://schemas.microsoft.com/office/drawing/2014/main" id="{031C2833-03A3-4AB5-BDC1-F413CD772E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0546" y="3632104"/>
            <a:ext cx="3646055" cy="2734541"/>
          </a:xfrm>
          <a:prstGeom prst="rect">
            <a:avLst/>
          </a:prstGeom>
          <a:effectLst>
            <a:softEdge rad="127000"/>
          </a:effectLst>
        </p:spPr>
      </p:pic>
      <p:pic>
        <p:nvPicPr>
          <p:cNvPr id="10" name="Imagem 9" descr="Uma imagem contendo pessoa, homem, jovem, menino&#10;&#10;Descrição gerada automaticamente">
            <a:extLst>
              <a:ext uri="{FF2B5EF4-FFF2-40B4-BE49-F238E27FC236}">
                <a16:creationId xmlns:a16="http://schemas.microsoft.com/office/drawing/2014/main" id="{54C9ADE5-E609-4E28-9E91-66ED7173C9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5278" y="430616"/>
            <a:ext cx="3743740" cy="2807806"/>
          </a:xfrm>
          <a:prstGeom prst="rect">
            <a:avLst/>
          </a:prstGeom>
          <a:effectLst>
            <a:softEdge rad="127000"/>
          </a:effectLst>
        </p:spPr>
      </p:pic>
      <p:pic>
        <p:nvPicPr>
          <p:cNvPr id="14" name="Imagem 13" descr="Uma imagem contendo pessoa, brinquedo, grama, pequeno&#10;&#10;Descrição gerada automaticamente">
            <a:extLst>
              <a:ext uri="{FF2B5EF4-FFF2-40B4-BE49-F238E27FC236}">
                <a16:creationId xmlns:a16="http://schemas.microsoft.com/office/drawing/2014/main" id="{5400772E-886B-4CDD-8D6B-8569C60136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8419134" y="3660737"/>
            <a:ext cx="3465658" cy="2599244"/>
          </a:xfrm>
          <a:prstGeom prst="rect">
            <a:avLst/>
          </a:prstGeom>
          <a:effectLst>
            <a:softEdge rad="127000"/>
          </a:effectLst>
        </p:spPr>
      </p:pic>
      <p:pic>
        <p:nvPicPr>
          <p:cNvPr id="6" name="Imagem 5">
            <a:extLst>
              <a:ext uri="{FF2B5EF4-FFF2-40B4-BE49-F238E27FC236}">
                <a16:creationId xmlns:a16="http://schemas.microsoft.com/office/drawing/2014/main" id="{BEACC3A5-D6ED-4560-A1C5-4AF582C76C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8339" y="3238422"/>
            <a:ext cx="2482289" cy="3312795"/>
          </a:xfrm>
          <a:prstGeom prst="rect">
            <a:avLst/>
          </a:prstGeom>
        </p:spPr>
      </p:pic>
    </p:spTree>
    <p:extLst>
      <p:ext uri="{BB962C8B-B14F-4D97-AF65-F5344CB8AC3E}">
        <p14:creationId xmlns:p14="http://schemas.microsoft.com/office/powerpoint/2010/main" val="2122346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D3772F95-B497-46D8-AE46-C9EB4BAB3886}"/>
              </a:ext>
            </a:extLst>
          </p:cNvPr>
          <p:cNvSpPr txBox="1"/>
          <p:nvPr/>
        </p:nvSpPr>
        <p:spPr>
          <a:xfrm>
            <a:off x="4598503" y="640233"/>
            <a:ext cx="6798364" cy="830997"/>
          </a:xfrm>
          <a:prstGeom prst="rect">
            <a:avLst/>
          </a:prstGeom>
          <a:noFill/>
        </p:spPr>
        <p:txBody>
          <a:bodyPr wrap="square" rtlCol="0">
            <a:spAutoFit/>
          </a:bodyPr>
          <a:lstStyle/>
          <a:p>
            <a:pPr algn="ctr"/>
            <a:r>
              <a:rPr lang="pt-BR" sz="2400" b="1" dirty="0">
                <a:latin typeface="Ink Free" panose="03080402000500000000" pitchFamily="66" charset="0"/>
              </a:rPr>
              <a:t>Mural feminista</a:t>
            </a:r>
            <a:r>
              <a:rPr lang="pt-BR" sz="2400" dirty="0">
                <a:latin typeface="Ink Free" panose="03080402000500000000" pitchFamily="66" charset="0"/>
              </a:rPr>
              <a:t>: idealizado por alunas para homenagearem grandes mulheres.</a:t>
            </a:r>
          </a:p>
        </p:txBody>
      </p:sp>
      <p:pic>
        <p:nvPicPr>
          <p:cNvPr id="11" name="Imagem 10" descr="Uma imagem contendo pessoa, ao ar livre, edifício, grupo&#10;&#10;Descrição gerada automaticamente">
            <a:extLst>
              <a:ext uri="{FF2B5EF4-FFF2-40B4-BE49-F238E27FC236}">
                <a16:creationId xmlns:a16="http://schemas.microsoft.com/office/drawing/2014/main" id="{02D43846-DB56-491C-8558-D911B0F13D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07383" y="1898386"/>
            <a:ext cx="5953541" cy="4465155"/>
          </a:xfrm>
          <a:prstGeom prst="rect">
            <a:avLst/>
          </a:prstGeom>
          <a:effectLst>
            <a:softEdge rad="127000"/>
          </a:effectLst>
        </p:spPr>
      </p:pic>
      <p:pic>
        <p:nvPicPr>
          <p:cNvPr id="13" name="Imagem 12" descr="Uma imagem contendo ao ar livre, homem, segurando, jovem&#10;&#10;Descrição gerada automaticamente">
            <a:extLst>
              <a:ext uri="{FF2B5EF4-FFF2-40B4-BE49-F238E27FC236}">
                <a16:creationId xmlns:a16="http://schemas.microsoft.com/office/drawing/2014/main" id="{6F216D99-DAB8-4FF8-BBE0-237444C981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91494" y="2456531"/>
            <a:ext cx="4465153" cy="3348865"/>
          </a:xfrm>
          <a:prstGeom prst="rect">
            <a:avLst/>
          </a:prstGeom>
          <a:effectLst>
            <a:softEdge rad="127000"/>
          </a:effectLst>
        </p:spPr>
      </p:pic>
    </p:spTree>
    <p:extLst>
      <p:ext uri="{BB962C8B-B14F-4D97-AF65-F5344CB8AC3E}">
        <p14:creationId xmlns:p14="http://schemas.microsoft.com/office/powerpoint/2010/main" val="1539740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E62B2A6-9E9E-4861-9070-012F0777F926}"/>
              </a:ext>
            </a:extLst>
          </p:cNvPr>
          <p:cNvSpPr txBox="1"/>
          <p:nvPr/>
        </p:nvSpPr>
        <p:spPr>
          <a:xfrm>
            <a:off x="689114" y="5303677"/>
            <a:ext cx="10999304" cy="1200329"/>
          </a:xfrm>
          <a:prstGeom prst="rect">
            <a:avLst/>
          </a:prstGeom>
          <a:noFill/>
        </p:spPr>
        <p:txBody>
          <a:bodyPr wrap="square" rtlCol="0">
            <a:spAutoFit/>
          </a:bodyPr>
          <a:lstStyle/>
          <a:p>
            <a:pPr algn="ctr"/>
            <a:r>
              <a:rPr lang="pt-BR" sz="2400" dirty="0">
                <a:latin typeface="Ink Free" panose="03080402000500000000" pitchFamily="66" charset="0"/>
              </a:rPr>
              <a:t>Outros espaços de criação: a Bandeira </a:t>
            </a:r>
            <a:r>
              <a:rPr lang="pt-BR" sz="2400" dirty="0" err="1">
                <a:latin typeface="Ink Free" panose="03080402000500000000" pitchFamily="66" charset="0"/>
              </a:rPr>
              <a:t>Wiphala</a:t>
            </a:r>
            <a:r>
              <a:rPr lang="pt-BR" sz="2400" dirty="0">
                <a:latin typeface="Ink Free" panose="03080402000500000000" pitchFamily="66" charset="0"/>
              </a:rPr>
              <a:t> e a sala das Assistentes de Direção (único espaço interno de atuação do Projeto e também a única arte que teve o tema sugerido pela gestão).</a:t>
            </a:r>
          </a:p>
        </p:txBody>
      </p:sp>
      <p:pic>
        <p:nvPicPr>
          <p:cNvPr id="20" name="Imagem 19" descr="Uma imagem contendo colorido, deitado, recheado, brinquedo&#10;&#10;Descrição gerada automaticamente">
            <a:extLst>
              <a:ext uri="{FF2B5EF4-FFF2-40B4-BE49-F238E27FC236}">
                <a16:creationId xmlns:a16="http://schemas.microsoft.com/office/drawing/2014/main" id="{117BC3B5-6861-4824-BB94-5D57164EDB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12694" y="1566158"/>
            <a:ext cx="4032000" cy="3024000"/>
          </a:xfrm>
          <a:prstGeom prst="rect">
            <a:avLst/>
          </a:prstGeom>
          <a:effectLst>
            <a:softEdge rad="127000"/>
          </a:effectLst>
        </p:spPr>
      </p:pic>
      <p:pic>
        <p:nvPicPr>
          <p:cNvPr id="22" name="Imagem 21" descr="Uma imagem contendo pessoa, no interior, jovem, criança&#10;&#10;Descrição gerada automaticamente">
            <a:extLst>
              <a:ext uri="{FF2B5EF4-FFF2-40B4-BE49-F238E27FC236}">
                <a16:creationId xmlns:a16="http://schemas.microsoft.com/office/drawing/2014/main" id="{33292A6F-7B34-426B-8B78-97EED06FCB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32126" y="954158"/>
            <a:ext cx="5332880" cy="4140000"/>
          </a:xfrm>
          <a:prstGeom prst="rect">
            <a:avLst/>
          </a:prstGeom>
          <a:effectLst>
            <a:softEdge rad="127000"/>
          </a:effectLst>
        </p:spPr>
      </p:pic>
    </p:spTree>
    <p:extLst>
      <p:ext uri="{BB962C8B-B14F-4D97-AF65-F5344CB8AC3E}">
        <p14:creationId xmlns:p14="http://schemas.microsoft.com/office/powerpoint/2010/main" val="1940991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97FCBF42-5A7D-40D8-A82D-829710818022}"/>
              </a:ext>
            </a:extLst>
          </p:cNvPr>
          <p:cNvSpPr txBox="1"/>
          <p:nvPr/>
        </p:nvSpPr>
        <p:spPr>
          <a:xfrm>
            <a:off x="4362950" y="527190"/>
            <a:ext cx="31500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Resultados Finais</a:t>
            </a:r>
          </a:p>
        </p:txBody>
      </p:sp>
      <p:pic>
        <p:nvPicPr>
          <p:cNvPr id="13" name="Imagem 12" descr="Uma imagem contendo edifício, rua, cidade, em pé&#10;&#10;Descrição gerada automaticamente">
            <a:extLst>
              <a:ext uri="{FF2B5EF4-FFF2-40B4-BE49-F238E27FC236}">
                <a16:creationId xmlns:a16="http://schemas.microsoft.com/office/drawing/2014/main" id="{A03295E8-8872-461F-8400-52B748E41E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836237" y="1166776"/>
            <a:ext cx="5413849" cy="4060386"/>
          </a:xfrm>
          <a:prstGeom prst="rect">
            <a:avLst/>
          </a:prstGeom>
          <a:effectLst>
            <a:softEdge rad="127000"/>
          </a:effectLst>
        </p:spPr>
      </p:pic>
      <p:pic>
        <p:nvPicPr>
          <p:cNvPr id="17" name="Imagem 16" descr="Uma imagem contendo edifício, homem, em pé, ônibus&#10;&#10;Descrição gerada automaticamente">
            <a:extLst>
              <a:ext uri="{FF2B5EF4-FFF2-40B4-BE49-F238E27FC236}">
                <a16:creationId xmlns:a16="http://schemas.microsoft.com/office/drawing/2014/main" id="{2BC57132-5632-43AA-B474-FE886955DD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698" y="1192463"/>
            <a:ext cx="6281904" cy="4711429"/>
          </a:xfrm>
          <a:prstGeom prst="rect">
            <a:avLst/>
          </a:prstGeom>
          <a:effectLst>
            <a:softEdge rad="127000"/>
          </a:effectLst>
        </p:spPr>
      </p:pic>
      <p:sp>
        <p:nvSpPr>
          <p:cNvPr id="2" name="CaixaDeTexto 1">
            <a:extLst>
              <a:ext uri="{FF2B5EF4-FFF2-40B4-BE49-F238E27FC236}">
                <a16:creationId xmlns:a16="http://schemas.microsoft.com/office/drawing/2014/main" id="{62B640F7-FAA1-4A8E-B3B2-299AD1AA3631}"/>
              </a:ext>
            </a:extLst>
          </p:cNvPr>
          <p:cNvSpPr txBox="1"/>
          <p:nvPr/>
        </p:nvSpPr>
        <p:spPr>
          <a:xfrm>
            <a:off x="172278" y="5903893"/>
            <a:ext cx="1176793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Nossa escola renovou-se através das mãos habilidosas de alunos que protagonizaram uma história de amor através da cor.</a:t>
            </a:r>
          </a:p>
        </p:txBody>
      </p:sp>
    </p:spTree>
    <p:extLst>
      <p:ext uri="{BB962C8B-B14F-4D97-AF65-F5344CB8AC3E}">
        <p14:creationId xmlns:p14="http://schemas.microsoft.com/office/powerpoint/2010/main" val="2918281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descr="Uma imagem contendo colorido, pintado, decorado, azulejado&#10;&#10;Descrição gerada automaticamente">
            <a:extLst>
              <a:ext uri="{FF2B5EF4-FFF2-40B4-BE49-F238E27FC236}">
                <a16:creationId xmlns:a16="http://schemas.microsoft.com/office/drawing/2014/main" id="{937245D4-4E17-4A04-BE5F-0FA9A89DC2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93495" y="477079"/>
            <a:ext cx="4137965" cy="6171884"/>
          </a:xfrm>
          <a:prstGeom prst="rect">
            <a:avLst/>
          </a:prstGeom>
          <a:effectLst>
            <a:softEdge rad="127000"/>
          </a:effectLst>
        </p:spPr>
      </p:pic>
      <p:pic>
        <p:nvPicPr>
          <p:cNvPr id="20" name="Imagem 19" descr="Uma imagem contendo edifício, ao ar livre, frente, criança&#10;&#10;Descrição gerada automaticamente">
            <a:extLst>
              <a:ext uri="{FF2B5EF4-FFF2-40B4-BE49-F238E27FC236}">
                <a16:creationId xmlns:a16="http://schemas.microsoft.com/office/drawing/2014/main" id="{58918678-5044-42D2-AA24-448C2F0B4C2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3408" y="774269"/>
            <a:ext cx="6791097" cy="3201078"/>
          </a:xfrm>
          <a:prstGeom prst="rect">
            <a:avLst/>
          </a:prstGeom>
          <a:effectLst>
            <a:softEdge rad="127000"/>
          </a:effectLst>
        </p:spPr>
      </p:pic>
      <p:pic>
        <p:nvPicPr>
          <p:cNvPr id="7" name="Imagem 6" descr="Uma imagem contendo coberto, geladeira, pequeno, quarto&#10;&#10;Descrição gerada automaticamente">
            <a:extLst>
              <a:ext uri="{FF2B5EF4-FFF2-40B4-BE49-F238E27FC236}">
                <a16:creationId xmlns:a16="http://schemas.microsoft.com/office/drawing/2014/main" id="{8FEF9EFF-115A-490A-A886-1D5D4CBCA2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14309" y="3975347"/>
            <a:ext cx="4412365" cy="2673615"/>
          </a:xfrm>
          <a:prstGeom prst="rect">
            <a:avLst/>
          </a:prstGeom>
          <a:effectLst>
            <a:softEdge rad="127000"/>
          </a:effectLst>
        </p:spPr>
      </p:pic>
    </p:spTree>
    <p:extLst>
      <p:ext uri="{BB962C8B-B14F-4D97-AF65-F5344CB8AC3E}">
        <p14:creationId xmlns:p14="http://schemas.microsoft.com/office/powerpoint/2010/main" val="2654276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edifício, colorido, ônibus, homem&#10;&#10;Descrição gerada automaticamente">
            <a:extLst>
              <a:ext uri="{FF2B5EF4-FFF2-40B4-BE49-F238E27FC236}">
                <a16:creationId xmlns:a16="http://schemas.microsoft.com/office/drawing/2014/main" id="{730B8EED-4BB0-4DFA-9B68-B1B55B4E88E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93565" y="3213239"/>
            <a:ext cx="5557758" cy="3644761"/>
          </a:xfrm>
          <a:prstGeom prst="rect">
            <a:avLst/>
          </a:prstGeom>
          <a:effectLst>
            <a:softEdge rad="127000"/>
          </a:effectLst>
        </p:spPr>
      </p:pic>
      <p:sp>
        <p:nvSpPr>
          <p:cNvPr id="2" name="CaixaDeTexto 1">
            <a:extLst>
              <a:ext uri="{FF2B5EF4-FFF2-40B4-BE49-F238E27FC236}">
                <a16:creationId xmlns:a16="http://schemas.microsoft.com/office/drawing/2014/main" id="{876F75DB-A620-4580-939E-B621EB29EC2A}"/>
              </a:ext>
            </a:extLst>
          </p:cNvPr>
          <p:cNvSpPr txBox="1"/>
          <p:nvPr/>
        </p:nvSpPr>
        <p:spPr>
          <a:xfrm>
            <a:off x="140678" y="673828"/>
            <a:ext cx="11667010"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“Forrar o chão antes de abrir a lata. Limpar a lata antes de fechar a tampa.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lápis na caixa de lápis, borracha na caixa de borracha, pincéis com as cerdas pra cima.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Primeiro no papel, depois pra parede.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“A" cor de pele não existe. Azul e amarelo dá verde. Verde com vermelho, marrom.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Subir, descer, derramar, refazer. A cor é uma questão de luz. E de dor, de medo e de coragem.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Levarei comigo um pouco dessa luz e dessas cores que não se apagam com as finas camadas de poeira, de cinza e de silêncio que insistem em se acumular com o tempo.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De tudo, terrível, fica um pouco.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Repetir, repetir.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Até ficar diferente.”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2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Professora Marília Carvalho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6" name="Imagem 5" descr="Uma imagem contendo edifício, ao ar livre, graffiti, colorido&#10;&#10;Descrição gerada automaticamente">
            <a:extLst>
              <a:ext uri="{FF2B5EF4-FFF2-40B4-BE49-F238E27FC236}">
                <a16:creationId xmlns:a16="http://schemas.microsoft.com/office/drawing/2014/main" id="{7EB938A7-99F9-4CCB-A4CF-32308B4004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0677" y="4611755"/>
            <a:ext cx="5749164" cy="2107096"/>
          </a:xfrm>
          <a:prstGeom prst="rect">
            <a:avLst/>
          </a:prstGeom>
          <a:effectLst>
            <a:softEdge rad="127000"/>
          </a:effectLst>
        </p:spPr>
      </p:pic>
    </p:spTree>
    <p:extLst>
      <p:ext uri="{BB962C8B-B14F-4D97-AF65-F5344CB8AC3E}">
        <p14:creationId xmlns:p14="http://schemas.microsoft.com/office/powerpoint/2010/main" val="1196326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F84525A1-275A-4A83-9251-EB1A6DA6BA94}"/>
              </a:ext>
            </a:extLst>
          </p:cNvPr>
          <p:cNvSpPr txBox="1"/>
          <p:nvPr/>
        </p:nvSpPr>
        <p:spPr>
          <a:xfrm>
            <a:off x="2862877" y="693003"/>
            <a:ext cx="8070167" cy="830997"/>
          </a:xfrm>
          <a:prstGeom prst="rect">
            <a:avLst/>
          </a:prstGeom>
          <a:noFill/>
        </p:spPr>
        <p:txBody>
          <a:bodyPr wrap="square" rtlCol="0">
            <a:spAutoFit/>
          </a:bodyPr>
          <a:lstStyle/>
          <a:p>
            <a:pPr algn="ctr"/>
            <a:r>
              <a:rPr lang="pt-BR" sz="2400" dirty="0">
                <a:latin typeface="Ink Free" panose="03080402000500000000" pitchFamily="66" charset="0"/>
              </a:rPr>
              <a:t>Nossa escola fica em uma Comunidade entre a Dutra e a Marginal do Rio Tietê, conhecida como Favela da Funerária...</a:t>
            </a:r>
          </a:p>
        </p:txBody>
      </p:sp>
      <p:pic>
        <p:nvPicPr>
          <p:cNvPr id="7" name="Imagem 6" descr="Mapa colorido com texto preto sobre fundo branco&#10;&#10;Descrição gerada automaticamente">
            <a:extLst>
              <a:ext uri="{FF2B5EF4-FFF2-40B4-BE49-F238E27FC236}">
                <a16:creationId xmlns:a16="http://schemas.microsoft.com/office/drawing/2014/main" id="{DFE0CD4B-79CB-42FE-872D-E07FEA42C8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1" y="1632022"/>
            <a:ext cx="7508967" cy="4936692"/>
          </a:xfrm>
          <a:prstGeom prst="rect">
            <a:avLst/>
          </a:prstGeom>
          <a:effectLst>
            <a:softEdge rad="127000"/>
          </a:effectLst>
        </p:spPr>
      </p:pic>
      <p:sp>
        <p:nvSpPr>
          <p:cNvPr id="2" name="Seta: para a Esquerda 1">
            <a:extLst>
              <a:ext uri="{FF2B5EF4-FFF2-40B4-BE49-F238E27FC236}">
                <a16:creationId xmlns:a16="http://schemas.microsoft.com/office/drawing/2014/main" id="{FA8A857B-7C14-43E2-8420-CC71F2E2E7EE}"/>
              </a:ext>
            </a:extLst>
          </p:cNvPr>
          <p:cNvSpPr/>
          <p:nvPr/>
        </p:nvSpPr>
        <p:spPr>
          <a:xfrm>
            <a:off x="8339686" y="3429000"/>
            <a:ext cx="910331" cy="3445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91DCC289-F861-418F-AC9F-E9A53C1A096A}"/>
              </a:ext>
            </a:extLst>
          </p:cNvPr>
          <p:cNvSpPr txBox="1"/>
          <p:nvPr/>
        </p:nvSpPr>
        <p:spPr>
          <a:xfrm rot="18605568">
            <a:off x="3628779" y="3664285"/>
            <a:ext cx="1351722" cy="261610"/>
          </a:xfrm>
          <a:prstGeom prst="rect">
            <a:avLst/>
          </a:prstGeom>
          <a:noFill/>
        </p:spPr>
        <p:txBody>
          <a:bodyPr wrap="square" rtlCol="0">
            <a:spAutoFit/>
          </a:bodyPr>
          <a:lstStyle/>
          <a:p>
            <a:r>
              <a:rPr lang="pt-BR" sz="1050" dirty="0">
                <a:solidFill>
                  <a:schemeClr val="accent1">
                    <a:lumMod val="60000"/>
                    <a:lumOff val="40000"/>
                  </a:schemeClr>
                </a:solidFill>
                <a:latin typeface="Arial" panose="020B0604020202020204" pitchFamily="34" charset="0"/>
                <a:cs typeface="Arial" panose="020B0604020202020204" pitchFamily="34" charset="0"/>
              </a:rPr>
              <a:t>Via Dutra</a:t>
            </a:r>
          </a:p>
        </p:txBody>
      </p:sp>
    </p:spTree>
    <p:extLst>
      <p:ext uri="{BB962C8B-B14F-4D97-AF65-F5344CB8AC3E}">
        <p14:creationId xmlns:p14="http://schemas.microsoft.com/office/powerpoint/2010/main" val="330206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E3C3A7C-3923-4EE5-825C-68173D3402E2}"/>
              </a:ext>
            </a:extLst>
          </p:cNvPr>
          <p:cNvSpPr txBox="1"/>
          <p:nvPr/>
        </p:nvSpPr>
        <p:spPr>
          <a:xfrm>
            <a:off x="3993608" y="5309951"/>
            <a:ext cx="7562288" cy="1200329"/>
          </a:xfrm>
          <a:prstGeom prst="rect">
            <a:avLst/>
          </a:prstGeom>
          <a:noFill/>
        </p:spPr>
        <p:txBody>
          <a:bodyPr wrap="square" rtlCol="0">
            <a:spAutoFit/>
          </a:bodyPr>
          <a:lstStyle/>
          <a:p>
            <a:pPr algn="ctr"/>
            <a:r>
              <a:rPr lang="pt-BR" sz="2400" dirty="0">
                <a:latin typeface="Ink Free" panose="03080402000500000000" pitchFamily="66" charset="0"/>
              </a:rPr>
              <a:t>Ela era uma escola monocromática... com muitas paredes... </a:t>
            </a:r>
          </a:p>
          <a:p>
            <a:pPr algn="ctr"/>
            <a:r>
              <a:rPr lang="pt-BR" sz="2400" dirty="0">
                <a:latin typeface="Ink Free" panose="03080402000500000000" pitchFamily="66" charset="0"/>
              </a:rPr>
              <a:t>Um convite para o vandalismo...  E também para a ARTE</a:t>
            </a:r>
            <a:r>
              <a:rPr lang="pt-BR" sz="2400" b="1" dirty="0">
                <a:latin typeface="Ink Free" panose="03080402000500000000" pitchFamily="66" charset="0"/>
              </a:rPr>
              <a:t>!</a:t>
            </a:r>
          </a:p>
        </p:txBody>
      </p:sp>
      <p:pic>
        <p:nvPicPr>
          <p:cNvPr id="4" name="Imagem 3" descr="Uma imagem contendo edifício, janela, fogo, gaiola&#10;&#10;Descrição gerada automaticamente">
            <a:extLst>
              <a:ext uri="{FF2B5EF4-FFF2-40B4-BE49-F238E27FC236}">
                <a16:creationId xmlns:a16="http://schemas.microsoft.com/office/drawing/2014/main" id="{150B6AB2-0700-4949-AEE3-E9F3A4D2E4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40084" y="703800"/>
            <a:ext cx="7227489" cy="3809163"/>
          </a:xfrm>
          <a:prstGeom prst="rect">
            <a:avLst/>
          </a:prstGeom>
          <a:effectLst>
            <a:softEdge rad="127000"/>
          </a:effectLst>
        </p:spPr>
      </p:pic>
      <p:pic>
        <p:nvPicPr>
          <p:cNvPr id="3" name="Imagem 2" descr="Uma imagem contendo edifício, pequeno, porta, tijolo&#10;&#10;Descrição gerada automaticamente">
            <a:extLst>
              <a:ext uri="{FF2B5EF4-FFF2-40B4-BE49-F238E27FC236}">
                <a16:creationId xmlns:a16="http://schemas.microsoft.com/office/drawing/2014/main" id="{121E6E9F-2971-4B1A-B4EE-C4B185404C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31374" y="1391478"/>
            <a:ext cx="2132985" cy="3600000"/>
          </a:xfrm>
          <a:prstGeom prst="rect">
            <a:avLst/>
          </a:prstGeom>
          <a:ln>
            <a:noFill/>
          </a:ln>
          <a:effectLst>
            <a:softEdge rad="112500"/>
          </a:effectLst>
        </p:spPr>
      </p:pic>
      <p:pic>
        <p:nvPicPr>
          <p:cNvPr id="7" name="Imagem 6" descr="Uma imagem contendo edifício, andando, homem, em pé&#10;&#10;Descrição gerada automaticamente">
            <a:extLst>
              <a:ext uri="{FF2B5EF4-FFF2-40B4-BE49-F238E27FC236}">
                <a16:creationId xmlns:a16="http://schemas.microsoft.com/office/drawing/2014/main" id="{C9578B48-9F33-49C9-A9B6-3AB439410D7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3546" y="2578668"/>
            <a:ext cx="2082104" cy="3600000"/>
          </a:xfrm>
          <a:prstGeom prst="rect">
            <a:avLst/>
          </a:prstGeom>
          <a:ln>
            <a:noFill/>
          </a:ln>
          <a:effectLst>
            <a:softEdge rad="112500"/>
          </a:effectLst>
        </p:spPr>
      </p:pic>
    </p:spTree>
    <p:extLst>
      <p:ext uri="{BB962C8B-B14F-4D97-AF65-F5344CB8AC3E}">
        <p14:creationId xmlns:p14="http://schemas.microsoft.com/office/powerpoint/2010/main" val="2042485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C515057F-DE58-4034-929C-4DDC35B63A03}"/>
              </a:ext>
            </a:extLst>
          </p:cNvPr>
          <p:cNvSpPr/>
          <p:nvPr/>
        </p:nvSpPr>
        <p:spPr>
          <a:xfrm>
            <a:off x="131298" y="5291055"/>
            <a:ext cx="11929403" cy="1200329"/>
          </a:xfrm>
          <a:prstGeom prst="rect">
            <a:avLst/>
          </a:prstGeom>
        </p:spPr>
        <p:txBody>
          <a:bodyPr wrap="square">
            <a:spAutoFit/>
          </a:bodyPr>
          <a:lstStyle/>
          <a:p>
            <a:pPr algn="ctr"/>
            <a:r>
              <a:rPr lang="pt-BR" sz="2400" dirty="0">
                <a:latin typeface="Ink Free" panose="03080402000500000000" pitchFamily="66" charset="0"/>
              </a:rPr>
              <a:t>Inicialmente foram divididos em 2 grupos de 15 alunos... mais tarde se transformaram em 2 grupos de 20 participantes... Empolgados e criativos, não faltavam no Pintura Mural... um dos projetos com o maior número de participação de alunos.</a:t>
            </a:r>
          </a:p>
        </p:txBody>
      </p:sp>
      <p:sp>
        <p:nvSpPr>
          <p:cNvPr id="3" name="CaixaDeTexto 2">
            <a:extLst>
              <a:ext uri="{FF2B5EF4-FFF2-40B4-BE49-F238E27FC236}">
                <a16:creationId xmlns:a16="http://schemas.microsoft.com/office/drawing/2014/main" id="{7EE68C92-186D-43EA-9AC0-95E3B185D19B}"/>
              </a:ext>
            </a:extLst>
          </p:cNvPr>
          <p:cNvSpPr txBox="1"/>
          <p:nvPr/>
        </p:nvSpPr>
        <p:spPr>
          <a:xfrm>
            <a:off x="4130308" y="865458"/>
            <a:ext cx="7319572" cy="1200329"/>
          </a:xfrm>
          <a:prstGeom prst="rect">
            <a:avLst/>
          </a:prstGeom>
          <a:noFill/>
        </p:spPr>
        <p:txBody>
          <a:bodyPr wrap="square" rtlCol="0">
            <a:spAutoFit/>
          </a:bodyPr>
          <a:lstStyle/>
          <a:p>
            <a:pPr algn="ctr"/>
            <a:r>
              <a:rPr lang="pt-BR" sz="2400" dirty="0">
                <a:latin typeface="Ink Free" panose="03080402000500000000" pitchFamily="66" charset="0"/>
              </a:rPr>
              <a:t>Os alunos do Ensino Fundamental II foram convidados para participar do Projeto e perceberam que poderiam trazer COR para muitos espaços...</a:t>
            </a:r>
          </a:p>
        </p:txBody>
      </p:sp>
      <p:pic>
        <p:nvPicPr>
          <p:cNvPr id="6" name="Imagem 5" descr="Uma imagem contendo no interior, teto, mesa, quarto&#10;&#10;Descrição gerada automaticamente">
            <a:extLst>
              <a:ext uri="{FF2B5EF4-FFF2-40B4-BE49-F238E27FC236}">
                <a16:creationId xmlns:a16="http://schemas.microsoft.com/office/drawing/2014/main" id="{EA7D483E-5BFC-4140-8037-EA82D107C7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29"/>
          <a:stretch/>
        </p:blipFill>
        <p:spPr>
          <a:xfrm>
            <a:off x="4359966" y="2769704"/>
            <a:ext cx="7319572" cy="2482290"/>
          </a:xfrm>
          <a:prstGeom prst="rect">
            <a:avLst/>
          </a:prstGeom>
          <a:effectLst>
            <a:softEdge rad="127000"/>
          </a:effectLst>
        </p:spPr>
      </p:pic>
      <p:pic>
        <p:nvPicPr>
          <p:cNvPr id="4" name="Imagem 3" descr="Grupo de pessoas sentadas ao redor de uma mesa&#10;&#10;Descrição gerada automaticamente">
            <a:extLst>
              <a:ext uri="{FF2B5EF4-FFF2-40B4-BE49-F238E27FC236}">
                <a16:creationId xmlns:a16="http://schemas.microsoft.com/office/drawing/2014/main" id="{34F906B6-7D40-4CD2-B70B-4144FABBC4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84708" y="1627226"/>
            <a:ext cx="2581228" cy="3462951"/>
          </a:xfrm>
          <a:prstGeom prst="rect">
            <a:avLst/>
          </a:prstGeom>
          <a:effectLst>
            <a:softEdge rad="127000"/>
          </a:effectLst>
        </p:spPr>
      </p:pic>
    </p:spTree>
    <p:extLst>
      <p:ext uri="{BB962C8B-B14F-4D97-AF65-F5344CB8AC3E}">
        <p14:creationId xmlns:p14="http://schemas.microsoft.com/office/powerpoint/2010/main" val="1270439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19FC2F0-FA40-42E1-8CB6-5F9866452046}"/>
              </a:ext>
            </a:extLst>
          </p:cNvPr>
          <p:cNvSpPr txBox="1"/>
          <p:nvPr/>
        </p:nvSpPr>
        <p:spPr>
          <a:xfrm>
            <a:off x="1016120" y="1365281"/>
            <a:ext cx="1899359" cy="1938992"/>
          </a:xfrm>
          <a:prstGeom prst="rect">
            <a:avLst/>
          </a:prstGeom>
          <a:noFill/>
        </p:spPr>
        <p:txBody>
          <a:bodyPr wrap="square" rtlCol="0">
            <a:spAutoFit/>
          </a:bodyPr>
          <a:lstStyle/>
          <a:p>
            <a:pPr algn="ctr"/>
            <a:r>
              <a:rPr lang="pt-BR" sz="2400" dirty="0">
                <a:latin typeface="Ink Free" panose="03080402000500000000" pitchFamily="66" charset="0"/>
              </a:rPr>
              <a:t>Tiveram aulas sobre a história da Pintura Mural... </a:t>
            </a:r>
          </a:p>
        </p:txBody>
      </p:sp>
      <p:pic>
        <p:nvPicPr>
          <p:cNvPr id="6" name="Imagem 5" descr="Uma imagem contendo tecido&#10;&#10;Descrição gerada automaticamente">
            <a:extLst>
              <a:ext uri="{FF2B5EF4-FFF2-40B4-BE49-F238E27FC236}">
                <a16:creationId xmlns:a16="http://schemas.microsoft.com/office/drawing/2014/main" id="{F81D073C-A989-41C4-8108-02F0FA1556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18520" y="706772"/>
            <a:ext cx="4151257" cy="2597501"/>
          </a:xfrm>
          <a:prstGeom prst="rect">
            <a:avLst/>
          </a:prstGeom>
          <a:effectLst>
            <a:softEdge rad="127000"/>
          </a:effectLst>
        </p:spPr>
      </p:pic>
      <p:pic>
        <p:nvPicPr>
          <p:cNvPr id="8" name="Imagem 7" descr="Uma imagem contendo coberto, janela&#10;&#10;Descrição gerada automaticamente">
            <a:extLst>
              <a:ext uri="{FF2B5EF4-FFF2-40B4-BE49-F238E27FC236}">
                <a16:creationId xmlns:a16="http://schemas.microsoft.com/office/drawing/2014/main" id="{78B7CE50-F9B7-4E33-9E3B-21FC97EDCF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93080" y="322520"/>
            <a:ext cx="3189827" cy="2981753"/>
          </a:xfrm>
          <a:prstGeom prst="rect">
            <a:avLst/>
          </a:prstGeom>
          <a:effectLst>
            <a:softEdge rad="127000"/>
          </a:effectLst>
        </p:spPr>
      </p:pic>
      <p:pic>
        <p:nvPicPr>
          <p:cNvPr id="18" name="Imagem 17" descr="Uma imagem contendo edifício, barco, homem, água&#10;&#10;Descrição gerada automaticamente">
            <a:extLst>
              <a:ext uri="{FF2B5EF4-FFF2-40B4-BE49-F238E27FC236}">
                <a16:creationId xmlns:a16="http://schemas.microsoft.com/office/drawing/2014/main" id="{DECB878E-CB8F-4E1D-BB09-D4C17E0AE6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3553727"/>
            <a:ext cx="5353884" cy="3039445"/>
          </a:xfrm>
          <a:prstGeom prst="rect">
            <a:avLst/>
          </a:prstGeom>
          <a:effectLst>
            <a:softEdge rad="127000"/>
          </a:effectLst>
        </p:spPr>
      </p:pic>
      <p:pic>
        <p:nvPicPr>
          <p:cNvPr id="3" name="Imagem 2" descr="Uma imagem contendo foto, posando, grande, jovem&#10;&#10;Descrição gerada automaticamente">
            <a:extLst>
              <a:ext uri="{FF2B5EF4-FFF2-40B4-BE49-F238E27FC236}">
                <a16:creationId xmlns:a16="http://schemas.microsoft.com/office/drawing/2014/main" id="{AFABEDDA-BD4E-49F9-AAF2-34EF0555C6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761" y="3679719"/>
            <a:ext cx="4321554" cy="2983931"/>
          </a:xfrm>
          <a:prstGeom prst="rect">
            <a:avLst/>
          </a:prstGeom>
          <a:effectLst>
            <a:softEdge rad="127000"/>
          </a:effectLst>
        </p:spPr>
      </p:pic>
    </p:spTree>
    <p:extLst>
      <p:ext uri="{BB962C8B-B14F-4D97-AF65-F5344CB8AC3E}">
        <p14:creationId xmlns:p14="http://schemas.microsoft.com/office/powerpoint/2010/main" val="1733184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79A4C52-DBBD-4CB5-928F-EC4A4842525F}"/>
              </a:ext>
            </a:extLst>
          </p:cNvPr>
          <p:cNvSpPr txBox="1"/>
          <p:nvPr/>
        </p:nvSpPr>
        <p:spPr>
          <a:xfrm>
            <a:off x="3803374" y="691931"/>
            <a:ext cx="4108174" cy="5586145"/>
          </a:xfrm>
          <a:prstGeom prst="rect">
            <a:avLst/>
          </a:prstGeom>
          <a:noFill/>
        </p:spPr>
        <p:txBody>
          <a:bodyPr wrap="square" rtlCol="0">
            <a:spAutoFit/>
          </a:bodyPr>
          <a:lstStyle/>
          <a:p>
            <a:pPr algn="ctr">
              <a:lnSpc>
                <a:spcPct val="150000"/>
              </a:lnSpc>
            </a:pPr>
            <a:r>
              <a:rPr lang="pt-BR" sz="2400" dirty="0">
                <a:latin typeface="Ink Free" panose="03080402000500000000" pitchFamily="66" charset="0"/>
              </a:rPr>
              <a:t>Perceberam a potencialidade de fazer da Arte o início de uma mudança significativa em nossa escola.</a:t>
            </a:r>
          </a:p>
          <a:p>
            <a:pPr algn="ctr">
              <a:lnSpc>
                <a:spcPct val="150000"/>
              </a:lnSpc>
            </a:pPr>
            <a:r>
              <a:rPr lang="pt-BR" sz="2400" dirty="0">
                <a:latin typeface="Ink Free" panose="03080402000500000000" pitchFamily="66" charset="0"/>
              </a:rPr>
              <a:t>Os trabalhos começaram! </a:t>
            </a:r>
          </a:p>
          <a:p>
            <a:pPr algn="ctr">
              <a:lnSpc>
                <a:spcPct val="150000"/>
              </a:lnSpc>
            </a:pPr>
            <a:r>
              <a:rPr lang="pt-BR" sz="2400" dirty="0">
                <a:latin typeface="Ink Free" panose="03080402000500000000" pitchFamily="66" charset="0"/>
              </a:rPr>
              <a:t>Desenhos... pinturas... ideias... sonhos... projetos...</a:t>
            </a:r>
          </a:p>
          <a:p>
            <a:pPr algn="ctr">
              <a:lnSpc>
                <a:spcPct val="150000"/>
              </a:lnSpc>
            </a:pPr>
            <a:r>
              <a:rPr lang="pt-BR" sz="2400" dirty="0">
                <a:latin typeface="Ink Free" panose="03080402000500000000" pitchFamily="66" charset="0"/>
              </a:rPr>
              <a:t>O protagonismo juvenil era o ponto mais importante em todas as ações...</a:t>
            </a:r>
          </a:p>
        </p:txBody>
      </p:sp>
      <p:pic>
        <p:nvPicPr>
          <p:cNvPr id="4" name="Imagem 3" descr="Uma imagem contendo pessoa, no interior, mesa, criança&#10;&#10;Descrição gerada automaticamente">
            <a:extLst>
              <a:ext uri="{FF2B5EF4-FFF2-40B4-BE49-F238E27FC236}">
                <a16:creationId xmlns:a16="http://schemas.microsoft.com/office/drawing/2014/main" id="{6B1B5638-F23A-4B25-A3F4-DDD0B5F8A9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179" y="2006698"/>
            <a:ext cx="3203534" cy="4271378"/>
          </a:xfrm>
          <a:prstGeom prst="rect">
            <a:avLst/>
          </a:prstGeom>
          <a:effectLst>
            <a:softEdge rad="127000"/>
          </a:effectLst>
        </p:spPr>
      </p:pic>
      <p:pic>
        <p:nvPicPr>
          <p:cNvPr id="3" name="Imagem 2" descr="Uma imagem contendo pessoa, mesa, homem, menino&#10;&#10;Descrição gerada automaticamente">
            <a:extLst>
              <a:ext uri="{FF2B5EF4-FFF2-40B4-BE49-F238E27FC236}">
                <a16:creationId xmlns:a16="http://schemas.microsoft.com/office/drawing/2014/main" id="{B1BDAAC9-2D7F-4B46-9936-C21A06D472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4766" y="634921"/>
            <a:ext cx="3673699" cy="4898264"/>
          </a:xfrm>
          <a:prstGeom prst="rect">
            <a:avLst/>
          </a:prstGeom>
          <a:effectLst>
            <a:softEdge rad="127000"/>
          </a:effectLst>
        </p:spPr>
      </p:pic>
    </p:spTree>
    <p:extLst>
      <p:ext uri="{BB962C8B-B14F-4D97-AF65-F5344CB8AC3E}">
        <p14:creationId xmlns:p14="http://schemas.microsoft.com/office/powerpoint/2010/main" val="1367284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5684CE9-1BB6-4D11-B399-8B6CC2C7491B}"/>
              </a:ext>
            </a:extLst>
          </p:cNvPr>
          <p:cNvSpPr txBox="1"/>
          <p:nvPr/>
        </p:nvSpPr>
        <p:spPr>
          <a:xfrm>
            <a:off x="7100679" y="859919"/>
            <a:ext cx="4434894" cy="1200329"/>
          </a:xfrm>
          <a:prstGeom prst="rect">
            <a:avLst/>
          </a:prstGeom>
          <a:noFill/>
        </p:spPr>
        <p:txBody>
          <a:bodyPr wrap="square" rtlCol="0">
            <a:spAutoFit/>
          </a:bodyPr>
          <a:lstStyle/>
          <a:p>
            <a:pPr algn="ctr"/>
            <a:r>
              <a:rPr lang="pt-BR" sz="2400" dirty="0">
                <a:latin typeface="Ink Free" panose="03080402000500000000" pitchFamily="66" charset="0"/>
              </a:rPr>
              <a:t>Muitas práticas foram aplicadas nas aulas...</a:t>
            </a:r>
          </a:p>
          <a:p>
            <a:pPr algn="ctr"/>
            <a:r>
              <a:rPr lang="pt-BR" sz="2400" dirty="0">
                <a:latin typeface="Ink Free" panose="03080402000500000000" pitchFamily="66" charset="0"/>
              </a:rPr>
              <a:t>Desenhos de observação...</a:t>
            </a:r>
          </a:p>
        </p:txBody>
      </p:sp>
      <p:pic>
        <p:nvPicPr>
          <p:cNvPr id="4" name="Imagem 3">
            <a:extLst>
              <a:ext uri="{FF2B5EF4-FFF2-40B4-BE49-F238E27FC236}">
                <a16:creationId xmlns:a16="http://schemas.microsoft.com/office/drawing/2014/main" id="{E5FA79D3-7976-499D-A943-13B8BEA772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12071" y="624239"/>
            <a:ext cx="2378573" cy="2737503"/>
          </a:xfrm>
          <a:prstGeom prst="rect">
            <a:avLst/>
          </a:prstGeom>
        </p:spPr>
      </p:pic>
      <p:pic>
        <p:nvPicPr>
          <p:cNvPr id="6" name="Imagem 5" descr="Uma imagem contendo camisa&#10;&#10;Descrição gerada automaticamente">
            <a:extLst>
              <a:ext uri="{FF2B5EF4-FFF2-40B4-BE49-F238E27FC236}">
                <a16:creationId xmlns:a16="http://schemas.microsoft.com/office/drawing/2014/main" id="{D749204D-A306-4F21-8F78-5B18C58F8F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6894032" y="2915459"/>
            <a:ext cx="4848189" cy="3752228"/>
          </a:xfrm>
          <a:prstGeom prst="rect">
            <a:avLst/>
          </a:prstGeom>
          <a:effectLst>
            <a:softEdge rad="127000"/>
          </a:effectLst>
        </p:spPr>
      </p:pic>
      <p:pic>
        <p:nvPicPr>
          <p:cNvPr id="5" name="Imagem 4" descr="Uma imagem contendo ao ar livre, edifício, frente, pequeno&#10;&#10;Descrição gerada automaticamente">
            <a:extLst>
              <a:ext uri="{FF2B5EF4-FFF2-40B4-BE49-F238E27FC236}">
                <a16:creationId xmlns:a16="http://schemas.microsoft.com/office/drawing/2014/main" id="{3C7C45FD-7A5E-4C35-A6BD-CA6A410687B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56427" y="3823159"/>
            <a:ext cx="1967503" cy="2673246"/>
          </a:xfrm>
          <a:prstGeom prst="rect">
            <a:avLst/>
          </a:prstGeom>
          <a:effectLst>
            <a:softEdge rad="127000"/>
          </a:effectLst>
        </p:spPr>
      </p:pic>
      <p:pic>
        <p:nvPicPr>
          <p:cNvPr id="9" name="Imagem 8" descr="Uma imagem contendo traçado&#10;&#10;Descrição gerada automaticamente">
            <a:extLst>
              <a:ext uri="{FF2B5EF4-FFF2-40B4-BE49-F238E27FC236}">
                <a16:creationId xmlns:a16="http://schemas.microsoft.com/office/drawing/2014/main" id="{73ECA9B7-074F-47C1-8D35-444AA0EC14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872925" y="3892688"/>
            <a:ext cx="3171428" cy="2378571"/>
          </a:xfrm>
          <a:prstGeom prst="rect">
            <a:avLst/>
          </a:prstGeom>
          <a:effectLst>
            <a:softEdge rad="127000"/>
          </a:effectLst>
        </p:spPr>
      </p:pic>
      <p:pic>
        <p:nvPicPr>
          <p:cNvPr id="2" name="Imagem 1" descr="Uma imagem contendo traçado&#10;&#10;Descrição gerada automaticamente">
            <a:extLst>
              <a:ext uri="{FF2B5EF4-FFF2-40B4-BE49-F238E27FC236}">
                <a16:creationId xmlns:a16="http://schemas.microsoft.com/office/drawing/2014/main" id="{7C33CEB1-8C81-452A-95DD-A6E0EE252F4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820366" y="1576720"/>
            <a:ext cx="2868651" cy="1780402"/>
          </a:xfrm>
          <a:prstGeom prst="rect">
            <a:avLst/>
          </a:prstGeom>
          <a:effectLst>
            <a:softEdge rad="127000"/>
          </a:effectLst>
        </p:spPr>
      </p:pic>
    </p:spTree>
    <p:extLst>
      <p:ext uri="{BB962C8B-B14F-4D97-AF65-F5344CB8AC3E}">
        <p14:creationId xmlns:p14="http://schemas.microsoft.com/office/powerpoint/2010/main" val="1801623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53AB181-2BEE-453B-AF7B-405C64640940}"/>
              </a:ext>
            </a:extLst>
          </p:cNvPr>
          <p:cNvSpPr txBox="1"/>
          <p:nvPr/>
        </p:nvSpPr>
        <p:spPr>
          <a:xfrm>
            <a:off x="4013332" y="732920"/>
            <a:ext cx="8178668" cy="830997"/>
          </a:xfrm>
          <a:prstGeom prst="rect">
            <a:avLst/>
          </a:prstGeom>
          <a:noFill/>
        </p:spPr>
        <p:txBody>
          <a:bodyPr wrap="square" rtlCol="0">
            <a:spAutoFit/>
          </a:bodyPr>
          <a:lstStyle/>
          <a:p>
            <a:pPr algn="ctr"/>
            <a:r>
              <a:rPr lang="pt-BR" sz="2400" dirty="0">
                <a:latin typeface="Ink Free" panose="03080402000500000000" pitchFamily="66" charset="0"/>
              </a:rPr>
              <a:t>Releituras e reproduções coletiva com desenhos e pinturas feitas a várias mãos...</a:t>
            </a:r>
          </a:p>
        </p:txBody>
      </p:sp>
      <p:sp>
        <p:nvSpPr>
          <p:cNvPr id="3" name="CaixaDeTexto 2">
            <a:extLst>
              <a:ext uri="{FF2B5EF4-FFF2-40B4-BE49-F238E27FC236}">
                <a16:creationId xmlns:a16="http://schemas.microsoft.com/office/drawing/2014/main" id="{CB33C151-2043-47D7-8123-517F85DCABCF}"/>
              </a:ext>
            </a:extLst>
          </p:cNvPr>
          <p:cNvSpPr txBox="1"/>
          <p:nvPr/>
        </p:nvSpPr>
        <p:spPr>
          <a:xfrm>
            <a:off x="326601" y="5044019"/>
            <a:ext cx="5440542" cy="1200329"/>
          </a:xfrm>
          <a:prstGeom prst="rect">
            <a:avLst/>
          </a:prstGeom>
          <a:noFill/>
        </p:spPr>
        <p:txBody>
          <a:bodyPr wrap="square" rtlCol="0">
            <a:spAutoFit/>
          </a:bodyPr>
          <a:lstStyle/>
          <a:p>
            <a:pPr algn="ctr"/>
            <a:r>
              <a:rPr lang="pt-BR" sz="2400" dirty="0">
                <a:latin typeface="Ink Free" panose="03080402000500000000" pitchFamily="66" charset="0"/>
              </a:rPr>
              <a:t>Eles precisavam aprender a produzir algo coletivamente... Sem melindres e sem egoísmo...</a:t>
            </a:r>
          </a:p>
        </p:txBody>
      </p:sp>
      <p:pic>
        <p:nvPicPr>
          <p:cNvPr id="7" name="Imagem 6" descr="Menina com bolo de aniversário&#10;&#10;Descrição gerada automaticamente">
            <a:extLst>
              <a:ext uri="{FF2B5EF4-FFF2-40B4-BE49-F238E27FC236}">
                <a16:creationId xmlns:a16="http://schemas.microsoft.com/office/drawing/2014/main" id="{9E371319-1CFA-4854-ADBF-3ACC657D71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7143" y="1921566"/>
            <a:ext cx="5814482" cy="4360862"/>
          </a:xfrm>
          <a:prstGeom prst="rect">
            <a:avLst/>
          </a:prstGeom>
          <a:effectLst>
            <a:softEdge rad="127000"/>
          </a:effectLst>
        </p:spPr>
      </p:pic>
      <p:pic>
        <p:nvPicPr>
          <p:cNvPr id="4" name="Imagem 3" descr="Grupo de pessoas sentadas ao redor de uma mesa&#10;&#10;Descrição gerada automaticamente">
            <a:extLst>
              <a:ext uri="{FF2B5EF4-FFF2-40B4-BE49-F238E27FC236}">
                <a16:creationId xmlns:a16="http://schemas.microsoft.com/office/drawing/2014/main" id="{6D15031D-3372-4B92-965B-1DB769A099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8915" y="2227719"/>
            <a:ext cx="4345938" cy="2651022"/>
          </a:xfrm>
          <a:prstGeom prst="rect">
            <a:avLst/>
          </a:prstGeom>
          <a:effectLst>
            <a:softEdge rad="127000"/>
          </a:effectLst>
        </p:spPr>
      </p:pic>
    </p:spTree>
    <p:extLst>
      <p:ext uri="{BB962C8B-B14F-4D97-AF65-F5344CB8AC3E}">
        <p14:creationId xmlns:p14="http://schemas.microsoft.com/office/powerpoint/2010/main" val="2776546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4FE1DD7-136E-435D-82B4-F76928D7D1E4}"/>
              </a:ext>
            </a:extLst>
          </p:cNvPr>
          <p:cNvSpPr txBox="1"/>
          <p:nvPr/>
        </p:nvSpPr>
        <p:spPr>
          <a:xfrm>
            <a:off x="3707141" y="827002"/>
            <a:ext cx="8339086" cy="461665"/>
          </a:xfrm>
          <a:prstGeom prst="rect">
            <a:avLst/>
          </a:prstGeom>
          <a:noFill/>
        </p:spPr>
        <p:txBody>
          <a:bodyPr wrap="square" rtlCol="0">
            <a:spAutoFit/>
          </a:bodyPr>
          <a:lstStyle/>
          <a:p>
            <a:pPr algn="ctr"/>
            <a:r>
              <a:rPr lang="pt-BR" sz="2400" dirty="0">
                <a:latin typeface="Ink Free" panose="03080402000500000000" pitchFamily="66" charset="0"/>
              </a:rPr>
              <a:t>Fizeram desenhos e pinturas em papéis fixados nas paredes... </a:t>
            </a:r>
          </a:p>
        </p:txBody>
      </p:sp>
      <p:sp>
        <p:nvSpPr>
          <p:cNvPr id="3" name="Retângulo 2">
            <a:extLst>
              <a:ext uri="{FF2B5EF4-FFF2-40B4-BE49-F238E27FC236}">
                <a16:creationId xmlns:a16="http://schemas.microsoft.com/office/drawing/2014/main" id="{3F9C6E14-75F6-4E9E-897F-E18696BFABEF}"/>
              </a:ext>
            </a:extLst>
          </p:cNvPr>
          <p:cNvSpPr/>
          <p:nvPr/>
        </p:nvSpPr>
        <p:spPr>
          <a:xfrm>
            <a:off x="5434515" y="5569333"/>
            <a:ext cx="5416069" cy="461665"/>
          </a:xfrm>
          <a:prstGeom prst="rect">
            <a:avLst/>
          </a:prstGeom>
        </p:spPr>
        <p:txBody>
          <a:bodyPr wrap="square">
            <a:spAutoFit/>
          </a:bodyPr>
          <a:lstStyle/>
          <a:p>
            <a:pPr algn="ctr"/>
            <a:r>
              <a:rPr lang="pt-BR" sz="2400" dirty="0">
                <a:latin typeface="Ink Free" panose="03080402000500000000" pitchFamily="66" charset="0"/>
              </a:rPr>
              <a:t>E perceberam como os braços cansam...</a:t>
            </a:r>
          </a:p>
        </p:txBody>
      </p:sp>
      <p:pic>
        <p:nvPicPr>
          <p:cNvPr id="11" name="Imagem 10" descr="Grupo de pessoas em pé lado a lado&#10;&#10;Descrição gerada automaticamente">
            <a:extLst>
              <a:ext uri="{FF2B5EF4-FFF2-40B4-BE49-F238E27FC236}">
                <a16:creationId xmlns:a16="http://schemas.microsoft.com/office/drawing/2014/main" id="{55AC5D60-3915-4953-BE8C-60E226C461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38874" y="1560976"/>
            <a:ext cx="7807353" cy="3736048"/>
          </a:xfrm>
          <a:prstGeom prst="rect">
            <a:avLst/>
          </a:prstGeom>
          <a:effectLst>
            <a:softEdge rad="127000"/>
          </a:effectLst>
        </p:spPr>
      </p:pic>
      <p:pic>
        <p:nvPicPr>
          <p:cNvPr id="4" name="Imagem 3" descr="Uma imagem contendo pessoa, mulher, jovem, mesa&#10;&#10;Descrição gerada automaticamente">
            <a:extLst>
              <a:ext uri="{FF2B5EF4-FFF2-40B4-BE49-F238E27FC236}">
                <a16:creationId xmlns:a16="http://schemas.microsoft.com/office/drawing/2014/main" id="{9C74EEEB-3FCE-4161-A5DE-1A4A5740F3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25424" y="2645360"/>
            <a:ext cx="4323333" cy="3242500"/>
          </a:xfrm>
          <a:prstGeom prst="rect">
            <a:avLst/>
          </a:prstGeom>
          <a:effectLst>
            <a:softEdge rad="127000"/>
          </a:effectLst>
        </p:spPr>
      </p:pic>
    </p:spTree>
    <p:extLst>
      <p:ext uri="{BB962C8B-B14F-4D97-AF65-F5344CB8AC3E}">
        <p14:creationId xmlns:p14="http://schemas.microsoft.com/office/powerpoint/2010/main" val="405591124"/>
      </p:ext>
    </p:extLst>
  </p:cSld>
  <p:clrMapOvr>
    <a:masterClrMapping/>
  </p:clrMapOvr>
</p:sld>
</file>

<file path=ppt/theme/theme1.xml><?xml version="1.0" encoding="utf-8"?>
<a:theme xmlns:a="http://schemas.openxmlformats.org/drawingml/2006/main" name="BrushVTI">
  <a:themeElements>
    <a:clrScheme name="AnalogousFromLightSeedLeftStep">
      <a:dk1>
        <a:srgbClr val="000000"/>
      </a:dk1>
      <a:lt1>
        <a:srgbClr val="FFFFFF"/>
      </a:lt1>
      <a:dk2>
        <a:srgbClr val="243E41"/>
      </a:dk2>
      <a:lt2>
        <a:srgbClr val="EEE9E9"/>
      </a:lt2>
      <a:accent1>
        <a:srgbClr val="80A9A7"/>
      </a:accent1>
      <a:accent2>
        <a:srgbClr val="75AB91"/>
      </a:accent2>
      <a:accent3>
        <a:srgbClr val="81AC86"/>
      </a:accent3>
      <a:accent4>
        <a:srgbClr val="86AC76"/>
      </a:accent4>
      <a:accent5>
        <a:srgbClr val="9AA57D"/>
      </a:accent5>
      <a:accent6>
        <a:srgbClr val="A9A274"/>
      </a:accent6>
      <a:hlink>
        <a:srgbClr val="B47477"/>
      </a:hlink>
      <a:folHlink>
        <a:srgbClr val="848484"/>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Trilha de Vapor">
  <a:themeElements>
    <a:clrScheme name="Trilha de Vapor">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Trilha de Vapor">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ilha de Vapor">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1_Trilha de Vapor">
  <a:themeElements>
    <a:clrScheme name="Trilha de Vapor">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Trilha de Vapor">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ilha de Vapor">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754</TotalTime>
  <Words>557</Words>
  <Application>Microsoft Office PowerPoint</Application>
  <PresentationFormat>Widescreen</PresentationFormat>
  <Paragraphs>44</Paragraphs>
  <Slides>18</Slides>
  <Notes>0</Notes>
  <HiddenSlides>0</HiddenSlides>
  <MMClips>0</MMClips>
  <ScaleCrop>false</ScaleCrop>
  <HeadingPairs>
    <vt:vector size="6" baseType="variant">
      <vt:variant>
        <vt:lpstr>Fontes usadas</vt:lpstr>
      </vt:variant>
      <vt:variant>
        <vt:i4>5</vt:i4>
      </vt:variant>
      <vt:variant>
        <vt:lpstr>Tema</vt:lpstr>
      </vt:variant>
      <vt:variant>
        <vt:i4>3</vt:i4>
      </vt:variant>
      <vt:variant>
        <vt:lpstr>Títulos de slides</vt:lpstr>
      </vt:variant>
      <vt:variant>
        <vt:i4>18</vt:i4>
      </vt:variant>
    </vt:vector>
  </HeadingPairs>
  <TitlesOfParts>
    <vt:vector size="26" baseType="lpstr">
      <vt:lpstr>Arial</vt:lpstr>
      <vt:lpstr>Century Gothic</vt:lpstr>
      <vt:lpstr>Chiller</vt:lpstr>
      <vt:lpstr>Elephant</vt:lpstr>
      <vt:lpstr>Ink Free</vt:lpstr>
      <vt:lpstr>BrushVTI</vt:lpstr>
      <vt:lpstr>Trilha de Vapor</vt:lpstr>
      <vt:lpstr>1_Trilha de Vapor</vt:lpstr>
      <vt:lpstr>Pintura Mural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Pintura Mural</dc:title>
  <dc:creator>Andrea Giunta</dc:creator>
  <cp:lastModifiedBy>Andrea Giunta</cp:lastModifiedBy>
  <cp:revision>129</cp:revision>
  <dcterms:created xsi:type="dcterms:W3CDTF">2020-07-07T17:58:52Z</dcterms:created>
  <dcterms:modified xsi:type="dcterms:W3CDTF">2020-07-31T18:51:00Z</dcterms:modified>
</cp:coreProperties>
</file>