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320" r:id="rId3"/>
    <p:sldId id="335" r:id="rId4"/>
    <p:sldId id="259" r:id="rId5"/>
    <p:sldId id="256" r:id="rId6"/>
    <p:sldId id="322" r:id="rId7"/>
    <p:sldId id="321" r:id="rId8"/>
    <p:sldId id="343" r:id="rId9"/>
    <p:sldId id="358" r:id="rId10"/>
    <p:sldId id="325" r:id="rId11"/>
    <p:sldId id="327" r:id="rId12"/>
    <p:sldId id="326" r:id="rId13"/>
    <p:sldId id="328" r:id="rId14"/>
    <p:sldId id="331" r:id="rId15"/>
    <p:sldId id="361" r:id="rId16"/>
    <p:sldId id="332" r:id="rId17"/>
    <p:sldId id="262" r:id="rId18"/>
    <p:sldId id="333" r:id="rId19"/>
    <p:sldId id="337" r:id="rId20"/>
    <p:sldId id="362" r:id="rId21"/>
    <p:sldId id="334" r:id="rId22"/>
    <p:sldId id="336" r:id="rId23"/>
    <p:sldId id="338" r:id="rId24"/>
    <p:sldId id="363" r:id="rId25"/>
    <p:sldId id="339" r:id="rId26"/>
    <p:sldId id="340" r:id="rId27"/>
    <p:sldId id="341" r:id="rId28"/>
    <p:sldId id="346" r:id="rId29"/>
    <p:sldId id="348" r:id="rId30"/>
    <p:sldId id="349" r:id="rId31"/>
    <p:sldId id="365" r:id="rId32"/>
    <p:sldId id="350" r:id="rId33"/>
    <p:sldId id="353" r:id="rId34"/>
    <p:sldId id="354" r:id="rId35"/>
    <p:sldId id="352" r:id="rId36"/>
    <p:sldId id="364" r:id="rId37"/>
    <p:sldId id="356" r:id="rId38"/>
    <p:sldId id="355" r:id="rId39"/>
    <p:sldId id="357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4660"/>
  </p:normalViewPr>
  <p:slideViewPr>
    <p:cSldViewPr>
      <p:cViewPr>
        <p:scale>
          <a:sx n="80" d="100"/>
          <a:sy n="80" d="100"/>
        </p:scale>
        <p:origin x="-1382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93595-CE86-4B5F-8D37-76E7A07E1178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EF0BE-C61D-4D9A-9B31-F17BAF8339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08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EF0BE-C61D-4D9A-9B31-F17BAF83396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81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EEF2-770A-454E-8CCB-9B402EB580AA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6D303-FA5F-42FB-9EB2-37EA9F2A9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3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14:flythrough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EEF2-770A-454E-8CCB-9B402EB580AA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6D303-FA5F-42FB-9EB2-37EA9F2A9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55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14:flythrough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EEF2-770A-454E-8CCB-9B402EB580AA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6D303-FA5F-42FB-9EB2-37EA9F2A9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2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14:flythrough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EEF2-770A-454E-8CCB-9B402EB580AA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6D303-FA5F-42FB-9EB2-37EA9F2A9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7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14:flythrough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EEF2-770A-454E-8CCB-9B402EB580AA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6D303-FA5F-42FB-9EB2-37EA9F2A9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01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14:flythrough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EEF2-770A-454E-8CCB-9B402EB580AA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6D303-FA5F-42FB-9EB2-37EA9F2A9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4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14:flythrough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EEF2-770A-454E-8CCB-9B402EB580AA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6D303-FA5F-42FB-9EB2-37EA9F2A9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6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14:flythrough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EEF2-770A-454E-8CCB-9B402EB580AA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6D303-FA5F-42FB-9EB2-37EA9F2A9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70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14:flythrough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EEF2-770A-454E-8CCB-9B402EB580AA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6D303-FA5F-42FB-9EB2-37EA9F2A9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3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14:flythrough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EEF2-770A-454E-8CCB-9B402EB580AA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6D303-FA5F-42FB-9EB2-37EA9F2A9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2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14:flythrough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9EEF2-770A-454E-8CCB-9B402EB580AA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6D303-FA5F-42FB-9EB2-37EA9F2A9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04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7000">
        <p14:flythrough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9EEF2-770A-454E-8CCB-9B402EB580AA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6D303-FA5F-42FB-9EB2-37EA9F2A9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4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7000">
        <p14:flythrough/>
      </p:transition>
    </mc:Choice>
    <mc:Fallback xmlns="">
      <p:transition spd="slow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Nl4xNciBkU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umseguranca.org.br/wp-content/uploads/2019/09/Anuario-2019-FINAL-v3.pdf" TargetMode="External"/><Relationship Id="rId2" Type="http://schemas.openxmlformats.org/officeDocument/2006/relationships/hyperlink" Target="https://www.almapreta.com/editorias/realidade/atlas-da-violencia-2019-75-5-das-vitimas-de-homicidio-no-brasil-sao-negra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geledes.org.br/embranquecimento-e-colorismo-estrategias-historicas-e-institucionais-do-racismo-brasileiro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USERS\Downloads\bell-hooks-nc3a3o-sou-eu-uma-mulher%20(2).pdf" TargetMode="External"/><Relationship Id="rId2" Type="http://schemas.openxmlformats.org/officeDocument/2006/relationships/hyperlink" Target="https://www.scielo.br/pdf/psoc/v24n2/07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apadaviolenciadegenero.com.br/pb/" TargetMode="External"/><Relationship Id="rId4" Type="http://schemas.openxmlformats.org/officeDocument/2006/relationships/hyperlink" Target="https://www2.senado.leg.br/bdsf/bitstream/handle/id/529732/lei_de_diretrizes_e_bases_%201ed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dores.diaadia.pr.gov.br/arquivos/File/2010/artigos_teses/2010/Educacao_fi%20sica/artigo/2_escola_danca.pdf" TargetMode="External"/><Relationship Id="rId2" Type="http://schemas.openxmlformats.org/officeDocument/2006/relationships/hyperlink" Target="https://www.fe.unicamp.br/pf-fe/publicacao/1974/26-artigos-marquesia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vbrasil.ebc.com.br/artedoartista/episodio/eleonora-fabiao-e-dramaturgia-experimental" TargetMode="External"/><Relationship Id="rId4" Type="http://schemas.openxmlformats.org/officeDocument/2006/relationships/hyperlink" Target="http://especiais.correiobraziliense.com.br/brasil-lidera-ranking-mundial-de-assassinatos-de-transexuai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25192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 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131912" y="5624080"/>
            <a:ext cx="476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BR" dirty="0" smtClean="0">
              <a:solidFill>
                <a:schemeClr val="bg1"/>
              </a:solidFill>
            </a:endParaRPr>
          </a:p>
          <a:p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956695" y="5517232"/>
            <a:ext cx="5048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bg1"/>
                </a:solidFill>
              </a:rPr>
              <a:t>Pesquisa realizada em 2019, no Mestrado Profissional em Artes de Sandra Michelle Cruz de Melo – PROF-ARTES/UFPB</a:t>
            </a:r>
          </a:p>
          <a:p>
            <a:pPr algn="ctr"/>
            <a:endParaRPr lang="pt-BR" sz="2200" b="1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948264" y="376069"/>
            <a:ext cx="16914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 smtClean="0">
                <a:solidFill>
                  <a:schemeClr val="bg1"/>
                </a:solidFill>
              </a:rPr>
              <a:t>Portfólio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3972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"/>
            <a:ext cx="9144000" cy="687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1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9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D:\USERS\Downloads\IMG-20190713-WA0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187624" y="4293096"/>
            <a:ext cx="604867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 smtClean="0"/>
              <a:t>Espaço das apresentações: sala de aula</a:t>
            </a:r>
            <a:endParaRPr lang="pt-BR" sz="2500" b="1" dirty="0"/>
          </a:p>
        </p:txBody>
      </p:sp>
    </p:spTree>
    <p:extLst>
      <p:ext uri="{BB962C8B-B14F-4D97-AF65-F5344CB8AC3E}">
        <p14:creationId xmlns:p14="http://schemas.microsoft.com/office/powerpoint/2010/main" val="41176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-347940"/>
            <a:ext cx="58326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2200" b="1" dirty="0" smtClean="0">
              <a:solidFill>
                <a:schemeClr val="bg1"/>
              </a:solidFill>
            </a:endParaRPr>
          </a:p>
          <a:p>
            <a:pPr algn="ctr"/>
            <a:r>
              <a:rPr lang="pt-PT" sz="2400" b="1" dirty="0" smtClean="0">
                <a:solidFill>
                  <a:schemeClr val="bg1"/>
                </a:solidFill>
              </a:rPr>
              <a:t>Corpo </a:t>
            </a:r>
            <a:r>
              <a:rPr lang="pt-PT" sz="2400" b="1" dirty="0">
                <a:solidFill>
                  <a:schemeClr val="bg1"/>
                </a:solidFill>
              </a:rPr>
              <a:t>como lugar de fala na escola pública e periférica: </a:t>
            </a:r>
            <a:r>
              <a:rPr lang="pt-PT" sz="2400" b="1" i="1" dirty="0">
                <a:solidFill>
                  <a:schemeClr val="bg1"/>
                </a:solidFill>
              </a:rPr>
              <a:t>feminismo, racismo e homofobia </a:t>
            </a:r>
            <a:endParaRPr lang="pt-BR" sz="2400" i="1" dirty="0">
              <a:solidFill>
                <a:schemeClr val="bg1"/>
              </a:solidFill>
            </a:endParaRPr>
          </a:p>
          <a:p>
            <a:pPr algn="ctr"/>
            <a:endParaRPr lang="pt-BR" sz="2200" b="1" dirty="0" smtClean="0">
              <a:ln w="31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342900" indent="-342900" algn="just">
              <a:buBlip>
                <a:blip r:embed="rId3"/>
              </a:buBlip>
            </a:pPr>
            <a:r>
              <a:rPr lang="pt-PT" sz="2200" b="1" dirty="0" smtClean="0">
                <a:solidFill>
                  <a:schemeClr val="bg1"/>
                </a:solidFill>
              </a:rPr>
              <a:t>Debates sobre Gênero (feminicídio e homofobia)</a:t>
            </a:r>
          </a:p>
          <a:p>
            <a:pPr marL="342900" indent="-342900" algn="just">
              <a:buBlip>
                <a:blip r:embed="rId3"/>
              </a:buBlip>
            </a:pPr>
            <a:r>
              <a:rPr lang="pt-PT" sz="2200" b="1" dirty="0" smtClean="0">
                <a:solidFill>
                  <a:schemeClr val="bg1"/>
                </a:solidFill>
              </a:rPr>
              <a:t>Negritude – corpo negro subjugado (racismo e feminicídio), cotas/restituição</a:t>
            </a:r>
          </a:p>
          <a:p>
            <a:pPr marL="342900" indent="-342900" algn="just">
              <a:buBlip>
                <a:blip r:embed="rId3"/>
              </a:buBlip>
            </a:pPr>
            <a:r>
              <a:rPr lang="pt-PT" sz="2200" b="1" dirty="0" smtClean="0">
                <a:solidFill>
                  <a:schemeClr val="bg1"/>
                </a:solidFill>
              </a:rPr>
              <a:t>Lugar de fala</a:t>
            </a:r>
          </a:p>
          <a:p>
            <a:pPr algn="just"/>
            <a:endParaRPr lang="pt-BR" sz="2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2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2847" y="260648"/>
            <a:ext cx="7772400" cy="2782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 Performatividade no Grupo Hun</a:t>
            </a:r>
            <a:br>
              <a:rPr lang="pt-BR" dirty="0" smtClean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32223" y="1629172"/>
            <a:ext cx="647079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2200" b="1" dirty="0" smtClean="0">
              <a:solidFill>
                <a:schemeClr val="bg1"/>
              </a:solidFill>
            </a:endParaRPr>
          </a:p>
          <a:p>
            <a:pPr algn="ctr"/>
            <a:endParaRPr lang="pt-BR" sz="2200" b="1" dirty="0" smtClean="0">
              <a:solidFill>
                <a:schemeClr val="bg1"/>
              </a:solidFill>
            </a:endParaRPr>
          </a:p>
          <a:p>
            <a:pPr algn="ctr"/>
            <a:endParaRPr lang="pt-BR" sz="2200" b="1" dirty="0">
              <a:solidFill>
                <a:schemeClr val="bg1"/>
              </a:solidFill>
            </a:endParaRPr>
          </a:p>
          <a:p>
            <a:pPr marL="342900" indent="-342900" algn="just">
              <a:buBlip>
                <a:blip r:embed="rId2"/>
              </a:buBlip>
            </a:pPr>
            <a:r>
              <a:rPr lang="pt-BR" sz="2200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Eixos temáticos das performances:</a:t>
            </a:r>
            <a:r>
              <a:rPr lang="pt-BR" sz="2200" i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 feminicídio, homofobia e racismo</a:t>
            </a:r>
          </a:p>
          <a:p>
            <a:pPr marL="342900" indent="-342900" algn="just">
              <a:buBlip>
                <a:blip r:embed="rId2"/>
              </a:buBlip>
            </a:pPr>
            <a:r>
              <a:rPr lang="pt-BR" sz="2200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O total de apresentações no turno da tarde foram 30, já que são 10 turmas do 6º ao 9º ano do ensino fundamental II e nós apresentamos 3 performances ao longo de 2019.</a:t>
            </a:r>
          </a:p>
          <a:p>
            <a:pPr marL="342900" indent="-342900" algn="just">
              <a:buBlip>
                <a:blip r:embed="rId2"/>
              </a:buBlip>
            </a:pPr>
            <a:r>
              <a:rPr lang="pt-BR" sz="2200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</a:rPr>
              <a:t>A proposta de termos 10 apresentações por eixo temático com cerca de 15 minutos é para que cada apresentação seja intimista, próxima ao público, uma para cada turma, para debatermos turma por turma as temáticas escolhidas pelas/os educandas/os.</a:t>
            </a:r>
          </a:p>
          <a:p>
            <a:pPr algn="just"/>
            <a:endParaRPr lang="pt-BR" sz="2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1856" y="1223064"/>
            <a:ext cx="7772400" cy="4494361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Feminicídio</a:t>
            </a:r>
            <a:br>
              <a:rPr lang="pt-BR" dirty="0" smtClean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59632" y="3284984"/>
            <a:ext cx="64707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2200" b="1" dirty="0" smtClean="0">
              <a:solidFill>
                <a:schemeClr val="bg1"/>
              </a:solidFill>
            </a:endParaRPr>
          </a:p>
          <a:p>
            <a:pPr algn="ctr"/>
            <a:endParaRPr lang="pt-BR" sz="2200" b="1" dirty="0" smtClean="0">
              <a:solidFill>
                <a:schemeClr val="bg1"/>
              </a:solidFill>
            </a:endParaRPr>
          </a:p>
          <a:p>
            <a:pPr algn="ctr"/>
            <a:endParaRPr lang="pt-BR" sz="2200" b="1" dirty="0">
              <a:solidFill>
                <a:schemeClr val="bg1"/>
              </a:solidFill>
            </a:endParaRPr>
          </a:p>
          <a:p>
            <a:pPr algn="just"/>
            <a:endParaRPr lang="pt-BR" sz="2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2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536982"/>
              </p:ext>
            </p:extLst>
          </p:nvPr>
        </p:nvGraphicFramePr>
        <p:xfrm>
          <a:off x="0" y="0"/>
          <a:ext cx="9144000" cy="685834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574544"/>
                <a:gridCol w="5569456"/>
              </a:tblGrid>
              <a:tr h="654972">
                <a:tc gridSpan="2">
                  <a:txBody>
                    <a:bodyPr/>
                    <a:lstStyle/>
                    <a:p>
                      <a:pPr marR="5054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25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Feminicídio, não é sobre uma, é sobre todas!</a:t>
                      </a:r>
                      <a:endParaRPr lang="pt-BR" sz="25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R="5054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12 de julho de 2019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58497">
                <a:tc>
                  <a:txBody>
                    <a:bodyPr/>
                    <a:lstStyle/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Número de apresentações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14 apresentações</a:t>
                      </a: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, sendo 10 no turno da tarde (6º ao 9º ano) e 4 no turno da noite (EJA)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1765382">
                <a:tc>
                  <a:txBody>
                    <a:bodyPr/>
                    <a:lstStyle/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Esquema das apresentações por turma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As apresentações da tarde foram realizadas em ordem crescente: </a:t>
                      </a:r>
                      <a:r>
                        <a:rPr lang="pt-PT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6º C, 6º D, 6º E, 7º D, 7º E, 8º C, 8º D, 8º E, 9º C e 9º D</a:t>
                      </a: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(cerca de </a:t>
                      </a:r>
                      <a:r>
                        <a:rPr lang="pt-PT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400 estudantes</a:t>
                      </a: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).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579149">
                <a:tc>
                  <a:txBody>
                    <a:bodyPr/>
                    <a:lstStyle/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Temáticas que se destacaram nos debates por anos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6º anos: </a:t>
                      </a:r>
                      <a:r>
                        <a:rPr lang="pt-PT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Violência doméstica</a:t>
                      </a: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;</a:t>
                      </a:r>
                      <a:endParaRPr lang="pt-BR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7º anos: </a:t>
                      </a:r>
                      <a:r>
                        <a:rPr lang="pt-PT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Violência doméstica, feminicídio e relacionamento abusivo</a:t>
                      </a: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;</a:t>
                      </a:r>
                      <a:endParaRPr lang="pt-BR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8º anos: </a:t>
                      </a:r>
                      <a:r>
                        <a:rPr lang="pt-PT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Feminicídio, Medida protetiva, relacionamento abusivo</a:t>
                      </a: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;</a:t>
                      </a:r>
                      <a:endParaRPr lang="pt-BR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9º ano: </a:t>
                      </a:r>
                      <a:r>
                        <a:rPr lang="pt-PT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Violência doméstica, Lei Maria da Penha, relacionamento abusivo e medida protetiva.</a:t>
                      </a:r>
                      <a:endParaRPr lang="pt-BR" sz="1800" b="1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383" y="348487"/>
            <a:ext cx="4042767" cy="1064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</a:rPr>
              <a:t>Ocorrências reais</a:t>
            </a:r>
          </a:p>
        </p:txBody>
      </p:sp>
      <p:pic>
        <p:nvPicPr>
          <p:cNvPr id="4" name="Feminicidio audios reai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6021288"/>
            <a:ext cx="487363" cy="48736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076056" y="6066531"/>
            <a:ext cx="3366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Áudio utilizado na apresentação de </a:t>
            </a:r>
            <a:r>
              <a:rPr lang="pt-BR" dirty="0" err="1">
                <a:solidFill>
                  <a:schemeClr val="bg1"/>
                </a:solidFill>
              </a:rPr>
              <a:t>femínicídio</a:t>
            </a:r>
            <a:endParaRPr lang="pt-BR" sz="1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3000">
        <p14:ferris dir="l"/>
      </p:transition>
    </mc:Choice>
    <mc:Fallback xmlns="">
      <p:transition spd="slow" advClick="0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9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23000">
        <p14:shred/>
      </p:transition>
    </mc:Choice>
    <mc:Fallback xmlns="">
      <p:transition spd="slow" advClick="0" advTm="2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D:\USERS\Downloads\IMG-20190713-WA0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6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30000">
        <p:fade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268760"/>
            <a:ext cx="8784976" cy="4494361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Grupo de Dança Hun em Performance: Prática Artística Como Reflexão Crítica no Espaço </a:t>
            </a:r>
            <a:r>
              <a:rPr lang="pt-BR" sz="3600" b="1" dirty="0" smtClean="0">
                <a:solidFill>
                  <a:schemeClr val="bg1"/>
                </a:solidFill>
              </a:rPr>
              <a:t>Escolar</a:t>
            </a:r>
            <a:br>
              <a:rPr lang="pt-BR" sz="3600" b="1" dirty="0" smtClean="0">
                <a:solidFill>
                  <a:schemeClr val="bg1"/>
                </a:solidFill>
              </a:rPr>
            </a:br>
            <a:r>
              <a:rPr lang="pt-BR" sz="3600" b="1" dirty="0" smtClean="0">
                <a:solidFill>
                  <a:schemeClr val="bg1"/>
                </a:solidFill>
              </a:rPr>
              <a:t/>
            </a:r>
            <a:br>
              <a:rPr lang="pt-BR" sz="3600" b="1" dirty="0" smtClean="0">
                <a:solidFill>
                  <a:schemeClr val="bg1"/>
                </a:solidFill>
              </a:rPr>
            </a:br>
            <a:r>
              <a:rPr lang="pt-BR" sz="2500" b="1" dirty="0" smtClean="0">
                <a:solidFill>
                  <a:schemeClr val="bg1"/>
                </a:solidFill>
              </a:rPr>
              <a:t>vídeo complementar </a:t>
            </a:r>
            <a:r>
              <a:rPr lang="pt-BR" sz="2500" b="1" dirty="0" smtClean="0">
                <a:solidFill>
                  <a:schemeClr val="bg1"/>
                </a:solidFill>
              </a:rPr>
              <a:t>(com algumas </a:t>
            </a:r>
            <a:r>
              <a:rPr lang="pt-BR" sz="2500" b="1" dirty="0" smtClean="0">
                <a:solidFill>
                  <a:schemeClr val="bg1"/>
                </a:solidFill>
              </a:rPr>
              <a:t>músicas da trilha sonora das </a:t>
            </a:r>
            <a:r>
              <a:rPr lang="pt-BR" sz="2500" b="1" smtClean="0">
                <a:solidFill>
                  <a:schemeClr val="bg1"/>
                </a:solidFill>
              </a:rPr>
              <a:t>3 apresentações) </a:t>
            </a:r>
            <a:r>
              <a:rPr lang="pt-BR" sz="2500" b="1" dirty="0" smtClean="0">
                <a:solidFill>
                  <a:schemeClr val="bg1"/>
                </a:solidFill>
              </a:rPr>
              <a:t>disponível </a:t>
            </a:r>
            <a:r>
              <a:rPr lang="pt-BR" sz="2500" b="1" dirty="0" smtClean="0">
                <a:solidFill>
                  <a:schemeClr val="bg1"/>
                </a:solidFill>
              </a:rPr>
              <a:t>em: </a:t>
            </a:r>
            <a:r>
              <a:rPr lang="pt-BR" sz="2500" dirty="0">
                <a:hlinkClick r:id="rId2"/>
              </a:rPr>
              <a:t>https://www.youtube.com/watch?v=NNl4xNciBkU</a:t>
            </a:r>
            <a:r>
              <a:rPr lang="pt-BR" sz="3600" dirty="0"/>
              <a:t/>
            </a:r>
            <a:br>
              <a:rPr lang="pt-BR" sz="3600" dirty="0"/>
            </a:br>
            <a:endParaRPr lang="pt-BR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6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1856" y="1223064"/>
            <a:ext cx="7772400" cy="4494361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Homofobia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59632" y="3284984"/>
            <a:ext cx="64707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2200" b="1" dirty="0" smtClean="0">
              <a:solidFill>
                <a:schemeClr val="bg1"/>
              </a:solidFill>
            </a:endParaRPr>
          </a:p>
          <a:p>
            <a:pPr algn="ctr"/>
            <a:endParaRPr lang="pt-BR" sz="2200" b="1" dirty="0" smtClean="0">
              <a:solidFill>
                <a:schemeClr val="bg1"/>
              </a:solidFill>
            </a:endParaRPr>
          </a:p>
          <a:p>
            <a:pPr algn="ctr"/>
            <a:endParaRPr lang="pt-BR" sz="2200" b="1" dirty="0">
              <a:solidFill>
                <a:schemeClr val="bg1"/>
              </a:solidFill>
            </a:endParaRPr>
          </a:p>
          <a:p>
            <a:pPr algn="just"/>
            <a:endParaRPr lang="pt-BR" sz="2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9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918939"/>
              </p:ext>
            </p:extLst>
          </p:nvPr>
        </p:nvGraphicFramePr>
        <p:xfrm>
          <a:off x="0" y="-1"/>
          <a:ext cx="9144000" cy="691667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574915"/>
                <a:gridCol w="5569085"/>
              </a:tblGrid>
              <a:tr h="614352">
                <a:tc gridSpan="2">
                  <a:txBody>
                    <a:bodyPr/>
                    <a:lstStyle/>
                    <a:p>
                      <a:pPr marR="5054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25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Toda Forma de Amor deve ser respeitada!</a:t>
                      </a:r>
                      <a:endParaRPr lang="pt-BR" sz="25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R="5054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 de outubro de 2019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05255">
                <a:tc>
                  <a:txBody>
                    <a:bodyPr/>
                    <a:lstStyle/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Número de apresentações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 apresentações </a:t>
                      </a: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no turno da tarde (6º ao 9º ano) e 2 no turno da noite (EJA).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1655895">
                <a:tc>
                  <a:txBody>
                    <a:bodyPr/>
                    <a:lstStyle/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Esquema de apresentações por turma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As apresentações da tarde foram realizadas em ordem crescente: </a:t>
                      </a:r>
                      <a:r>
                        <a:rPr lang="pt-PT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6º C, 6º D, 6º E, 7º D, 7º E, 8º C, 8º D, 8º E, 9º C e 9º D </a:t>
                      </a: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(cerca de </a:t>
                      </a:r>
                      <a:r>
                        <a:rPr lang="pt-PT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400 estudantes</a:t>
                      </a: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).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782498">
                <a:tc>
                  <a:txBody>
                    <a:bodyPr/>
                    <a:lstStyle/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Temáticas que se destacaram nos debates por anos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6º anos: </a:t>
                      </a:r>
                      <a:r>
                        <a:rPr lang="pt-PT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Homofobia</a:t>
                      </a: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;</a:t>
                      </a:r>
                      <a:endParaRPr lang="pt-BR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7º anos: </a:t>
                      </a:r>
                      <a:r>
                        <a:rPr lang="pt-PT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Lei sobre a criminalização da homofobia</a:t>
                      </a: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;</a:t>
                      </a:r>
                      <a:endParaRPr lang="pt-BR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8º anos: </a:t>
                      </a:r>
                      <a:r>
                        <a:rPr lang="pt-PT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Homofobia, Lei que criminaliza a homofobia, respeito às diferenças</a:t>
                      </a: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;</a:t>
                      </a:r>
                      <a:endParaRPr lang="pt-BR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9º ano: </a:t>
                      </a:r>
                      <a:r>
                        <a:rPr lang="pt-PT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Homofobia, Lei que criminaliza a homofobia, preconceito e respeito às diferenças.</a:t>
                      </a:r>
                      <a:endParaRPr lang="pt-BR" sz="1800" b="1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9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3707904" y="4293096"/>
            <a:ext cx="4906863" cy="2000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</a:rPr>
              <a:t>Nessa apresent</a:t>
            </a:r>
            <a:r>
              <a:rPr lang="pt-BR" dirty="0">
                <a:solidFill>
                  <a:schemeClr val="bg1"/>
                </a:solidFill>
              </a:rPr>
              <a:t>a</a:t>
            </a:r>
            <a:r>
              <a:rPr lang="pt-BR" dirty="0" smtClean="0">
                <a:solidFill>
                  <a:schemeClr val="bg1"/>
                </a:solidFill>
              </a:rPr>
              <a:t>ção sobre homofobia houve uma tentativa por parte da coordenação de tratar o corpo com disciplina e censura. Porém, o grupo seguiu com seus processo de criativo e apresentou  a performance.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3995936" y="4653136"/>
            <a:ext cx="5050879" cy="210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dirty="0" smtClean="0">
                <a:solidFill>
                  <a:schemeClr val="bg1"/>
                </a:solidFill>
              </a:rPr>
              <a:t>Essa tentativa de censurar o trabalho é por carência de políticas que ampliem a formação de profissionais da educação para lidar com a diversidade sexual na escola, já que o espaço escolar é por si só um espaço que deve agregar a diversidade.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1856" y="1223064"/>
            <a:ext cx="7772400" cy="4494361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Racismo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59632" y="3284984"/>
            <a:ext cx="64707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2200" b="1" dirty="0" smtClean="0">
              <a:solidFill>
                <a:schemeClr val="bg1"/>
              </a:solidFill>
            </a:endParaRPr>
          </a:p>
          <a:p>
            <a:pPr algn="ctr"/>
            <a:endParaRPr lang="pt-BR" sz="2200" b="1" dirty="0" smtClean="0">
              <a:solidFill>
                <a:schemeClr val="bg1"/>
              </a:solidFill>
            </a:endParaRPr>
          </a:p>
          <a:p>
            <a:pPr algn="ctr"/>
            <a:endParaRPr lang="pt-BR" sz="2200" b="1" dirty="0">
              <a:solidFill>
                <a:schemeClr val="bg1"/>
              </a:solidFill>
            </a:endParaRPr>
          </a:p>
          <a:p>
            <a:pPr algn="just"/>
            <a:endParaRPr lang="pt-BR" sz="2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9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5858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574915"/>
                <a:gridCol w="5569085"/>
              </a:tblGrid>
              <a:tr h="701344">
                <a:tc gridSpan="2">
                  <a:txBody>
                    <a:bodyPr/>
                    <a:lstStyle/>
                    <a:p>
                      <a:pPr marR="5054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25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Porque me chamas?</a:t>
                      </a:r>
                      <a:endParaRPr lang="pt-BR" sz="25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R="5054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22 de novembro de 2019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19279">
                <a:tc>
                  <a:txBody>
                    <a:bodyPr/>
                    <a:lstStyle/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Número de apresentações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11 apresentações</a:t>
                      </a:r>
                      <a:r>
                        <a:rPr lang="pt-PT" sz="18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, </a:t>
                      </a:r>
                      <a:r>
                        <a:rPr lang="pt-PT" sz="180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sendo </a:t>
                      </a: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10 no turno da tarde (6º ao 9º ano) e uma na EJA.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1890370">
                <a:tc>
                  <a:txBody>
                    <a:bodyPr/>
                    <a:lstStyle/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Esquema de apresentações por turma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As apresentações da tarde foram realizadas em ordem crescente: </a:t>
                      </a:r>
                      <a:r>
                        <a:rPr lang="pt-PT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6º C, 6º D, 6º E, 7º D, 7º E, 8º C, 8º D, 8º E, 9º C e 9º D </a:t>
                      </a: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(cerca de </a:t>
                      </a:r>
                      <a:r>
                        <a:rPr lang="pt-PT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400 estudantes</a:t>
                      </a: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).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  <a:tr h="3347007">
                <a:tc>
                  <a:txBody>
                    <a:bodyPr/>
                    <a:lstStyle/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Temáticas que se destacaram nos debates por anos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6º anos: </a:t>
                      </a:r>
                      <a:r>
                        <a:rPr lang="pt-PT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Racismo e bullying</a:t>
                      </a: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;</a:t>
                      </a:r>
                      <a:endParaRPr lang="pt-BR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7º anos: </a:t>
                      </a:r>
                      <a:r>
                        <a:rPr lang="pt-PT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Racismo, preconceito étnico na escola, preconceito étnico nas comunidades</a:t>
                      </a: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;</a:t>
                      </a:r>
                      <a:endParaRPr lang="pt-BR" sz="1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8º anos: </a:t>
                      </a:r>
                      <a:r>
                        <a:rPr lang="pt-PT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Racismo, morte do povo negro, consciência negra</a:t>
                      </a:r>
                      <a:r>
                        <a:rPr lang="pt-PT" sz="18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;</a:t>
                      </a:r>
                      <a:endParaRPr lang="pt-BR" sz="18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R="505460" algn="just">
                        <a:lnSpc>
                          <a:spcPct val="15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9º ano: </a:t>
                      </a:r>
                      <a:r>
                        <a:rPr lang="pt-PT" sz="1800" b="1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Racismo, consciência negra, formas de enfrentamento ao racismo</a:t>
                      </a:r>
                      <a:r>
                        <a:rPr lang="pt-PT" sz="1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.</a:t>
                      </a:r>
                      <a:endParaRPr lang="pt-BR" sz="1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/>
                        <a:ea typeface="Arial Unicode MS"/>
                        <a:cs typeface="Arial Unicode M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94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51520" y="5733256"/>
            <a:ext cx="5832648" cy="1064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solidFill>
                  <a:schemeClr val="bg1"/>
                </a:solidFill>
              </a:rPr>
              <a:t>Reflexão da construção histórica do corpo negro subjugado...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59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3668" y="800708"/>
            <a:ext cx="6264696" cy="5328592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932040" y="5589240"/>
            <a:ext cx="4042767" cy="1064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dirty="0" smtClean="0">
                <a:solidFill>
                  <a:schemeClr val="bg1"/>
                </a:solidFill>
              </a:rPr>
              <a:t>...silenciado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9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processo criativo se dá de forma colaborativa, com protagonismo das educandas/os performers do grupo HUN. A proposta é o desenvolvimento da autonomia de cada uma/um no processo artístico, nos debates pós-apresentações e na sala de aula!</a:t>
            </a:r>
            <a:endParaRPr lang="pt-BR" sz="200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5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95736" y="2828553"/>
            <a:ext cx="48813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>
                <a:solidFill>
                  <a:schemeClr val="bg1"/>
                </a:solidFill>
              </a:rPr>
              <a:t>Atravessamentos e provocações: corpo que apresenta na escola, corpo que assiste na </a:t>
            </a:r>
            <a:r>
              <a:rPr lang="pt-PT" sz="2800" b="1" dirty="0" smtClean="0">
                <a:solidFill>
                  <a:schemeClr val="bg1"/>
                </a:solidFill>
              </a:rPr>
              <a:t>escola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1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555776" y="0"/>
            <a:ext cx="1069864" cy="809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500" b="1" dirty="0" smtClean="0">
                <a:ln w="180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HUN</a:t>
            </a:r>
            <a:endParaRPr lang="pt-BR" sz="3500" b="1" dirty="0">
              <a:ln w="180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860032" y="58028"/>
            <a:ext cx="42759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O Grupo de Dança Hun iniciou suas atividades em 2015, na Escola Municipal </a:t>
            </a:r>
            <a:r>
              <a:rPr lang="pt-BR" b="1" dirty="0" err="1" smtClean="0"/>
              <a:t>Fenelon</a:t>
            </a:r>
            <a:r>
              <a:rPr lang="pt-BR" b="1" dirty="0" smtClean="0"/>
              <a:t> Câmara, bairro Ernesto Geisel, João Pessoa – Paraíba. O grupo tem um recorte antirracista e no ano de 2019 decidiu ampliar as temáticas (além de racismo, homofobia e feminicídio).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5475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311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27584" y="404664"/>
            <a:ext cx="20882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500" b="1" dirty="0" smtClean="0">
                <a:latin typeface="Bahnschrift Light" pitchFamily="34" charset="0"/>
              </a:rPr>
              <a:t>Relatos </a:t>
            </a:r>
            <a:endParaRPr lang="pt-BR" sz="3500" b="1" dirty="0"/>
          </a:p>
        </p:txBody>
      </p:sp>
    </p:spTree>
    <p:extLst>
      <p:ext uri="{BB962C8B-B14F-4D97-AF65-F5344CB8AC3E}">
        <p14:creationId xmlns:p14="http://schemas.microsoft.com/office/powerpoint/2010/main" val="321527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763688" y="1124744"/>
            <a:ext cx="59046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</a:rPr>
              <a:t>Os relatos perpassaram desde o processo de vivências de relações abusivas, necessidade de medidas protetivas de educandas e suas mães à relatos de homofobia e racismo no espaço escolar.</a:t>
            </a:r>
          </a:p>
          <a:p>
            <a:pPr algn="ctr"/>
            <a:r>
              <a:rPr lang="pt-PT" sz="2800" b="1" dirty="0" smtClean="0">
                <a:solidFill>
                  <a:schemeClr val="bg1"/>
                </a:solidFill>
              </a:rPr>
              <a:t>Foram feitas reflexões de como enfrentar as mais diversas formas de violências que vivemos na sociedade.</a:t>
            </a:r>
            <a:endParaRPr lang="pt-B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Downloads\IMG-20191128-WA0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07504" y="260648"/>
            <a:ext cx="9036496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500" b="1" dirty="0" smtClean="0">
              <a:solidFill>
                <a:schemeClr val="bg1"/>
              </a:solidFill>
            </a:endParaRPr>
          </a:p>
          <a:p>
            <a:endParaRPr lang="pt-PT" sz="2500" b="1" dirty="0">
              <a:solidFill>
                <a:schemeClr val="bg1"/>
              </a:solidFill>
            </a:endParaRPr>
          </a:p>
          <a:p>
            <a:r>
              <a:rPr lang="pt-PT" sz="2500" b="1" dirty="0" smtClean="0">
                <a:solidFill>
                  <a:schemeClr val="bg1"/>
                </a:solidFill>
              </a:rPr>
              <a:t>Desdobramentos</a:t>
            </a:r>
            <a:r>
              <a:rPr lang="pt-PT" sz="2500" b="1" dirty="0">
                <a:solidFill>
                  <a:schemeClr val="bg1"/>
                </a:solidFill>
              </a:rPr>
              <a:t>: apresentações realizadas na EJA e fora da </a:t>
            </a:r>
            <a:r>
              <a:rPr lang="pt-PT" sz="2500" b="1" dirty="0" smtClean="0">
                <a:solidFill>
                  <a:schemeClr val="bg1"/>
                </a:solidFill>
              </a:rPr>
              <a:t>escola</a:t>
            </a:r>
          </a:p>
          <a:p>
            <a:pPr marL="342900" indent="-342900" algn="just">
              <a:buBlip>
                <a:blip r:embed="rId3"/>
              </a:buBlip>
            </a:pPr>
            <a:endParaRPr lang="pt-BR" sz="2500" dirty="0" smtClean="0">
              <a:ln w="31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342900" indent="-342900" algn="just">
              <a:buBlip>
                <a:blip r:embed="rId3"/>
              </a:buBlip>
            </a:pPr>
            <a:endParaRPr lang="pt-BR" sz="2500" dirty="0">
              <a:ln w="31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342900" indent="-342900" algn="just">
              <a:buBlip>
                <a:blip r:embed="rId3"/>
              </a:buBlip>
            </a:pPr>
            <a:endParaRPr lang="pt-BR" sz="2500" dirty="0" smtClean="0">
              <a:ln w="31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342900" indent="-342900" algn="just">
              <a:buBlip>
                <a:blip r:embed="rId3"/>
              </a:buBlip>
            </a:pPr>
            <a:endParaRPr lang="pt-BR" sz="2500" dirty="0">
              <a:ln w="31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342900" indent="-342900" algn="just">
              <a:buBlip>
                <a:blip r:embed="rId3"/>
              </a:buBlip>
            </a:pPr>
            <a:endParaRPr lang="pt-BR" sz="2500" dirty="0" smtClean="0">
              <a:ln w="31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just"/>
            <a:endParaRPr lang="pt-BR" sz="2500" dirty="0">
              <a:ln w="31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342900" indent="-342900" algn="just">
              <a:buBlip>
                <a:blip r:embed="rId3"/>
              </a:buBlip>
            </a:pPr>
            <a:endParaRPr lang="pt-BR" sz="2500" dirty="0" smtClean="0">
              <a:ln w="31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342900" indent="-342900" algn="just">
              <a:buBlip>
                <a:blip r:embed="rId3"/>
              </a:buBlip>
            </a:pPr>
            <a:endParaRPr lang="pt-BR" sz="2500" dirty="0" smtClean="0">
              <a:ln w="31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just"/>
            <a:endParaRPr lang="pt-BR" sz="2500" dirty="0" smtClean="0">
              <a:ln w="31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  <a:p>
            <a:pPr algn="just"/>
            <a:endParaRPr lang="pt-BR" sz="2500" dirty="0" smtClean="0">
              <a:ln w="31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  <a:p>
            <a:pPr marL="342900" indent="-342900" algn="ctr">
              <a:buBlip>
                <a:blip r:embed="rId3"/>
              </a:buBlip>
            </a:pPr>
            <a:r>
              <a:rPr lang="pt-BR" sz="20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X Jornada de Pesquisa em Artes Cênicas/</a:t>
            </a:r>
          </a:p>
          <a:p>
            <a:pPr algn="ctr"/>
            <a:r>
              <a:rPr lang="pt-BR" sz="20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I Colóquio de Pesquisa em Artes nas Escolas</a:t>
            </a:r>
          </a:p>
          <a:p>
            <a:pPr marL="342900" indent="-342900" algn="ctr">
              <a:buBlip>
                <a:blip r:embed="rId3"/>
              </a:buBlip>
            </a:pPr>
            <a:r>
              <a:rPr lang="pt-BR" sz="20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PSF – Mulheres Guerreiras do Aratu</a:t>
            </a:r>
          </a:p>
          <a:p>
            <a:pPr marL="342900" indent="-342900" algn="ctr">
              <a:buBlip>
                <a:blip r:embed="rId3"/>
              </a:buBlip>
            </a:pPr>
            <a:r>
              <a:rPr lang="pt-BR" sz="20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Escola Estadual Mestre </a:t>
            </a:r>
            <a:r>
              <a:rPr lang="pt-BR" sz="2000" b="1" dirty="0" err="1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Sivuca</a:t>
            </a:r>
            <a:r>
              <a:rPr lang="pt-BR" sz="20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 – Formação Saúde integrada da Família </a:t>
            </a:r>
          </a:p>
          <a:p>
            <a:pPr marL="342900" indent="-342900" algn="ctr">
              <a:buBlip>
                <a:blip r:embed="rId3"/>
              </a:buBlip>
            </a:pPr>
            <a:r>
              <a:rPr lang="pt-BR" sz="20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Centro Cultural Casa da Pólvora</a:t>
            </a:r>
            <a:endParaRPr lang="pt-BR" sz="2000" b="1" dirty="0">
              <a:solidFill>
                <a:schemeClr val="bg1"/>
              </a:solidFill>
            </a:endParaRPr>
          </a:p>
          <a:p>
            <a:pPr algn="ctr"/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0075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115616" y="6235749"/>
            <a:ext cx="69127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500" b="1" dirty="0">
                <a:solidFill>
                  <a:schemeClr val="bg1"/>
                </a:solidFill>
              </a:rPr>
              <a:t>Considerações finais sobre o que ainda é </a:t>
            </a:r>
            <a:r>
              <a:rPr lang="pt-PT" sz="2500" b="1" dirty="0" smtClean="0">
                <a:solidFill>
                  <a:schemeClr val="bg1"/>
                </a:solidFill>
              </a:rPr>
              <a:t>processo</a:t>
            </a:r>
            <a:endParaRPr lang="pt-BR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2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Picture 2" descr="D:\USERS\Downloads\IMG-20190713-WA0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44"/>
            <a:ext cx="9281160" cy="686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80814" y="65559"/>
            <a:ext cx="45365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pt-BR" sz="2200" b="1" dirty="0" smtClean="0">
                <a:ln w="3175">
                  <a:solidFill>
                    <a:schemeClr val="tx1"/>
                  </a:solidFill>
                  <a:prstDash val="solid"/>
                </a:ln>
              </a:rPr>
              <a:t>Descobertas </a:t>
            </a:r>
          </a:p>
          <a:p>
            <a:r>
              <a:rPr lang="pt-BR" sz="2200" b="1" dirty="0" smtClean="0">
                <a:ln w="3175">
                  <a:solidFill>
                    <a:schemeClr val="tx1"/>
                  </a:solidFill>
                  <a:prstDash val="solid"/>
                </a:ln>
              </a:rPr>
              <a:t>(emancipação, arte como </a:t>
            </a:r>
          </a:p>
          <a:p>
            <a:r>
              <a:rPr lang="pt-BR" sz="2200" b="1" dirty="0" smtClean="0">
                <a:ln w="3175">
                  <a:solidFill>
                    <a:schemeClr val="tx1"/>
                  </a:solidFill>
                  <a:prstDash val="solid"/>
                </a:ln>
              </a:rPr>
              <a:t>potência, reflexão crítica </a:t>
            </a:r>
          </a:p>
          <a:p>
            <a:r>
              <a:rPr lang="pt-BR" sz="2200" b="1" dirty="0" smtClean="0">
                <a:ln w="3175">
                  <a:solidFill>
                    <a:schemeClr val="tx1"/>
                  </a:solidFill>
                  <a:prstDash val="solid"/>
                </a:ln>
              </a:rPr>
              <a:t>como possibilidade de formação)</a:t>
            </a:r>
          </a:p>
          <a:p>
            <a:pPr marL="457200" indent="-457200">
              <a:buBlip>
                <a:blip r:embed="rId3"/>
              </a:buBlip>
            </a:pPr>
            <a:r>
              <a:rPr lang="pt-BR" sz="2200" b="1" dirty="0" smtClean="0">
                <a:ln w="3175">
                  <a:solidFill>
                    <a:schemeClr val="tx1"/>
                  </a:solidFill>
                  <a:prstDash val="solid"/>
                </a:ln>
              </a:rPr>
              <a:t>Desenvolvimento da autonomia</a:t>
            </a:r>
          </a:p>
        </p:txBody>
      </p:sp>
    </p:spTree>
    <p:extLst>
      <p:ext uri="{BB962C8B-B14F-4D97-AF65-F5344CB8AC3E}">
        <p14:creationId xmlns:p14="http://schemas.microsoft.com/office/powerpoint/2010/main" val="1711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51"/>
            <a:ext cx="7668344" cy="3873599"/>
          </a:xfrm>
          <a:prstGeom prst="rect">
            <a:avLst/>
          </a:prstGeom>
        </p:spPr>
      </p:pic>
      <p:pic>
        <p:nvPicPr>
          <p:cNvPr id="9" name="Picture 4" descr="D:\USERS\Downloads\IMG-20190715-WA0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774035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668344" y="1340768"/>
            <a:ext cx="1475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500" b="1" dirty="0">
                <a:solidFill>
                  <a:schemeClr val="bg1"/>
                </a:solidFill>
              </a:rPr>
              <a:t>À</a:t>
            </a:r>
            <a:r>
              <a:rPr lang="pt-BR" sz="2500" b="1" dirty="0" smtClean="0">
                <a:solidFill>
                  <a:schemeClr val="bg1"/>
                </a:solidFill>
              </a:rPr>
              <a:t> </a:t>
            </a:r>
            <a:r>
              <a:rPr lang="pt-BR" sz="2500" b="1" dirty="0" err="1" smtClean="0">
                <a:solidFill>
                  <a:schemeClr val="bg1"/>
                </a:solidFill>
              </a:rPr>
              <a:t>todxs</a:t>
            </a:r>
            <a:endParaRPr lang="pt-BR" sz="2500" b="1" dirty="0" smtClean="0">
              <a:solidFill>
                <a:schemeClr val="bg1"/>
              </a:solidFill>
            </a:endParaRPr>
          </a:p>
          <a:p>
            <a:pPr algn="r"/>
            <a:r>
              <a:rPr lang="pt-BR" sz="2500" b="1" dirty="0" smtClean="0">
                <a:solidFill>
                  <a:schemeClr val="bg1"/>
                </a:solidFill>
              </a:rPr>
              <a:t>Do HUN</a:t>
            </a:r>
            <a:endParaRPr lang="pt-BR" sz="25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0240" y="5072608"/>
            <a:ext cx="15994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bg1"/>
                </a:solidFill>
              </a:rPr>
              <a:t>Gratidão!</a:t>
            </a:r>
            <a:endParaRPr lang="pt-BR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9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47664" y="2204864"/>
            <a:ext cx="68407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>
                <a:solidFill>
                  <a:schemeClr val="bg1"/>
                </a:solidFill>
              </a:rPr>
              <a:t>Esses são alguns registros fotográficos da pesquisa no ano de 2019. O trabalho (teórico) de conclusão desse projeto, que também foi uma pesquisa de mestrado, teve como referências:</a:t>
            </a:r>
            <a:endParaRPr lang="pt-BR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5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150882"/>
            <a:ext cx="85689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</a:rPr>
              <a:t>Refer</a:t>
            </a:r>
            <a:r>
              <a:rPr lang="fr-FR" b="1" dirty="0">
                <a:solidFill>
                  <a:schemeClr val="bg1"/>
                </a:solidFill>
              </a:rPr>
              <a:t>ê</a:t>
            </a:r>
            <a:r>
              <a:rPr lang="es-ES_tradnl" b="1" dirty="0" err="1" smtClean="0">
                <a:solidFill>
                  <a:schemeClr val="bg1"/>
                </a:solidFill>
              </a:rPr>
              <a:t>ncias</a:t>
            </a:r>
            <a:r>
              <a:rPr lang="pt-PT" b="1" dirty="0">
                <a:solidFill>
                  <a:schemeClr val="bg1"/>
                </a:solidFill>
              </a:rPr>
              <a:t> 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PT" b="1" dirty="0">
                <a:solidFill>
                  <a:schemeClr val="bg1"/>
                </a:solidFill>
              </a:rPr>
              <a:t> </a:t>
            </a:r>
            <a:endParaRPr lang="pt-BR" sz="1700" dirty="0">
              <a:solidFill>
                <a:schemeClr val="bg1"/>
              </a:solidFill>
            </a:endParaRPr>
          </a:p>
          <a:p>
            <a:pPr algn="just"/>
            <a:r>
              <a:rPr lang="pt-BR" sz="1600" dirty="0">
                <a:solidFill>
                  <a:schemeClr val="bg1"/>
                </a:solidFill>
              </a:rPr>
              <a:t>ADICHIE, </a:t>
            </a:r>
            <a:r>
              <a:rPr lang="pt-BR" sz="1600" dirty="0" err="1">
                <a:solidFill>
                  <a:schemeClr val="bg1"/>
                </a:solidFill>
              </a:rPr>
              <a:t>Chimamanda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Ngozi</a:t>
            </a:r>
            <a:r>
              <a:rPr lang="pt-BR" sz="1600" dirty="0">
                <a:solidFill>
                  <a:schemeClr val="bg1"/>
                </a:solidFill>
              </a:rPr>
              <a:t>. </a:t>
            </a:r>
            <a:r>
              <a:rPr lang="pt-PT" sz="1600" b="1" dirty="0">
                <a:solidFill>
                  <a:schemeClr val="bg1"/>
                </a:solidFill>
              </a:rPr>
              <a:t>Para Educar Crian</a:t>
            </a:r>
            <a:r>
              <a:rPr lang="pt-BR" sz="1600" b="1" dirty="0">
                <a:solidFill>
                  <a:schemeClr val="bg1"/>
                </a:solidFill>
              </a:rPr>
              <a:t>ç</a:t>
            </a:r>
            <a:r>
              <a:rPr lang="pt-PT" sz="1600" b="1" dirty="0">
                <a:solidFill>
                  <a:schemeClr val="bg1"/>
                </a:solidFill>
              </a:rPr>
              <a:t>as Feministas: um manifesto.</a:t>
            </a:r>
            <a:endParaRPr lang="pt-BR" sz="1600" dirty="0">
              <a:solidFill>
                <a:schemeClr val="bg1"/>
              </a:solidFill>
            </a:endParaRPr>
          </a:p>
          <a:p>
            <a:pPr algn="just"/>
            <a:r>
              <a:rPr lang="pt-PT" sz="1600" dirty="0">
                <a:solidFill>
                  <a:schemeClr val="bg1"/>
                </a:solidFill>
              </a:rPr>
              <a:t>Tradução Denise Bottmann. – 1ª ed. – São Paulo: Companhia da das Letras, 2017. </a:t>
            </a:r>
            <a:endParaRPr lang="pt-PT" sz="1600" dirty="0" smtClean="0">
              <a:solidFill>
                <a:schemeClr val="bg1"/>
              </a:solidFill>
            </a:endParaRPr>
          </a:p>
          <a:p>
            <a:pPr algn="just"/>
            <a:endParaRPr lang="pt-BR" sz="1600" dirty="0">
              <a:solidFill>
                <a:schemeClr val="bg1"/>
              </a:solidFill>
            </a:endParaRPr>
          </a:p>
          <a:p>
            <a:pPr algn="just"/>
            <a:r>
              <a:rPr lang="pt-PT" sz="1600" dirty="0">
                <a:solidFill>
                  <a:schemeClr val="bg1"/>
                </a:solidFill>
              </a:rPr>
              <a:t>ALMEIDA, Silvo Luiz de. </a:t>
            </a:r>
            <a:r>
              <a:rPr lang="pt-PT" sz="1600" b="1" dirty="0">
                <a:solidFill>
                  <a:schemeClr val="bg1"/>
                </a:solidFill>
              </a:rPr>
              <a:t>O que é racismo Estrutural? </a:t>
            </a:r>
            <a:r>
              <a:rPr lang="pt-PT" sz="1600" dirty="0">
                <a:solidFill>
                  <a:schemeClr val="bg1"/>
                </a:solidFill>
              </a:rPr>
              <a:t>Belo Horizonte - MG, Letramento, 2018.</a:t>
            </a:r>
            <a:endParaRPr lang="pt-BR" sz="1600" dirty="0">
              <a:solidFill>
                <a:schemeClr val="bg1"/>
              </a:solidFill>
            </a:endParaRPr>
          </a:p>
          <a:p>
            <a:pPr algn="just"/>
            <a:r>
              <a:rPr lang="pt-PT" sz="1600" b="1" dirty="0">
                <a:solidFill>
                  <a:schemeClr val="bg1"/>
                </a:solidFill>
              </a:rPr>
              <a:t>Análise do Atlas da Violência – 2019</a:t>
            </a:r>
            <a:r>
              <a:rPr lang="pt-PT" sz="1600" dirty="0">
                <a:solidFill>
                  <a:schemeClr val="bg1"/>
                </a:solidFill>
              </a:rPr>
              <a:t>, disponível em: </a:t>
            </a:r>
            <a:r>
              <a:rPr lang="pt-PT" sz="1600" u="sng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pt-PT" sz="1600" u="sng" dirty="0" smtClean="0">
                <a:solidFill>
                  <a:schemeClr val="bg1"/>
                </a:solidFill>
                <a:hlinkClick r:id="rId2"/>
              </a:rPr>
              <a:t>www.almapreta.com/editorias/realidade/atlas-da-violencia-2019-75-5-das-vitimas-de-homicidio-no-brasil-sao-negras</a:t>
            </a:r>
            <a:endParaRPr lang="pt-PT" sz="1600" u="sng" dirty="0" smtClean="0">
              <a:solidFill>
                <a:schemeClr val="bg1"/>
              </a:solidFill>
            </a:endParaRPr>
          </a:p>
          <a:p>
            <a:pPr algn="just"/>
            <a:endParaRPr lang="pt-BR" sz="1600" dirty="0">
              <a:solidFill>
                <a:schemeClr val="bg1"/>
              </a:solidFill>
            </a:endParaRPr>
          </a:p>
          <a:p>
            <a:pPr algn="just"/>
            <a:r>
              <a:rPr lang="pt-PT" sz="1600" b="1" dirty="0">
                <a:solidFill>
                  <a:schemeClr val="bg1"/>
                </a:solidFill>
              </a:rPr>
              <a:t>Anuário de Segurança Pública 2019</a:t>
            </a:r>
            <a:r>
              <a:rPr lang="pt-PT" sz="1600" dirty="0">
                <a:solidFill>
                  <a:schemeClr val="bg1"/>
                </a:solidFill>
              </a:rPr>
              <a:t>. Disponível em: </a:t>
            </a:r>
            <a:r>
              <a:rPr lang="pt-PT" sz="1600" u="sng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pt-PT" sz="1600" u="sng" dirty="0" smtClean="0">
                <a:solidFill>
                  <a:schemeClr val="bg1"/>
                </a:solidFill>
                <a:hlinkClick r:id="rId3"/>
              </a:rPr>
              <a:t>www.forumseguranca.org.br/wp-content/uploads/2019/09/Anuario-2019-FINAL-v3.pdf</a:t>
            </a:r>
            <a:endParaRPr lang="pt-PT" sz="1600" u="sng" dirty="0" smtClean="0">
              <a:solidFill>
                <a:schemeClr val="bg1"/>
              </a:solidFill>
            </a:endParaRPr>
          </a:p>
          <a:p>
            <a:pPr algn="just"/>
            <a:endParaRPr lang="pt-BR" sz="1600" dirty="0">
              <a:solidFill>
                <a:schemeClr val="bg1"/>
              </a:solidFill>
            </a:endParaRPr>
          </a:p>
          <a:p>
            <a:pPr algn="just"/>
            <a:r>
              <a:rPr lang="pt-BR" sz="1600" dirty="0">
                <a:solidFill>
                  <a:schemeClr val="bg1"/>
                </a:solidFill>
              </a:rPr>
              <a:t>Bordo, S. (1993). </a:t>
            </a:r>
            <a:r>
              <a:rPr lang="en-US" sz="1600" b="1" dirty="0">
                <a:solidFill>
                  <a:schemeClr val="bg1"/>
                </a:solidFill>
              </a:rPr>
              <a:t>Unbearable weight</a:t>
            </a:r>
            <a:r>
              <a:rPr lang="en-US" sz="1600" dirty="0">
                <a:solidFill>
                  <a:schemeClr val="bg1"/>
                </a:solidFill>
              </a:rPr>
              <a:t>. Berkley: University of California </a:t>
            </a:r>
            <a:r>
              <a:rPr lang="en-US" sz="1600" dirty="0" smtClean="0">
                <a:solidFill>
                  <a:schemeClr val="bg1"/>
                </a:solidFill>
              </a:rPr>
              <a:t>Press</a:t>
            </a:r>
          </a:p>
          <a:p>
            <a:pPr algn="just"/>
            <a:endParaRPr lang="pt-BR" sz="1600" dirty="0">
              <a:solidFill>
                <a:schemeClr val="bg1"/>
              </a:solidFill>
            </a:endParaRPr>
          </a:p>
          <a:p>
            <a:pPr algn="just"/>
            <a:r>
              <a:rPr lang="pt-BR" sz="1600" dirty="0">
                <a:solidFill>
                  <a:schemeClr val="bg1"/>
                </a:solidFill>
              </a:rPr>
              <a:t>BISPO, Alexandre Araújo. LOPES, Fabiana. </a:t>
            </a:r>
            <a:r>
              <a:rPr lang="pt-BR" sz="1600" b="1" dirty="0">
                <a:solidFill>
                  <a:schemeClr val="bg1"/>
                </a:solidFill>
              </a:rPr>
              <a:t>Presenças: a performance negra como corpo político.</a:t>
            </a:r>
            <a:r>
              <a:rPr lang="pt-BR" sz="1600" dirty="0">
                <a:solidFill>
                  <a:schemeClr val="bg1"/>
                </a:solidFill>
              </a:rPr>
              <a:t> Revista </a:t>
            </a:r>
            <a:r>
              <a:rPr lang="pt-BR" sz="1600" dirty="0" err="1">
                <a:solidFill>
                  <a:schemeClr val="bg1"/>
                </a:solidFill>
              </a:rPr>
              <a:t>Happers</a:t>
            </a:r>
            <a:r>
              <a:rPr lang="pt-BR" sz="1600" dirty="0">
                <a:solidFill>
                  <a:schemeClr val="bg1"/>
                </a:solidFill>
              </a:rPr>
              <a:t> da </a:t>
            </a:r>
            <a:r>
              <a:rPr lang="pt-BR" sz="1600" dirty="0" err="1">
                <a:solidFill>
                  <a:schemeClr val="bg1"/>
                </a:solidFill>
              </a:rPr>
              <a:t>Bazzar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err="1">
                <a:solidFill>
                  <a:schemeClr val="bg1"/>
                </a:solidFill>
              </a:rPr>
              <a:t>Art</a:t>
            </a:r>
            <a:r>
              <a:rPr lang="pt-BR" sz="1600" dirty="0">
                <a:solidFill>
                  <a:schemeClr val="bg1"/>
                </a:solidFill>
              </a:rPr>
              <a:t>, Abril (2015). Disponível em: 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</a:rPr>
              <a:t>http://fabianalopes.com/pdf/HarpersBazaarArt_Presencas.pdf , acesso em: 10 de </a:t>
            </a:r>
            <a:r>
              <a:rPr lang="pt-BR" sz="1600" dirty="0" err="1">
                <a:solidFill>
                  <a:schemeClr val="bg1"/>
                </a:solidFill>
              </a:rPr>
              <a:t>jul</a:t>
            </a:r>
            <a:r>
              <a:rPr lang="pt-BR" sz="1600" dirty="0">
                <a:solidFill>
                  <a:schemeClr val="bg1"/>
                </a:solidFill>
              </a:rPr>
              <a:t> 2020.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pt-BR" sz="1600" dirty="0">
                <a:solidFill>
                  <a:schemeClr val="bg1"/>
                </a:solidFill>
              </a:rPr>
              <a:t>BRANDÃ</a:t>
            </a:r>
            <a:r>
              <a:rPr lang="fr-FR" sz="1600" dirty="0">
                <a:solidFill>
                  <a:schemeClr val="bg1"/>
                </a:solidFill>
              </a:rPr>
              <a:t>O, Carlos Rodrigues de. </a:t>
            </a:r>
            <a:r>
              <a:rPr lang="pt-PT" sz="1600" b="1" dirty="0">
                <a:solidFill>
                  <a:schemeClr val="bg1"/>
                </a:solidFill>
              </a:rPr>
              <a:t>Repensando a pesquisa participante. </a:t>
            </a:r>
            <a:r>
              <a:rPr lang="pt-PT" sz="1600" dirty="0">
                <a:solidFill>
                  <a:schemeClr val="bg1"/>
                </a:solidFill>
              </a:rPr>
              <a:t>Brasiliense, Sã</a:t>
            </a:r>
            <a:r>
              <a:rPr lang="pt-BR" sz="1600" dirty="0">
                <a:solidFill>
                  <a:schemeClr val="bg1"/>
                </a:solidFill>
              </a:rPr>
              <a:t>o Paulo, 1996</a:t>
            </a:r>
            <a:r>
              <a:rPr lang="pt-BR" sz="16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pt-BR" sz="1600" dirty="0">
              <a:solidFill>
                <a:schemeClr val="bg1"/>
              </a:solidFill>
            </a:endParaRPr>
          </a:p>
          <a:p>
            <a:pPr algn="just"/>
            <a:r>
              <a:rPr lang="en-US" sz="1600" dirty="0">
                <a:solidFill>
                  <a:schemeClr val="bg1"/>
                </a:solidFill>
              </a:rPr>
              <a:t>BUTLER, Judith. </a:t>
            </a:r>
            <a:r>
              <a:rPr lang="en-US" sz="1600" b="1" dirty="0">
                <a:solidFill>
                  <a:schemeClr val="bg1"/>
                </a:solidFill>
              </a:rPr>
              <a:t>Excitable Speech: A Politics of the </a:t>
            </a:r>
            <a:r>
              <a:rPr lang="en-US" sz="1600" b="1" dirty="0" err="1">
                <a:solidFill>
                  <a:schemeClr val="bg1"/>
                </a:solidFill>
              </a:rPr>
              <a:t>Performative</a:t>
            </a:r>
            <a:r>
              <a:rPr lang="en-US" sz="1600" b="1" dirty="0">
                <a:solidFill>
                  <a:schemeClr val="bg1"/>
                </a:solidFill>
              </a:rPr>
              <a:t>. </a:t>
            </a:r>
            <a:r>
              <a:rPr lang="pt-BR" sz="1600" dirty="0">
                <a:solidFill>
                  <a:schemeClr val="bg1"/>
                </a:solidFill>
              </a:rPr>
              <a:t>1997</a:t>
            </a:r>
            <a:r>
              <a:rPr lang="pt-BR" sz="16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pt-BR" sz="1600" dirty="0">
              <a:solidFill>
                <a:schemeClr val="bg1"/>
              </a:solidFill>
            </a:endParaRPr>
          </a:p>
          <a:p>
            <a:pPr algn="just"/>
            <a:r>
              <a:rPr lang="pt-PT" sz="1600" b="1" dirty="0">
                <a:solidFill>
                  <a:schemeClr val="bg1"/>
                </a:solidFill>
              </a:rPr>
              <a:t>Embranquecimento e Colorismo: estrat</a:t>
            </a:r>
            <a:r>
              <a:rPr lang="pt-BR" sz="1600" b="1" dirty="0">
                <a:solidFill>
                  <a:schemeClr val="bg1"/>
                </a:solidFill>
              </a:rPr>
              <a:t>é</a:t>
            </a:r>
            <a:r>
              <a:rPr lang="pt-PT" sz="1600" b="1" dirty="0">
                <a:solidFill>
                  <a:schemeClr val="bg1"/>
                </a:solidFill>
              </a:rPr>
              <a:t>gias hist</a:t>
            </a:r>
            <a:r>
              <a:rPr lang="pt-BR" sz="1600" b="1" dirty="0">
                <a:solidFill>
                  <a:schemeClr val="bg1"/>
                </a:solidFill>
              </a:rPr>
              <a:t>ó</a:t>
            </a:r>
            <a:r>
              <a:rPr lang="pt-PT" sz="1600" b="1" dirty="0">
                <a:solidFill>
                  <a:schemeClr val="bg1"/>
                </a:solidFill>
              </a:rPr>
              <a:t>ricas e institucionais do racismo brasileiro. </a:t>
            </a:r>
            <a:r>
              <a:rPr lang="pt-BR" sz="1600" dirty="0" err="1">
                <a:solidFill>
                  <a:schemeClr val="bg1"/>
                </a:solidFill>
              </a:rPr>
              <a:t>Disponí</a:t>
            </a:r>
            <a:r>
              <a:rPr lang="pt-PT" sz="1600" dirty="0">
                <a:solidFill>
                  <a:schemeClr val="bg1"/>
                </a:solidFill>
              </a:rPr>
              <a:t>vel em </a:t>
            </a:r>
            <a:r>
              <a:rPr lang="pt-PT" sz="1600" u="sng" dirty="0">
                <a:solidFill>
                  <a:schemeClr val="bg1"/>
                </a:solidFill>
                <a:hlinkClick r:id="rId4"/>
              </a:rPr>
              <a:t>https://www.geledes.org.br/embranquecimento-e-colorismo-</a:t>
            </a:r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PT" sz="1600" u="sng" dirty="0">
                <a:solidFill>
                  <a:schemeClr val="bg1"/>
                </a:solidFill>
                <a:hlinkClick r:id="rId4"/>
              </a:rPr>
              <a:t>estrategias-historicas-e-institucionais-do-racismo-brasileiro</a:t>
            </a:r>
            <a:r>
              <a:rPr lang="pt-PT" sz="1600" u="sng" dirty="0" smtClean="0">
                <a:solidFill>
                  <a:schemeClr val="bg1"/>
                </a:solidFill>
                <a:hlinkClick r:id="rId4"/>
              </a:rPr>
              <a:t>/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9512" y="42714"/>
            <a:ext cx="849694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</a:rPr>
              <a:t>Refer</a:t>
            </a:r>
            <a:r>
              <a:rPr lang="fr-FR" b="1" dirty="0">
                <a:solidFill>
                  <a:schemeClr val="bg1"/>
                </a:solidFill>
              </a:rPr>
              <a:t>ê</a:t>
            </a:r>
            <a:r>
              <a:rPr lang="es-ES_tradnl" b="1" dirty="0" err="1" smtClean="0">
                <a:solidFill>
                  <a:schemeClr val="bg1"/>
                </a:solidFill>
              </a:rPr>
              <a:t>ncias</a:t>
            </a:r>
            <a:r>
              <a:rPr lang="pt-PT" b="1" dirty="0">
                <a:solidFill>
                  <a:schemeClr val="bg1"/>
                </a:solidFill>
              </a:rPr>
              <a:t> 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PT" b="1" dirty="0">
                <a:solidFill>
                  <a:schemeClr val="bg1"/>
                </a:solidFill>
              </a:rPr>
              <a:t> 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sz="1600" b="1" dirty="0" smtClean="0">
                <a:solidFill>
                  <a:schemeClr val="bg1"/>
                </a:solidFill>
              </a:rPr>
              <a:t>Ciclo </a:t>
            </a:r>
            <a:r>
              <a:rPr lang="pt-BR" sz="1600" b="1" dirty="0">
                <a:solidFill>
                  <a:schemeClr val="bg1"/>
                </a:solidFill>
              </a:rPr>
              <a:t>da Violência Contra a Mulher</a:t>
            </a:r>
            <a:r>
              <a:rPr lang="pt-BR" sz="1600" dirty="0">
                <a:solidFill>
                  <a:schemeClr val="bg1"/>
                </a:solidFill>
              </a:rPr>
              <a:t>, disponível em: </a:t>
            </a:r>
            <a:r>
              <a:rPr lang="pt-BR" sz="1600" u="sng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pt-BR" sz="1600" u="sng" dirty="0" smtClean="0">
                <a:solidFill>
                  <a:schemeClr val="bg1"/>
                </a:solidFill>
                <a:hlinkClick r:id="rId2"/>
              </a:rPr>
              <a:t>www.scielo.br/pdf/psoc/v24n2/07.pdf</a:t>
            </a:r>
            <a:endParaRPr lang="pt-BR" sz="1600" u="sng" dirty="0" smtClean="0">
              <a:solidFill>
                <a:schemeClr val="bg1"/>
              </a:solidFill>
            </a:endParaRP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dirty="0">
                <a:solidFill>
                  <a:schemeClr val="bg1"/>
                </a:solidFill>
              </a:rPr>
              <a:t>FONTES, Malu. Ilustrações do silêncio e da negação. In: LIONÇO, Tatiana. DINIZ, Debora (Org.). </a:t>
            </a:r>
            <a:r>
              <a:rPr lang="pt-BR" sz="1600" b="1" dirty="0">
                <a:solidFill>
                  <a:schemeClr val="bg1"/>
                </a:solidFill>
              </a:rPr>
              <a:t>Homofobia &amp; Educação: um desafio ao silêncio</a:t>
            </a:r>
            <a:r>
              <a:rPr lang="pt-BR" sz="1600" dirty="0">
                <a:solidFill>
                  <a:schemeClr val="bg1"/>
                </a:solidFill>
              </a:rPr>
              <a:t>. Brasília: Letras Livres: </a:t>
            </a:r>
            <a:r>
              <a:rPr lang="pt-BR" sz="1600" dirty="0" err="1">
                <a:solidFill>
                  <a:schemeClr val="bg1"/>
                </a:solidFill>
              </a:rPr>
              <a:t>EdUnB</a:t>
            </a:r>
            <a:r>
              <a:rPr lang="pt-BR" sz="1600" dirty="0">
                <a:solidFill>
                  <a:schemeClr val="bg1"/>
                </a:solidFill>
              </a:rPr>
              <a:t>, 2009</a:t>
            </a:r>
            <a:r>
              <a:rPr lang="pt-BR" sz="1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pt-BR" sz="1600" dirty="0" smtClean="0">
                <a:solidFill>
                  <a:schemeClr val="bg1"/>
                </a:solidFill>
              </a:rPr>
              <a:t> </a:t>
            </a:r>
            <a:endParaRPr lang="pt-BR" sz="1600" dirty="0">
              <a:solidFill>
                <a:schemeClr val="bg1"/>
              </a:solidFill>
            </a:endParaRPr>
          </a:p>
          <a:p>
            <a:r>
              <a:rPr lang="pt-PT" sz="1600" dirty="0">
                <a:solidFill>
                  <a:schemeClr val="bg1"/>
                </a:solidFill>
              </a:rPr>
              <a:t>FREIRE, Paulo. </a:t>
            </a:r>
            <a:r>
              <a:rPr lang="pt-PT" sz="1600" b="1" dirty="0">
                <a:solidFill>
                  <a:schemeClr val="bg1"/>
                </a:solidFill>
              </a:rPr>
              <a:t>Pedagogia da Autonomia</a:t>
            </a:r>
            <a:r>
              <a:rPr lang="pt-BR" sz="1600" dirty="0">
                <a:solidFill>
                  <a:schemeClr val="bg1"/>
                </a:solidFill>
              </a:rPr>
              <a:t>. S</a:t>
            </a:r>
            <a:r>
              <a:rPr lang="pt-PT" sz="1600" dirty="0">
                <a:solidFill>
                  <a:schemeClr val="bg1"/>
                </a:solidFill>
              </a:rPr>
              <a:t>ão Paulo, Paz e Terra, 1996.</a:t>
            </a:r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u="sng" dirty="0">
                <a:solidFill>
                  <a:schemeClr val="bg1"/>
                </a:solidFill>
              </a:rPr>
              <a:t> 	</a:t>
            </a:r>
            <a:r>
              <a:rPr lang="pt-BR" sz="1600" dirty="0">
                <a:solidFill>
                  <a:schemeClr val="bg1"/>
                </a:solidFill>
              </a:rPr>
              <a:t>. </a:t>
            </a:r>
            <a:r>
              <a:rPr lang="pt-BR" sz="1600" b="1" dirty="0">
                <a:solidFill>
                  <a:schemeClr val="bg1"/>
                </a:solidFill>
              </a:rPr>
              <a:t>Educa</a:t>
            </a:r>
            <a:r>
              <a:rPr lang="pt-PT" sz="1600" b="1" dirty="0">
                <a:solidFill>
                  <a:schemeClr val="bg1"/>
                </a:solidFill>
              </a:rPr>
              <a:t>ção Como Pr</a:t>
            </a:r>
            <a:r>
              <a:rPr lang="pt-BR" sz="1600" b="1" dirty="0">
                <a:solidFill>
                  <a:schemeClr val="bg1"/>
                </a:solidFill>
              </a:rPr>
              <a:t>á</a:t>
            </a:r>
            <a:r>
              <a:rPr lang="pt-PT" sz="1600" b="1" dirty="0">
                <a:solidFill>
                  <a:schemeClr val="bg1"/>
                </a:solidFill>
              </a:rPr>
              <a:t>tica de Liberdade. </a:t>
            </a:r>
            <a:r>
              <a:rPr lang="pt-BR" sz="1600" dirty="0">
                <a:solidFill>
                  <a:schemeClr val="bg1"/>
                </a:solidFill>
              </a:rPr>
              <a:t>44ª </a:t>
            </a:r>
            <a:r>
              <a:rPr lang="en-US" sz="1600" dirty="0">
                <a:solidFill>
                  <a:schemeClr val="bg1"/>
                </a:solidFill>
              </a:rPr>
              <a:t>ed. </a:t>
            </a:r>
            <a:r>
              <a:rPr lang="pt-PT" sz="1600" dirty="0">
                <a:solidFill>
                  <a:schemeClr val="bg1"/>
                </a:solidFill>
              </a:rPr>
              <a:t>Rio de Janeiro/São Paulo: Paz e Terra, </a:t>
            </a:r>
            <a:r>
              <a:rPr lang="pt-BR" sz="1600" dirty="0">
                <a:solidFill>
                  <a:schemeClr val="bg1"/>
                </a:solidFill>
              </a:rPr>
              <a:t>2018.</a:t>
            </a:r>
          </a:p>
          <a:p>
            <a:r>
              <a:rPr lang="pt-PT" sz="1600" u="sng" dirty="0">
                <a:solidFill>
                  <a:schemeClr val="bg1"/>
                </a:solidFill>
              </a:rPr>
              <a:t> 	</a:t>
            </a:r>
            <a:r>
              <a:rPr lang="pt-PT" sz="1600" dirty="0">
                <a:solidFill>
                  <a:schemeClr val="bg1"/>
                </a:solidFill>
              </a:rPr>
              <a:t>. </a:t>
            </a:r>
            <a:r>
              <a:rPr lang="pt-PT" sz="1600" b="1" dirty="0">
                <a:solidFill>
                  <a:schemeClr val="bg1"/>
                </a:solidFill>
              </a:rPr>
              <a:t>Política e Educação</a:t>
            </a:r>
            <a:r>
              <a:rPr lang="pt-PT" sz="1600" dirty="0">
                <a:solidFill>
                  <a:schemeClr val="bg1"/>
                </a:solidFill>
              </a:rPr>
              <a:t>: ensaios/Paulo freire. 5 ed. São Paulo: Cortez, 2001. (Coleção Questões de Nossa Época, v. 23).</a:t>
            </a:r>
            <a:endParaRPr lang="pt-BR" sz="1600" dirty="0">
              <a:solidFill>
                <a:schemeClr val="bg1"/>
              </a:solidFill>
            </a:endParaRPr>
          </a:p>
          <a:p>
            <a:r>
              <a:rPr lang="pt-PT" sz="1600" dirty="0">
                <a:solidFill>
                  <a:schemeClr val="bg1"/>
                </a:solidFill>
              </a:rPr>
              <a:t> </a:t>
            </a:r>
            <a:r>
              <a:rPr lang="pt-BR" sz="1600" dirty="0">
                <a:solidFill>
                  <a:schemeClr val="bg1"/>
                </a:solidFill>
              </a:rPr>
              <a:t>                    ______. </a:t>
            </a:r>
            <a:r>
              <a:rPr lang="pt-BR" sz="1600" b="1" dirty="0">
                <a:solidFill>
                  <a:schemeClr val="bg1"/>
                </a:solidFill>
              </a:rPr>
              <a:t>Educa</a:t>
            </a:r>
            <a:r>
              <a:rPr lang="pt-PT" sz="1600" b="1" dirty="0">
                <a:solidFill>
                  <a:schemeClr val="bg1"/>
                </a:solidFill>
              </a:rPr>
              <a:t>ção e mudan</a:t>
            </a:r>
            <a:r>
              <a:rPr lang="pt-BR" sz="1600" b="1" dirty="0" err="1">
                <a:solidFill>
                  <a:schemeClr val="bg1"/>
                </a:solidFill>
              </a:rPr>
              <a:t>ça</a:t>
            </a:r>
            <a:r>
              <a:rPr lang="pt-BR" sz="1600" dirty="0">
                <a:solidFill>
                  <a:schemeClr val="bg1"/>
                </a:solidFill>
              </a:rPr>
              <a:t>. </a:t>
            </a:r>
            <a:r>
              <a:rPr lang="pt-PT" sz="1600" dirty="0">
                <a:solidFill>
                  <a:schemeClr val="bg1"/>
                </a:solidFill>
              </a:rPr>
              <a:t>Rio de Janeiro: Paz e Terra, </a:t>
            </a:r>
            <a:r>
              <a:rPr lang="pt-BR" sz="1600" dirty="0">
                <a:solidFill>
                  <a:schemeClr val="bg1"/>
                </a:solidFill>
              </a:rPr>
              <a:t>1982</a:t>
            </a:r>
            <a:r>
              <a:rPr lang="pt-BR" sz="1600" dirty="0" smtClean="0">
                <a:solidFill>
                  <a:schemeClr val="bg1"/>
                </a:solidFill>
              </a:rPr>
              <a:t>.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dirty="0">
                <a:solidFill>
                  <a:schemeClr val="bg1"/>
                </a:solidFill>
              </a:rPr>
              <a:t>HOOKS, Bell. </a:t>
            </a:r>
            <a:r>
              <a:rPr lang="pt-BR" sz="1600" b="1" dirty="0" err="1">
                <a:solidFill>
                  <a:schemeClr val="bg1"/>
                </a:solidFill>
              </a:rPr>
              <a:t>Ain’t</a:t>
            </a:r>
            <a:r>
              <a:rPr lang="pt-BR" sz="1600" b="1" dirty="0">
                <a:solidFill>
                  <a:schemeClr val="bg1"/>
                </a:solidFill>
              </a:rPr>
              <a:t> I a </a:t>
            </a:r>
            <a:r>
              <a:rPr lang="pt-BR" sz="1600" b="1" dirty="0" err="1">
                <a:solidFill>
                  <a:schemeClr val="bg1"/>
                </a:solidFill>
              </a:rPr>
              <a:t>Woman</a:t>
            </a:r>
            <a:r>
              <a:rPr lang="pt-BR" sz="1600" b="1" dirty="0">
                <a:solidFill>
                  <a:schemeClr val="bg1"/>
                </a:solidFill>
              </a:rPr>
              <a:t> – Black </a:t>
            </a:r>
            <a:r>
              <a:rPr lang="pt-BR" sz="1600" b="1" dirty="0" err="1">
                <a:solidFill>
                  <a:schemeClr val="bg1"/>
                </a:solidFill>
              </a:rPr>
              <a:t>Woman</a:t>
            </a:r>
            <a:r>
              <a:rPr lang="pt-BR" sz="1600" b="1" dirty="0">
                <a:solidFill>
                  <a:schemeClr val="bg1"/>
                </a:solidFill>
              </a:rPr>
              <a:t> </a:t>
            </a:r>
            <a:r>
              <a:rPr lang="pt-BR" sz="1600" b="1" dirty="0" err="1">
                <a:solidFill>
                  <a:schemeClr val="bg1"/>
                </a:solidFill>
              </a:rPr>
              <a:t>and</a:t>
            </a:r>
            <a:r>
              <a:rPr lang="pt-BR" sz="1600" b="1" dirty="0">
                <a:solidFill>
                  <a:schemeClr val="bg1"/>
                </a:solidFill>
              </a:rPr>
              <a:t> </a:t>
            </a:r>
            <a:r>
              <a:rPr lang="pt-BR" sz="1600" b="1" dirty="0" err="1">
                <a:solidFill>
                  <a:schemeClr val="bg1"/>
                </a:solidFill>
              </a:rPr>
              <a:t>feminism</a:t>
            </a:r>
            <a:r>
              <a:rPr lang="pt-BR" sz="1600" dirty="0">
                <a:solidFill>
                  <a:schemeClr val="bg1"/>
                </a:solidFill>
              </a:rPr>
              <a:t>. 1ª edição 1981. Tradução livre para a Plataforma Gueto. Janeiro 2014. Disponível em: </a:t>
            </a:r>
            <a:r>
              <a:rPr lang="pt-BR" sz="1600" u="sng" dirty="0">
                <a:solidFill>
                  <a:schemeClr val="bg1"/>
                </a:solidFill>
                <a:hlinkClick r:id="rId3" action="ppaction://hlinkfile"/>
              </a:rPr>
              <a:t>file:///D:/USERS/Downloads/bell-hooks-nc3a3o-sou-eu-uma-mulher%20(2).</a:t>
            </a:r>
            <a:r>
              <a:rPr lang="pt-BR" sz="1600" u="sng" dirty="0" smtClean="0">
                <a:solidFill>
                  <a:schemeClr val="bg1"/>
                </a:solidFill>
                <a:hlinkClick r:id="rId3" action="ppaction://hlinkfile"/>
              </a:rPr>
              <a:t>pdf</a:t>
            </a:r>
            <a:endParaRPr lang="pt-BR" sz="1600" u="sng" dirty="0" smtClean="0">
              <a:solidFill>
                <a:schemeClr val="bg1"/>
              </a:solidFill>
            </a:endParaRP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PT" sz="1600" b="1" dirty="0">
                <a:solidFill>
                  <a:schemeClr val="bg1"/>
                </a:solidFill>
              </a:rPr>
              <a:t>Lei de Diretrizes e Bases da Educaçã</a:t>
            </a:r>
            <a:r>
              <a:rPr lang="es-ES_tradnl" sz="1600" b="1" dirty="0">
                <a:solidFill>
                  <a:schemeClr val="bg1"/>
                </a:solidFill>
              </a:rPr>
              <a:t>o Nacional, </a:t>
            </a:r>
            <a:r>
              <a:rPr lang="pt-BR" sz="1600" dirty="0" err="1">
                <a:solidFill>
                  <a:schemeClr val="bg1"/>
                </a:solidFill>
              </a:rPr>
              <a:t>disponí</a:t>
            </a:r>
            <a:r>
              <a:rPr lang="pt-PT" sz="1600" dirty="0">
                <a:solidFill>
                  <a:schemeClr val="bg1"/>
                </a:solidFill>
              </a:rPr>
              <a:t>vel em: </a:t>
            </a:r>
            <a:r>
              <a:rPr lang="pt-PT" sz="1600" u="sng" dirty="0">
                <a:solidFill>
                  <a:schemeClr val="bg1"/>
                </a:solidFill>
                <a:hlinkClick r:id="rId4"/>
              </a:rPr>
              <a:t>https://www2.senado.leg.br/bdsf/bitstream/handle/id/529732/lei_de_diretrizes_e_bases_</a:t>
            </a:r>
            <a:r>
              <a:rPr lang="pt-PT" sz="1600" dirty="0">
                <a:solidFill>
                  <a:schemeClr val="bg1"/>
                </a:solidFill>
                <a:hlinkClick r:id="rId4"/>
              </a:rPr>
              <a:t> </a:t>
            </a:r>
            <a:r>
              <a:rPr lang="da-DK" sz="1600" u="sng" dirty="0" smtClean="0">
                <a:solidFill>
                  <a:schemeClr val="bg1"/>
                </a:solidFill>
                <a:hlinkClick r:id="rId4"/>
              </a:rPr>
              <a:t>1ed.pdf</a:t>
            </a:r>
            <a:endParaRPr lang="da-DK" sz="1600" u="sng" dirty="0" smtClean="0">
              <a:solidFill>
                <a:schemeClr val="bg1"/>
              </a:solidFill>
            </a:endParaRP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dirty="0">
                <a:solidFill>
                  <a:schemeClr val="bg1"/>
                </a:solidFill>
              </a:rPr>
              <a:t>MBEMBE. </a:t>
            </a:r>
            <a:r>
              <a:rPr lang="pt-BR" sz="1600" dirty="0" err="1">
                <a:solidFill>
                  <a:schemeClr val="bg1"/>
                </a:solidFill>
              </a:rPr>
              <a:t>Achille</a:t>
            </a:r>
            <a:r>
              <a:rPr lang="pt-BR" sz="1600" dirty="0">
                <a:solidFill>
                  <a:schemeClr val="bg1"/>
                </a:solidFill>
              </a:rPr>
              <a:t>.</a:t>
            </a:r>
            <a:r>
              <a:rPr lang="pt-BR" sz="1600" b="1" dirty="0">
                <a:solidFill>
                  <a:schemeClr val="bg1"/>
                </a:solidFill>
              </a:rPr>
              <a:t> Crítica da Razão Negra</a:t>
            </a:r>
            <a:r>
              <a:rPr lang="pt-BR" sz="1600" dirty="0">
                <a:solidFill>
                  <a:schemeClr val="bg1"/>
                </a:solidFill>
              </a:rPr>
              <a:t>. Lisboa: Editora Antígona, 2014. </a:t>
            </a:r>
            <a:endParaRPr lang="pt-BR" sz="1600" dirty="0" smtClean="0">
              <a:solidFill>
                <a:schemeClr val="bg1"/>
              </a:solidFill>
            </a:endParaRP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PT" sz="1600" b="1" dirty="0">
                <a:solidFill>
                  <a:schemeClr val="bg1"/>
                </a:solidFill>
              </a:rPr>
              <a:t>Mapa da violência de gênero na Paraíba.</a:t>
            </a:r>
            <a:r>
              <a:rPr lang="pt-PT" sz="1600" dirty="0">
                <a:solidFill>
                  <a:schemeClr val="bg1"/>
                </a:solidFill>
              </a:rPr>
              <a:t> Disponível em: </a:t>
            </a:r>
            <a:r>
              <a:rPr lang="pt-PT" sz="1600" dirty="0">
                <a:solidFill>
                  <a:schemeClr val="bg1"/>
                </a:solidFill>
                <a:hlinkClick r:id="rId5"/>
              </a:rPr>
              <a:t>https://mapadaviolenciadegenero.com.br/pb/</a:t>
            </a:r>
            <a:endParaRPr lang="pt-PT" sz="1600" dirty="0">
              <a:solidFill>
                <a:schemeClr val="bg1"/>
              </a:solidFill>
            </a:endParaRPr>
          </a:p>
          <a:p>
            <a:endParaRPr lang="pt-BR" sz="1600" dirty="0" smtClean="0">
              <a:solidFill>
                <a:schemeClr val="bg1"/>
              </a:solidFill>
            </a:endParaRPr>
          </a:p>
          <a:p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2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23664"/>
            <a:ext cx="90364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Refer</a:t>
            </a:r>
            <a:r>
              <a:rPr lang="fr-FR" b="1" dirty="0" smtClean="0">
                <a:solidFill>
                  <a:schemeClr val="bg1"/>
                </a:solidFill>
              </a:rPr>
              <a:t>ê</a:t>
            </a:r>
            <a:r>
              <a:rPr lang="es-ES_tradnl" b="1" dirty="0" err="1" smtClean="0">
                <a:solidFill>
                  <a:schemeClr val="bg1"/>
                </a:solidFill>
              </a:rPr>
              <a:t>ncias</a:t>
            </a:r>
            <a:r>
              <a:rPr lang="pt-PT" b="1" dirty="0" smtClean="0">
                <a:solidFill>
                  <a:schemeClr val="bg1"/>
                </a:solidFill>
              </a:rPr>
              <a:t> </a:t>
            </a:r>
          </a:p>
          <a:p>
            <a:endParaRPr lang="pt-BR" dirty="0" smtClean="0">
              <a:solidFill>
                <a:schemeClr val="bg1"/>
              </a:solidFill>
            </a:endParaRPr>
          </a:p>
          <a:p>
            <a:r>
              <a:rPr lang="pt-BR" sz="1600" dirty="0" smtClean="0">
                <a:solidFill>
                  <a:schemeClr val="bg1"/>
                </a:solidFill>
              </a:rPr>
              <a:t>MARQUES</a:t>
            </a:r>
            <a:r>
              <a:rPr lang="pt-BR" sz="1600" dirty="0">
                <a:solidFill>
                  <a:schemeClr val="bg1"/>
                </a:solidFill>
              </a:rPr>
              <a:t>, Isabel A. </a:t>
            </a:r>
            <a:r>
              <a:rPr lang="pt-PT" sz="1600" b="1" dirty="0">
                <a:solidFill>
                  <a:schemeClr val="bg1"/>
                </a:solidFill>
              </a:rPr>
              <a:t>Ensino de dan</a:t>
            </a:r>
            <a:r>
              <a:rPr lang="pt-BR" sz="1600" b="1" dirty="0">
                <a:solidFill>
                  <a:schemeClr val="bg1"/>
                </a:solidFill>
              </a:rPr>
              <a:t>ç</a:t>
            </a:r>
            <a:r>
              <a:rPr lang="pt-PT" sz="1600" b="1" dirty="0">
                <a:solidFill>
                  <a:schemeClr val="bg1"/>
                </a:solidFill>
              </a:rPr>
              <a:t>a hoje: textos e contextos</a:t>
            </a:r>
            <a:r>
              <a:rPr lang="en-US" sz="1600" dirty="0">
                <a:solidFill>
                  <a:schemeClr val="bg1"/>
                </a:solidFill>
              </a:rPr>
              <a:t>. 1. ed. S</a:t>
            </a:r>
            <a:r>
              <a:rPr lang="pt-PT" sz="1600" dirty="0">
                <a:solidFill>
                  <a:schemeClr val="bg1"/>
                </a:solidFill>
              </a:rPr>
              <a:t>ão Paulo: Cortez, 1999;</a:t>
            </a:r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u="sng" dirty="0">
                <a:solidFill>
                  <a:schemeClr val="bg1"/>
                </a:solidFill>
              </a:rPr>
              <a:t> 	</a:t>
            </a:r>
            <a:r>
              <a:rPr lang="pt-BR" sz="1600" dirty="0">
                <a:solidFill>
                  <a:schemeClr val="bg1"/>
                </a:solidFill>
              </a:rPr>
              <a:t>. </a:t>
            </a:r>
            <a:r>
              <a:rPr lang="pt-PT" sz="1600" b="1" dirty="0">
                <a:solidFill>
                  <a:schemeClr val="bg1"/>
                </a:solidFill>
              </a:rPr>
              <a:t>Do peso de Viver </a:t>
            </a:r>
            <a:r>
              <a:rPr lang="fr-FR" sz="1600" b="1" dirty="0">
                <a:solidFill>
                  <a:schemeClr val="bg1"/>
                </a:solidFill>
              </a:rPr>
              <a:t>à </a:t>
            </a:r>
            <a:r>
              <a:rPr lang="pt-BR" sz="1600" b="1" dirty="0">
                <a:solidFill>
                  <a:schemeClr val="bg1"/>
                </a:solidFill>
              </a:rPr>
              <a:t>Leveza de Criar: </a:t>
            </a:r>
            <a:r>
              <a:rPr lang="pt-BR" sz="1600" b="1" dirty="0" err="1">
                <a:solidFill>
                  <a:schemeClr val="bg1"/>
                </a:solidFill>
              </a:rPr>
              <a:t>fun</a:t>
            </a:r>
            <a:r>
              <a:rPr lang="pt-PT" sz="1600" b="1" dirty="0">
                <a:solidFill>
                  <a:schemeClr val="bg1"/>
                </a:solidFill>
              </a:rPr>
              <a:t>ção social do ensino de dan</a:t>
            </a:r>
            <a:r>
              <a:rPr lang="pt-BR" sz="1600" b="1" dirty="0">
                <a:solidFill>
                  <a:schemeClr val="bg1"/>
                </a:solidFill>
              </a:rPr>
              <a:t>ç</a:t>
            </a:r>
            <a:r>
              <a:rPr lang="pt-PT" sz="1600" b="1" dirty="0">
                <a:solidFill>
                  <a:schemeClr val="bg1"/>
                </a:solidFill>
              </a:rPr>
              <a:t>a hoje</a:t>
            </a:r>
            <a:r>
              <a:rPr lang="pt-BR" sz="1600" b="1" i="1" dirty="0">
                <a:solidFill>
                  <a:schemeClr val="bg1"/>
                </a:solidFill>
              </a:rPr>
              <a:t>. </a:t>
            </a:r>
            <a:r>
              <a:rPr lang="pt-PT" sz="1600" dirty="0">
                <a:solidFill>
                  <a:schemeClr val="bg1"/>
                </a:solidFill>
              </a:rPr>
              <a:t>Revista da FUNDARTE. ANO I, Vol. I/II. N</a:t>
            </a:r>
            <a:r>
              <a:rPr lang="pt-BR" sz="1600" dirty="0">
                <a:solidFill>
                  <a:schemeClr val="bg1"/>
                </a:solidFill>
              </a:rPr>
              <a:t>° </a:t>
            </a:r>
            <a:r>
              <a:rPr lang="nl-NL" sz="1600" dirty="0">
                <a:solidFill>
                  <a:schemeClr val="bg1"/>
                </a:solidFill>
              </a:rPr>
              <a:t>02/03, jul/dez </a:t>
            </a:r>
            <a:r>
              <a:rPr lang="pt-BR" sz="1600" dirty="0">
                <a:solidFill>
                  <a:schemeClr val="bg1"/>
                </a:solidFill>
              </a:rPr>
              <a:t>2001/2002;</a:t>
            </a:r>
          </a:p>
          <a:p>
            <a:r>
              <a:rPr lang="pt-BR" sz="1600" u="sng" dirty="0">
                <a:solidFill>
                  <a:schemeClr val="bg1"/>
                </a:solidFill>
              </a:rPr>
              <a:t> 	</a:t>
            </a:r>
            <a:r>
              <a:rPr lang="pt-BR" sz="1600" dirty="0">
                <a:solidFill>
                  <a:schemeClr val="bg1"/>
                </a:solidFill>
              </a:rPr>
              <a:t>.</a:t>
            </a:r>
            <a:r>
              <a:rPr lang="pt-BR" sz="1600" b="1" dirty="0">
                <a:solidFill>
                  <a:schemeClr val="bg1"/>
                </a:solidFill>
              </a:rPr>
              <a:t>Corpo,	Dança	e	Educa</a:t>
            </a:r>
            <a:r>
              <a:rPr lang="pt-PT" sz="1600" b="1" dirty="0">
                <a:solidFill>
                  <a:schemeClr val="bg1"/>
                </a:solidFill>
              </a:rPr>
              <a:t>çã</a:t>
            </a:r>
            <a:r>
              <a:rPr lang="pt-BR" sz="1600" b="1" dirty="0">
                <a:solidFill>
                  <a:schemeClr val="bg1"/>
                </a:solidFill>
              </a:rPr>
              <a:t>o	Contemporânea</a:t>
            </a:r>
            <a:r>
              <a:rPr lang="pt-BR" sz="1600" dirty="0">
                <a:solidFill>
                  <a:schemeClr val="bg1"/>
                </a:solidFill>
              </a:rPr>
              <a:t>.	Disponível	em: </a:t>
            </a:r>
            <a:r>
              <a:rPr lang="fr-FR" sz="1600" u="sng" dirty="0">
                <a:solidFill>
                  <a:schemeClr val="bg1"/>
                </a:solidFill>
                <a:hlinkClick r:id="rId2"/>
              </a:rPr>
              <a:t>https://www.fe.unicamp.br/pf-fe/publicacao/1974/26-artigos-marquesia.pdf</a:t>
            </a:r>
            <a:endParaRPr lang="pt-BR" sz="1600" dirty="0">
              <a:solidFill>
                <a:schemeClr val="bg1"/>
              </a:solidFill>
            </a:endParaRPr>
          </a:p>
          <a:p>
            <a:r>
              <a:rPr lang="pt-PT" sz="1600" u="sng" dirty="0">
                <a:solidFill>
                  <a:schemeClr val="bg1"/>
                </a:solidFill>
              </a:rPr>
              <a:t> 	</a:t>
            </a:r>
            <a:r>
              <a:rPr lang="pt-PT" sz="1600" dirty="0">
                <a:solidFill>
                  <a:schemeClr val="bg1"/>
                </a:solidFill>
              </a:rPr>
              <a:t>. Dançando na escola – artigo. Disponível em: </a:t>
            </a:r>
            <a:r>
              <a:rPr lang="pt-PT" sz="1600" u="sng" dirty="0">
                <a:solidFill>
                  <a:schemeClr val="bg1"/>
                </a:solidFill>
                <a:hlinkClick r:id="rId3"/>
              </a:rPr>
              <a:t>http://www.educadores.diaadia.pr.gov.br/arquivos/File/2010/artigos_teses/2010/Educacao_fi</a:t>
            </a:r>
            <a:r>
              <a:rPr lang="pt-PT" sz="1600" dirty="0">
                <a:solidFill>
                  <a:schemeClr val="bg1"/>
                </a:solidFill>
                <a:hlinkClick r:id="rId3"/>
              </a:rPr>
              <a:t> </a:t>
            </a:r>
            <a:r>
              <a:rPr lang="pt-PT" sz="1600" u="sng" dirty="0" smtClean="0">
                <a:solidFill>
                  <a:schemeClr val="bg1"/>
                </a:solidFill>
                <a:hlinkClick r:id="rId3"/>
              </a:rPr>
              <a:t>sica/artigo/2_escola_danca.pdf</a:t>
            </a:r>
            <a:endParaRPr lang="pt-PT" sz="1600" u="sng" dirty="0" smtClean="0">
              <a:solidFill>
                <a:schemeClr val="bg1"/>
              </a:solidFill>
            </a:endParaRP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dirty="0">
                <a:solidFill>
                  <a:schemeClr val="bg1"/>
                </a:solidFill>
              </a:rPr>
              <a:t>MAUSS, Marcel. </a:t>
            </a:r>
            <a:r>
              <a:rPr lang="pt-PT" sz="1600" b="1" dirty="0">
                <a:solidFill>
                  <a:schemeClr val="bg1"/>
                </a:solidFill>
              </a:rPr>
              <a:t>Sociologia e Antropologia. </a:t>
            </a:r>
            <a:r>
              <a:rPr lang="pt-BR" sz="1600" dirty="0" err="1">
                <a:solidFill>
                  <a:schemeClr val="bg1"/>
                </a:solidFill>
              </a:rPr>
              <a:t>Tradu</a:t>
            </a:r>
            <a:r>
              <a:rPr lang="pt-PT" sz="1600" dirty="0">
                <a:solidFill>
                  <a:schemeClr val="bg1"/>
                </a:solidFill>
              </a:rPr>
              <a:t>ção: Paulo Neves</a:t>
            </a:r>
            <a:r>
              <a:rPr lang="pt-BR" sz="1600" b="1" dirty="0">
                <a:solidFill>
                  <a:schemeClr val="bg1"/>
                </a:solidFill>
              </a:rPr>
              <a:t>. </a:t>
            </a:r>
            <a:r>
              <a:rPr lang="pt-BR" sz="1600" dirty="0">
                <a:solidFill>
                  <a:schemeClr val="bg1"/>
                </a:solidFill>
              </a:rPr>
              <a:t>Cosac </a:t>
            </a:r>
            <a:r>
              <a:rPr lang="pt-BR" sz="1600" dirty="0" err="1">
                <a:solidFill>
                  <a:schemeClr val="bg1"/>
                </a:solidFill>
              </a:rPr>
              <a:t>Naify</a:t>
            </a:r>
            <a:r>
              <a:rPr lang="pt-BR" sz="1600" dirty="0">
                <a:solidFill>
                  <a:schemeClr val="bg1"/>
                </a:solidFill>
              </a:rPr>
              <a:t>, S</a:t>
            </a:r>
            <a:r>
              <a:rPr lang="pt-PT" sz="1600" dirty="0">
                <a:solidFill>
                  <a:schemeClr val="bg1"/>
                </a:solidFill>
              </a:rPr>
              <a:t>ão Paulo, 2003.</a:t>
            </a:r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Rotina de exclusão e Violência</a:t>
            </a:r>
            <a:r>
              <a:rPr lang="pt-BR" sz="1600" dirty="0">
                <a:solidFill>
                  <a:schemeClr val="bg1"/>
                </a:solidFill>
              </a:rPr>
              <a:t>, disponível em: </a:t>
            </a:r>
            <a:r>
              <a:rPr lang="pt-BR" sz="1600" u="sng" dirty="0">
                <a:solidFill>
                  <a:schemeClr val="bg1"/>
                </a:solidFill>
                <a:hlinkClick r:id="rId4"/>
              </a:rPr>
              <a:t>http://</a:t>
            </a:r>
            <a:r>
              <a:rPr lang="pt-BR" sz="1600" u="sng" dirty="0" smtClean="0">
                <a:solidFill>
                  <a:schemeClr val="bg1"/>
                </a:solidFill>
                <a:hlinkClick r:id="rId4"/>
              </a:rPr>
              <a:t>especiais.correiobraziliense.com.br/brasil-lidera-ranking-mundial-de-assassinatos-de-transexuais</a:t>
            </a:r>
            <a:endParaRPr lang="pt-BR" sz="1600" u="sng" dirty="0" smtClean="0">
              <a:solidFill>
                <a:schemeClr val="bg1"/>
              </a:solidFill>
            </a:endParaRP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PT" sz="1600" dirty="0">
                <a:solidFill>
                  <a:schemeClr val="bg1"/>
                </a:solidFill>
              </a:rPr>
              <a:t>SETENTA, Jussara Sobreira. </a:t>
            </a:r>
            <a:r>
              <a:rPr lang="pt-PT" sz="1600" b="1" dirty="0">
                <a:solidFill>
                  <a:schemeClr val="bg1"/>
                </a:solidFill>
              </a:rPr>
              <a:t>O fazer-dizer do corpo: dan</a:t>
            </a:r>
            <a:r>
              <a:rPr lang="pt-BR" sz="1600" b="1" dirty="0">
                <a:solidFill>
                  <a:schemeClr val="bg1"/>
                </a:solidFill>
              </a:rPr>
              <a:t>ç</a:t>
            </a:r>
            <a:r>
              <a:rPr lang="pt-PT" sz="1600" b="1" dirty="0">
                <a:solidFill>
                  <a:schemeClr val="bg1"/>
                </a:solidFill>
              </a:rPr>
              <a:t>a e performatividade.</a:t>
            </a:r>
            <a:endParaRPr lang="pt-BR" sz="1600" dirty="0">
              <a:solidFill>
                <a:schemeClr val="bg1"/>
              </a:solidFill>
            </a:endParaRPr>
          </a:p>
          <a:p>
            <a:r>
              <a:rPr lang="pt-PT" sz="1600" dirty="0">
                <a:solidFill>
                  <a:schemeClr val="bg1"/>
                </a:solidFill>
              </a:rPr>
              <a:t>Salvador: EDUFBA, 2008</a:t>
            </a:r>
            <a:r>
              <a:rPr lang="pt-PT" sz="1600" dirty="0" smtClean="0">
                <a:solidFill>
                  <a:schemeClr val="bg1"/>
                </a:solidFill>
              </a:rPr>
              <a:t>.</a:t>
            </a:r>
          </a:p>
          <a:p>
            <a:endParaRPr lang="pt-BR" sz="1600" dirty="0">
              <a:solidFill>
                <a:schemeClr val="bg1"/>
              </a:solidFill>
            </a:endParaRPr>
          </a:p>
          <a:p>
            <a:r>
              <a:rPr lang="pt-PT" sz="1600" dirty="0">
                <a:solidFill>
                  <a:schemeClr val="bg1"/>
                </a:solidFill>
              </a:rPr>
              <a:t>TYLOR, Diana. </a:t>
            </a:r>
            <a:r>
              <a:rPr lang="pt-PT" sz="1600" b="1" dirty="0">
                <a:solidFill>
                  <a:schemeClr val="bg1"/>
                </a:solidFill>
              </a:rPr>
              <a:t>Performance. </a:t>
            </a:r>
            <a:r>
              <a:rPr lang="pt-PT" sz="1600" dirty="0">
                <a:solidFill>
                  <a:schemeClr val="bg1"/>
                </a:solidFill>
              </a:rPr>
              <a:t>Ciudad Autónoma de Buenos Aires. Assunto Impreso Ediciones, 2015.</a:t>
            </a:r>
            <a:endParaRPr lang="pt-BR" sz="1600" dirty="0">
              <a:solidFill>
                <a:schemeClr val="bg1"/>
              </a:solidFill>
            </a:endParaRPr>
          </a:p>
          <a:p>
            <a:r>
              <a:rPr lang="pt-PT" sz="1600" b="1" dirty="0">
                <a:solidFill>
                  <a:schemeClr val="bg1"/>
                </a:solidFill>
              </a:rPr>
              <a:t>Entrevista com Eleonora Fabião no programa Arte do Artista. </a:t>
            </a:r>
            <a:r>
              <a:rPr lang="pt-BR" sz="1600" dirty="0" err="1">
                <a:solidFill>
                  <a:schemeClr val="bg1"/>
                </a:solidFill>
              </a:rPr>
              <a:t>Disponí</a:t>
            </a:r>
            <a:r>
              <a:rPr lang="pt-PT" sz="1600" dirty="0">
                <a:solidFill>
                  <a:schemeClr val="bg1"/>
                </a:solidFill>
              </a:rPr>
              <a:t>vel em: </a:t>
            </a:r>
            <a:r>
              <a:rPr lang="pt-BR" sz="1600" u="sng" dirty="0">
                <a:solidFill>
                  <a:schemeClr val="bg1"/>
                </a:solidFill>
                <a:hlinkClick r:id="rId5"/>
              </a:rPr>
              <a:t>http://tvbrasil.ebc.com.br/artedoartista/episodio/eleonora-fabiao-e-dramaturgia-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u="sng" dirty="0">
                <a:solidFill>
                  <a:schemeClr val="bg1"/>
                </a:solidFill>
                <a:hlinkClick r:id="rId5"/>
              </a:rPr>
              <a:t>experimental</a:t>
            </a:r>
            <a:endParaRPr lang="pt-BR" sz="1600" dirty="0">
              <a:solidFill>
                <a:schemeClr val="bg1"/>
              </a:solidFill>
            </a:endParaRPr>
          </a:p>
          <a:p>
            <a:r>
              <a:rPr lang="pt-BR" sz="1600" dirty="0">
                <a:solidFill>
                  <a:schemeClr val="bg1"/>
                </a:solidFill>
              </a:rPr>
              <a:t> </a:t>
            </a:r>
          </a:p>
          <a:p>
            <a:r>
              <a:rPr lang="pt-BR" sz="1600" dirty="0">
                <a:solidFill>
                  <a:schemeClr val="bg1"/>
                </a:solidFill>
              </a:rPr>
              <a:t>BENTO, Maria Aparecida Silva (org.). </a:t>
            </a:r>
            <a:r>
              <a:rPr lang="pt-BR" sz="1600" b="1" dirty="0">
                <a:solidFill>
                  <a:schemeClr val="bg1"/>
                </a:solidFill>
              </a:rPr>
              <a:t>Psicologia Social do Racismo: estudos sobre branquitude e branqueamento social no Brasil</a:t>
            </a:r>
            <a:r>
              <a:rPr lang="pt-BR" sz="1600" dirty="0">
                <a:solidFill>
                  <a:schemeClr val="bg1"/>
                </a:solidFill>
              </a:rPr>
              <a:t>. Petrópolis: Editora Vozes, 2014.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94532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"/>
            <a:ext cx="9144000" cy="685614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499992" y="3140968"/>
            <a:ext cx="44644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500" dirty="0" smtClean="0">
              <a:solidFill>
                <a:schemeClr val="bg1"/>
              </a:solidFill>
            </a:endParaRPr>
          </a:p>
          <a:p>
            <a:pPr algn="ctr"/>
            <a:r>
              <a:rPr lang="pt-BR" sz="2500" dirty="0" smtClean="0">
                <a:solidFill>
                  <a:schemeClr val="bg1"/>
                </a:solidFill>
              </a:rPr>
              <a:t>Objetivos 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pt-BR" sz="2000" dirty="0">
                <a:solidFill>
                  <a:schemeClr val="bg1"/>
                </a:solidFill>
                <a:latin typeface="Bahnschrift Light" pitchFamily="34" charset="0"/>
              </a:rPr>
              <a:t>Investigar quais as impressões das/os educandas/os ao apreciar as apresentações artísticas do Grupo de Dança Hun;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pt-BR" sz="2000" dirty="0">
                <a:solidFill>
                  <a:schemeClr val="bg1"/>
                </a:solidFill>
                <a:latin typeface="Bahnschrift Light" pitchFamily="34" charset="0"/>
              </a:rPr>
              <a:t>Relacionar a dança enquanto linguagem e as apresentações do grupo com a possibilidade de </a:t>
            </a:r>
            <a:r>
              <a:rPr lang="pt-BR" sz="2000" dirty="0" smtClean="0">
                <a:solidFill>
                  <a:schemeClr val="bg1"/>
                </a:solidFill>
                <a:latin typeface="Bahnschrift Light" pitchFamily="34" charset="0"/>
              </a:rPr>
              <a:t>formação </a:t>
            </a:r>
            <a:r>
              <a:rPr lang="pt-BR" sz="2000" dirty="0">
                <a:solidFill>
                  <a:schemeClr val="bg1"/>
                </a:solidFill>
                <a:latin typeface="Bahnschrift Light" pitchFamily="34" charset="0"/>
              </a:rPr>
              <a:t>crítica  das/os educandas/os.</a:t>
            </a:r>
          </a:p>
          <a:p>
            <a:pPr algn="ctr"/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4766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SOBRE A PESQUISA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1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067944" y="4365104"/>
            <a:ext cx="44644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>
                <a:solidFill>
                  <a:schemeClr val="bg1"/>
                </a:solidFill>
              </a:rPr>
              <a:t>Justificativa </a:t>
            </a:r>
          </a:p>
          <a:p>
            <a:pPr algn="ctr"/>
            <a:endParaRPr lang="pt-BR" sz="2500" dirty="0" smtClean="0">
              <a:solidFill>
                <a:schemeClr val="bg1"/>
              </a:solidFill>
            </a:endParaRPr>
          </a:p>
          <a:p>
            <a:pPr marL="285750" indent="-285750" algn="just">
              <a:buBlip>
                <a:blip r:embed="rId3"/>
              </a:buBlip>
            </a:pPr>
            <a:r>
              <a:rPr lang="pt-BR" sz="2000" dirty="0" smtClean="0">
                <a:solidFill>
                  <a:schemeClr val="bg1"/>
                </a:solidFill>
                <a:latin typeface="Bahnschrift Light" pitchFamily="34" charset="0"/>
              </a:rPr>
              <a:t>Provocação por meio da fruição artística</a:t>
            </a:r>
          </a:p>
          <a:p>
            <a:pPr marL="285750" indent="-285750" algn="just">
              <a:buBlip>
                <a:blip r:embed="rId3"/>
              </a:buBlip>
            </a:pPr>
            <a:r>
              <a:rPr lang="pt-BR" sz="2000" dirty="0" smtClean="0">
                <a:solidFill>
                  <a:schemeClr val="bg1"/>
                </a:solidFill>
                <a:latin typeface="Bahnschrift Light" pitchFamily="34" charset="0"/>
              </a:rPr>
              <a:t>Educação libertadora / Consciência da opressão </a:t>
            </a:r>
            <a:endParaRPr lang="pt-BR" sz="2000" dirty="0">
              <a:solidFill>
                <a:schemeClr val="bg1"/>
              </a:solidFill>
              <a:latin typeface="Bahnschrift Light" pitchFamily="34" charset="0"/>
            </a:endParaRPr>
          </a:p>
          <a:p>
            <a:pPr algn="ctr"/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8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339752" y="1772816"/>
            <a:ext cx="486578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Metodologia </a:t>
            </a:r>
          </a:p>
          <a:p>
            <a:pPr algn="ctr"/>
            <a:endParaRPr lang="pt-BR" sz="25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Blip>
                <a:blip r:embed="rId2"/>
              </a:buBlip>
            </a:pPr>
            <a:r>
              <a:rPr lang="pt-B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Pesquisa participante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pt-B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Abordagem qualitativa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pt-B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Nível local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pt-B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Grupo focal: Grupo de Dança Hun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pt-BR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Questionários, debates pós-apresentações e diários de campo </a:t>
            </a:r>
          </a:p>
          <a:p>
            <a:pPr algn="ctr"/>
            <a:endParaRPr lang="pt-BR" sz="20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8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1856" y="1223064"/>
            <a:ext cx="7772400" cy="4494361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Questão norteadora: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É possível formar sujeitos críticos no espaço escolar através da arte?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3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908720"/>
            <a:ext cx="91450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>
                <a:solidFill>
                  <a:schemeClr val="bg1"/>
                </a:solidFill>
              </a:rPr>
              <a:t>Principais Autores utilizados na pesquisa</a:t>
            </a:r>
          </a:p>
          <a:p>
            <a:pPr algn="just"/>
            <a:endParaRPr lang="pt-BR" sz="3000" dirty="0">
              <a:solidFill>
                <a:schemeClr val="bg1"/>
              </a:solidFill>
            </a:endParaRPr>
          </a:p>
          <a:p>
            <a:pPr algn="just"/>
            <a:r>
              <a:rPr lang="pt-BR" b="1" dirty="0" smtClean="0">
                <a:solidFill>
                  <a:schemeClr val="bg1"/>
                </a:solidFill>
              </a:rPr>
              <a:t>Para tratar de Performatividade:  </a:t>
            </a:r>
            <a:r>
              <a:rPr lang="pt-BR" sz="2200" b="1" dirty="0" smtClean="0">
                <a:solidFill>
                  <a:schemeClr val="bg1"/>
                </a:solidFill>
              </a:rPr>
              <a:t>Jussara Setenta;</a:t>
            </a:r>
          </a:p>
          <a:p>
            <a:pPr algn="just"/>
            <a:endParaRPr lang="pt-BR" b="1" dirty="0" smtClean="0">
              <a:solidFill>
                <a:schemeClr val="bg1"/>
              </a:solidFill>
            </a:endParaRPr>
          </a:p>
          <a:p>
            <a:pPr algn="just"/>
            <a:r>
              <a:rPr lang="pt-BR" b="1" dirty="0" smtClean="0">
                <a:solidFill>
                  <a:schemeClr val="bg1"/>
                </a:solidFill>
              </a:rPr>
              <a:t>Para tratar de educação: </a:t>
            </a:r>
            <a:r>
              <a:rPr lang="pt-BR" sz="2200" b="1" dirty="0" smtClean="0">
                <a:solidFill>
                  <a:schemeClr val="bg1"/>
                </a:solidFill>
              </a:rPr>
              <a:t>Paulo Freire;</a:t>
            </a:r>
          </a:p>
          <a:p>
            <a:pPr algn="just"/>
            <a:endParaRPr lang="pt-BR" b="1" dirty="0" smtClean="0">
              <a:solidFill>
                <a:schemeClr val="bg1"/>
              </a:solidFill>
            </a:endParaRPr>
          </a:p>
          <a:p>
            <a:pPr algn="just"/>
            <a:r>
              <a:rPr lang="pt-BR" b="1" dirty="0" smtClean="0">
                <a:solidFill>
                  <a:schemeClr val="bg1"/>
                </a:solidFill>
              </a:rPr>
              <a:t>Para tratar de Racismo:  </a:t>
            </a:r>
            <a:r>
              <a:rPr lang="pt-BR" sz="2200" b="1" dirty="0" err="1" smtClean="0">
                <a:solidFill>
                  <a:schemeClr val="bg1"/>
                </a:solidFill>
              </a:rPr>
              <a:t>Djamila</a:t>
            </a:r>
            <a:r>
              <a:rPr lang="pt-BR" sz="2200" b="1" dirty="0" smtClean="0">
                <a:solidFill>
                  <a:schemeClr val="bg1"/>
                </a:solidFill>
              </a:rPr>
              <a:t> Ribeiro, Silvio Almeida, </a:t>
            </a:r>
            <a:r>
              <a:rPr lang="pt-BR" sz="2200" b="1" dirty="0" err="1" smtClean="0">
                <a:solidFill>
                  <a:schemeClr val="bg1"/>
                </a:solidFill>
              </a:rPr>
              <a:t>Achile</a:t>
            </a:r>
            <a:r>
              <a:rPr lang="pt-BR" sz="2200" b="1" dirty="0" smtClean="0">
                <a:solidFill>
                  <a:schemeClr val="bg1"/>
                </a:solidFill>
              </a:rPr>
              <a:t> </a:t>
            </a:r>
            <a:r>
              <a:rPr lang="pt-BR" sz="2200" b="1" dirty="0" err="1" smtClean="0">
                <a:solidFill>
                  <a:schemeClr val="bg1"/>
                </a:solidFill>
              </a:rPr>
              <a:t>Mbembe</a:t>
            </a:r>
            <a:r>
              <a:rPr lang="pt-BR" sz="2200" b="1" dirty="0" smtClean="0">
                <a:solidFill>
                  <a:schemeClr val="bg1"/>
                </a:solidFill>
              </a:rPr>
              <a:t>, Maria Aparecida Bento, Alexandre Bispo;</a:t>
            </a:r>
          </a:p>
          <a:p>
            <a:pPr algn="just"/>
            <a:endParaRPr lang="pt-BR" b="1" dirty="0" smtClean="0">
              <a:solidFill>
                <a:schemeClr val="bg1"/>
              </a:solidFill>
            </a:endParaRPr>
          </a:p>
          <a:p>
            <a:pPr algn="just"/>
            <a:r>
              <a:rPr lang="pt-BR" b="1" dirty="0" smtClean="0">
                <a:solidFill>
                  <a:schemeClr val="bg1"/>
                </a:solidFill>
              </a:rPr>
              <a:t>Para tratar de feminismo: </a:t>
            </a:r>
            <a:r>
              <a:rPr lang="pt-BR" sz="2200" b="1" dirty="0" smtClean="0">
                <a:solidFill>
                  <a:schemeClr val="bg1"/>
                </a:solidFill>
              </a:rPr>
              <a:t>Bell </a:t>
            </a:r>
            <a:r>
              <a:rPr lang="pt-BR" sz="2200" b="1" dirty="0" err="1" smtClean="0">
                <a:solidFill>
                  <a:schemeClr val="bg1"/>
                </a:solidFill>
              </a:rPr>
              <a:t>Hooks</a:t>
            </a:r>
            <a:r>
              <a:rPr lang="pt-BR" sz="2200" b="1" dirty="0">
                <a:solidFill>
                  <a:schemeClr val="bg1"/>
                </a:solidFill>
              </a:rPr>
              <a:t> </a:t>
            </a:r>
            <a:r>
              <a:rPr lang="pt-BR" sz="2200" b="1" dirty="0" smtClean="0">
                <a:solidFill>
                  <a:schemeClr val="bg1"/>
                </a:solidFill>
              </a:rPr>
              <a:t>e </a:t>
            </a:r>
            <a:r>
              <a:rPr lang="pt-BR" sz="2200" b="1" dirty="0" err="1" smtClean="0">
                <a:solidFill>
                  <a:schemeClr val="bg1"/>
                </a:solidFill>
              </a:rPr>
              <a:t>Chimamanda</a:t>
            </a:r>
            <a:r>
              <a:rPr lang="pt-BR" sz="2200" b="1" dirty="0" smtClean="0">
                <a:solidFill>
                  <a:schemeClr val="bg1"/>
                </a:solidFill>
              </a:rPr>
              <a:t> </a:t>
            </a:r>
            <a:r>
              <a:rPr lang="pt-BR" sz="2200" b="1" dirty="0" err="1" smtClean="0">
                <a:solidFill>
                  <a:schemeClr val="bg1"/>
                </a:solidFill>
              </a:rPr>
              <a:t>Adichie</a:t>
            </a:r>
            <a:r>
              <a:rPr lang="pt-BR" sz="2200" b="1" dirty="0" smtClean="0">
                <a:solidFill>
                  <a:schemeClr val="bg1"/>
                </a:solidFill>
              </a:rPr>
              <a:t>;</a:t>
            </a:r>
          </a:p>
          <a:p>
            <a:pPr algn="just"/>
            <a:endParaRPr lang="pt-BR" b="1" dirty="0" smtClean="0">
              <a:solidFill>
                <a:schemeClr val="bg1"/>
              </a:solidFill>
            </a:endParaRPr>
          </a:p>
          <a:p>
            <a:pPr algn="just"/>
            <a:r>
              <a:rPr lang="pt-BR" b="1" dirty="0" smtClean="0">
                <a:solidFill>
                  <a:schemeClr val="bg1"/>
                </a:solidFill>
              </a:rPr>
              <a:t>Para tratar de Homofobia:  </a:t>
            </a:r>
            <a:r>
              <a:rPr lang="pt-BR" sz="2200" b="1" dirty="0" smtClean="0">
                <a:solidFill>
                  <a:schemeClr val="bg1"/>
                </a:solidFill>
              </a:rPr>
              <a:t>Tatiana </a:t>
            </a:r>
            <a:r>
              <a:rPr lang="pt-BR" sz="2200" b="1" dirty="0" err="1" smtClean="0">
                <a:solidFill>
                  <a:schemeClr val="bg1"/>
                </a:solidFill>
              </a:rPr>
              <a:t>Lionço</a:t>
            </a:r>
            <a:r>
              <a:rPr lang="pt-BR" sz="2200" b="1" dirty="0" smtClean="0">
                <a:solidFill>
                  <a:schemeClr val="bg1"/>
                </a:solidFill>
              </a:rPr>
              <a:t> e Débora Diniz.</a:t>
            </a:r>
            <a:endParaRPr lang="pt-BR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6447</TotalTime>
  <Words>1121</Words>
  <Application>Microsoft Office PowerPoint</Application>
  <PresentationFormat>Apresentação na tela (4:3)</PresentationFormat>
  <Paragraphs>189</Paragraphs>
  <Slides>39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Apresentação do PowerPoint</vt:lpstr>
      <vt:lpstr>Grupo de Dança Hun em Performance: Prática Artística Como Reflexão Crítica no Espaço Escolar  vídeo complementar (com algumas músicas da trilha sonora das 3 apresentações) disponível em: https://www.youtube.com/watch?v=NNl4xNciBkU </vt:lpstr>
      <vt:lpstr>Apresentação do PowerPoint</vt:lpstr>
      <vt:lpstr>Apresentação do PowerPoint</vt:lpstr>
      <vt:lpstr>Apresentação do PowerPoint</vt:lpstr>
      <vt:lpstr>Apresentação do PowerPoint</vt:lpstr>
      <vt:lpstr>Questão norteadora: É possível formar sujeitos críticos no espaço escolar através da arte?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Performatividade no Grupo Hun </vt:lpstr>
      <vt:lpstr>Feminicídio </vt:lpstr>
      <vt:lpstr>Apresentação do PowerPoint</vt:lpstr>
      <vt:lpstr>Apresentação do PowerPoint</vt:lpstr>
      <vt:lpstr>Apresentação do PowerPoint</vt:lpstr>
      <vt:lpstr>Apresentação do PowerPoint</vt:lpstr>
      <vt:lpstr>Homofobia</vt:lpstr>
      <vt:lpstr>Apresentação do PowerPoint</vt:lpstr>
      <vt:lpstr>Apresentação do PowerPoint</vt:lpstr>
      <vt:lpstr>Apresentação do PowerPoint</vt:lpstr>
      <vt:lpstr>Racismo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326</cp:revision>
  <dcterms:created xsi:type="dcterms:W3CDTF">2020-07-22T19:17:27Z</dcterms:created>
  <dcterms:modified xsi:type="dcterms:W3CDTF">2020-08-02T03:42:55Z</dcterms:modified>
</cp:coreProperties>
</file>