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5" r:id="rId8"/>
    <p:sldId id="270" r:id="rId9"/>
    <p:sldId id="262" r:id="rId10"/>
    <p:sldId id="271" r:id="rId11"/>
    <p:sldId id="273" r:id="rId12"/>
    <p:sldId id="276" r:id="rId13"/>
    <p:sldId id="274" r:id="rId14"/>
    <p:sldId id="268" r:id="rId15"/>
    <p:sldId id="277" r:id="rId16"/>
    <p:sldId id="278" r:id="rId17"/>
    <p:sldId id="263" r:id="rId18"/>
    <p:sldId id="264" r:id="rId19"/>
    <p:sldId id="266" r:id="rId20"/>
    <p:sldId id="267" r:id="rId2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5B5"/>
    <a:srgbClr val="000000"/>
    <a:srgbClr val="403B24"/>
    <a:srgbClr val="C3B26B"/>
    <a:srgbClr val="CBBD7F"/>
    <a:srgbClr val="984807"/>
    <a:srgbClr val="4A452A"/>
    <a:srgbClr val="7E0000"/>
    <a:srgbClr val="B7B795"/>
    <a:srgbClr val="CAC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53" autoAdjust="0"/>
    <p:restoredTop sz="63055" autoAdjust="0"/>
  </p:normalViewPr>
  <p:slideViewPr>
    <p:cSldViewPr>
      <p:cViewPr varScale="1">
        <p:scale>
          <a:sx n="97" d="100"/>
          <a:sy n="97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122B-179D-4C22-9CD1-6B9AF11CCABF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257-97A1-4587-B1F8-F0AFBDC92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29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122B-179D-4C22-9CD1-6B9AF11CCABF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257-97A1-4587-B1F8-F0AFBDC92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2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122B-179D-4C22-9CD1-6B9AF11CCABF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257-97A1-4587-B1F8-F0AFBDC92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49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122B-179D-4C22-9CD1-6B9AF11CCABF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257-97A1-4587-B1F8-F0AFBDC92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64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122B-179D-4C22-9CD1-6B9AF11CCABF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257-97A1-4587-B1F8-F0AFBDC92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69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122B-179D-4C22-9CD1-6B9AF11CCABF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257-97A1-4587-B1F8-F0AFBDC92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98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122B-179D-4C22-9CD1-6B9AF11CCABF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257-97A1-4587-B1F8-F0AFBDC92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20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122B-179D-4C22-9CD1-6B9AF11CCABF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257-97A1-4587-B1F8-F0AFBDC92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36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122B-179D-4C22-9CD1-6B9AF11CCABF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257-97A1-4587-B1F8-F0AFBDC92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67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122B-179D-4C22-9CD1-6B9AF11CCABF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257-97A1-4587-B1F8-F0AFBDC92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99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122B-179D-4C22-9CD1-6B9AF11CCABF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F8257-97A1-4587-B1F8-F0AFBDC92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68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7122B-179D-4C22-9CD1-6B9AF11CCABF}" type="datetimeFigureOut">
              <a:rPr lang="pt-BR" smtClean="0"/>
              <a:t>10/08/2020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F8257-97A1-4587-B1F8-F0AFBDC92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88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e rupestre - Origem, características e como foi no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6" y="0"/>
            <a:ext cx="91709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26996" y="465517"/>
            <a:ext cx="9170996" cy="4104456"/>
          </a:xfrm>
          <a:prstGeom prst="rect">
            <a:avLst/>
          </a:prstGeom>
          <a:solidFill>
            <a:srgbClr val="B7B79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808" y="465516"/>
            <a:ext cx="917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403B24"/>
                </a:solidFill>
              </a:rPr>
              <a:t>Projeto Museu Escola</a:t>
            </a:r>
            <a:endParaRPr lang="pt-BR" sz="3600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403B24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36512" y="858074"/>
            <a:ext cx="9170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 smtClean="0">
                <a:solidFill>
                  <a:srgbClr val="7E0000"/>
                </a:solidFill>
                <a:latin typeface="Mistral" pitchFamily="66" charset="0"/>
              </a:rPr>
              <a:t>Origens</a:t>
            </a:r>
            <a:r>
              <a:rPr lang="pt-BR" sz="8000" dirty="0" smtClean="0">
                <a:solidFill>
                  <a:srgbClr val="7E0000"/>
                </a:solidFill>
                <a:latin typeface="Mistral" pitchFamily="66" charset="0"/>
              </a:rPr>
              <a:t> da Arte</a:t>
            </a:r>
            <a:endParaRPr lang="pt-BR" sz="8000" dirty="0">
              <a:solidFill>
                <a:srgbClr val="7E0000"/>
              </a:solidFill>
              <a:latin typeface="Mistral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26996" y="4227934"/>
            <a:ext cx="9170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403B24"/>
                </a:solidFill>
                <a:latin typeface="Aparajita" pitchFamily="34" charset="0"/>
                <a:cs typeface="Aparajita" pitchFamily="34" charset="0"/>
              </a:rPr>
              <a:t>Centro Educacional Normélio Moura da Costa - BA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26996" y="2355726"/>
            <a:ext cx="917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7E0000"/>
                </a:solidFill>
                <a:latin typeface="Mistral" pitchFamily="66" charset="0"/>
              </a:rPr>
              <a:t>Do ponto final ao infinito...</a:t>
            </a:r>
            <a:endParaRPr lang="pt-BR" sz="2800" dirty="0">
              <a:solidFill>
                <a:srgbClr val="7E0000"/>
              </a:solidFill>
              <a:latin typeface="Mistral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516" y="2765998"/>
            <a:ext cx="917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7E0000"/>
                </a:solidFill>
                <a:latin typeface="Mistral" pitchFamily="66" charset="0"/>
              </a:rPr>
              <a:t>Tudo é curva,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36512" y="3162042"/>
            <a:ext cx="917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7E0000"/>
                </a:solidFill>
                <a:latin typeface="Mistral" pitchFamily="66" charset="0"/>
              </a:rPr>
              <a:t>Tudo é forma,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-36512" y="3558086"/>
            <a:ext cx="917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7E0000"/>
                </a:solidFill>
                <a:latin typeface="Mistral" pitchFamily="66" charset="0"/>
              </a:rPr>
              <a:t>Tudo é cor.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372463" y="3619641"/>
            <a:ext cx="269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- Professor Miguel.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8244408" y="4207748"/>
            <a:ext cx="792088" cy="34203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/>
              <a:t>Avançar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9803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>
        <p:dissolve/>
      </p:transition>
    </mc:Choice>
    <mc:Fallback xmlns="">
      <p:transition spd="slow" advClick="0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6" grpId="0"/>
      <p:bldP spid="11" grpId="0"/>
      <p:bldP spid="12" grpId="0"/>
      <p:bldP spid="13" grpId="0"/>
      <p:bldP spid="14" grpId="0"/>
      <p:bldP spid="15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96136" y="753564"/>
            <a:ext cx="3347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O Centro Educacional Normélio Moura da Costa abre suas portas à comunidade de Dias D´Ávila – Bahia.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303499"/>
            <a:ext cx="5796136" cy="4590510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3.googleusercontent.com/pw/ACtC-3dqy9ksetfvG65f5L6-ujSCZJsWmBc4i7AsE8XcNlQDgGFCgm-8Wbfd0-IQ9Yx6j2y_TFToHWH1zV45mxdWx4Y4XyALxW3ZuL1T1EZHE7va3M-XVw1Y0lOgAtTdPifcho6bEDPNZOmuhJGNnEUttfLl4A=w1112-h625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1" y="3677311"/>
            <a:ext cx="2808311" cy="103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lh3.googleusercontent.com/pw/ACtC-3f8UE8ukUjrCBRA7WdbMvf-afgIbVA7aBV7BpkjjyJztfrGe46iXWBh8vTbPlXMuFcTJ4pEhEHM5AgPOrFHIbBfYT54PQ1mQ-xkc5k_59fmpvwHo5QXoy_qPLZaayMhlQZjw-Mq-cgBFnRs-1zj-g5UXA=w1032-h581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3638"/>
            <a:ext cx="3600400" cy="20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s://lh3.googleusercontent.com/pw/ACtC-3eC9zurgQ_Z3OZr4z-Y5-t5ZqioPsM6Or5o8YOKZiJ89CxTm7RrUofWuHGVRrJvAk84MWN4417xkh5m-YR1NbNYSxMGPoj7Sc-lBntZ45qDU3iKiIrMbafwvn0az_wMJCyU0OH4N790Z8BI2WTASX-y7A=w352-h625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63638"/>
            <a:ext cx="18002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lh3.googleusercontent.com/pw/ACtC-3dG-UfKt1vanvB6c-pqtdY1mJg4UV5IdpUHwWTlfYOeLucIeeVrWla9qGv2-c01LxJMtyP1Q0bwg8E8OgG8kO0EHwgrP4QZfqdkjncrNEIYWFg2M1f7ShiJd_Ru50OT7uWun9RiKRvQlbSEMxso7vRwwg=w469-h625-no?authuser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660875"/>
            <a:ext cx="2592288" cy="307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79512" y="411512"/>
            <a:ext cx="5472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 abertura do projeto.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 cerimônia de abertura contou com discursos de professores e diretoria e apresentação da banda da escola. Pais, alunos, funcionários, todos estavam na expectativa para a visitação.</a:t>
            </a:r>
          </a:p>
          <a:p>
            <a:endParaRPr lang="pt-BR" sz="16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endParaRPr lang="pt-BR" sz="16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9513" y="3140756"/>
            <a:ext cx="3600400" cy="457108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Cerimônia  de abertura .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Participação da  Banda de Fanfarra da escola.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851920" y="4461962"/>
            <a:ext cx="1800200" cy="216023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Entrada do museu.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75560" y="4444957"/>
            <a:ext cx="2808311" cy="216023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Assinando o livro de visitas.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156176" y="4444957"/>
            <a:ext cx="2592289" cy="233029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Aluna </a:t>
            </a:r>
            <a:r>
              <a:rPr lang="pt-BR" sz="900" dirty="0" err="1" smtClean="0">
                <a:solidFill>
                  <a:srgbClr val="403B24"/>
                </a:solidFill>
              </a:rPr>
              <a:t>Roselany</a:t>
            </a:r>
            <a:r>
              <a:rPr lang="pt-BR" sz="900" dirty="0" smtClean="0">
                <a:solidFill>
                  <a:srgbClr val="403B24"/>
                </a:solidFill>
              </a:rPr>
              <a:t> Oliveira – Guia do museu.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A Realização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96136" y="753563"/>
            <a:ext cx="33478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O Foyer de entrada – Fontes primárias das artes visuais, o ponto, a linha, o plano e as cores abriram a visitação.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-26996" y="303499"/>
            <a:ext cx="5796136" cy="4590510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lh3.googleusercontent.com/pw/ACtC-3eHqg5-ziwlKE_69UUpqTFPFH9oXRS05Tdaw_hfYEyDc4q8MBUzvJcQ6GO90Irj0Y4XXu0qHjxBbOkWOBQiY9tFx_LaHWUSiRbR1eDzQ9U0R6jkRGeMJKqkotMMUGHFIin373THbKqOC67ZuQCc8Qt9tQ=w352-h625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22108"/>
            <a:ext cx="2520280" cy="3381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79512" y="411512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Início das visitações.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Os professores do município agendaram suas visitas ao museu. A  escola adaptou-se e ofereceu todo o suporte para que aumentássemos o número se sessões diárias e a duração da exposição.</a:t>
            </a:r>
            <a:endParaRPr lang="pt-BR" sz="16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300192" y="4371951"/>
            <a:ext cx="2376264" cy="252030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Entrada: Cores, linhas e formas!</a:t>
            </a:r>
            <a:endParaRPr lang="pt-BR" sz="900" dirty="0">
              <a:solidFill>
                <a:srgbClr val="403B24"/>
              </a:solidFill>
            </a:endParaRPr>
          </a:p>
        </p:txBody>
      </p:sp>
      <p:pic>
        <p:nvPicPr>
          <p:cNvPr id="15" name="Picture 2" descr="https://lh3.googleusercontent.com/pw/ACtC-3eWNaCB4SOxv5cUqZmNCsajele4vzq64oCr_GGxRKwv816x7cLMOfCooFLrVf9-927_LSkePIP3ec39lYZoLjmgKr43zeyjjuELQSzbHHaeDT16k09a7EST9fpAzvR8CY6JD9EY9RCkKfvIiaHUfy0IjQ=w469-h625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44" y="1563639"/>
            <a:ext cx="1584176" cy="162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lh3.googleusercontent.com/pw/ACtC-3d924aaHpc-9IBY1WFAs-XEfMkH6j1R_g4dzFqpdQc2LVZ4tFEXaXdMqgdtWdQVzwrOzNv6SW6-loUyTt0UfwHYfCBdXpsKerd3TPF39HAA9wn3hWnsowSAlK-D-htZN5QHRInhrFcwOWOYVMJu5zMDMA=w469-h625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47" y="1563639"/>
            <a:ext cx="1656184" cy="16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lh3.googleusercontent.com/pw/ACtC-3cLMj5Xmftgs1u-5pawNGtbs0g_wW9LusEI2MojAL9Xock1tyHx9jzEmbngddIjNmMU4h0tLliuDZ2sIwQwv-8ZYlqHxVDXZjDv0THn0SQjd-ib7L8aQ5N3rnjkfeQ9Io3vqEosn3Hf1CnZVbBX2PZbvg=w834-h625-no?authuser=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9"/>
          <a:stretch/>
        </p:blipFill>
        <p:spPr bwMode="auto">
          <a:xfrm>
            <a:off x="2196747" y="3363838"/>
            <a:ext cx="338336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3.googleusercontent.com/pw/ACtC-3cG294jyP6cSmJ_3TjiQ4vfv2Xj53blmH7MKnhuSortlgCTymoguNkHau4ipSIvasqeavqmwHJYFmvipf6ZS8erDB1N5rzzXb2UH2jajIUnOhGH-E2gIKGyhZ6HBJ37Gd2fe8Kodvz-N1M8SwmGanazeg=w325-h576-no?authuser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3638"/>
            <a:ext cx="1831280" cy="325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251520" y="4299942"/>
            <a:ext cx="1831280" cy="423044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 Diretora Telma Nobre foi a primeira a assinar o livro de visitas.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196747" y="2715766"/>
            <a:ext cx="1656184" cy="385767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Alunos do Colégio Militar.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005331" y="2730019"/>
            <a:ext cx="1656184" cy="385767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Professores da Rede Municipal.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196748" y="4299942"/>
            <a:ext cx="3383364" cy="423044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Após conhecerem as réplicas das obras clássicas, os visitantes puderam observar as criações dos alunos.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A Realização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scontent.fssa21-1.fna.fbcdn.net/v/t1.15752-9/109967662_358298131823920_2288883140333202923_n.jpg?_nc_cat=108&amp;_nc_sid=b96e70&amp;_nc_ohc=wMk9WJfh5uIAX8YpsW_&amp;_nc_ht=scontent.fssa21-1.fna&amp;oh=f8cdac783dae5a49fa8fb20871080c19&amp;oe=5F4233F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55726"/>
            <a:ext cx="30963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940152" y="826715"/>
            <a:ext cx="309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Autoridades do município compareceram ao projeto, lançando um convite de apresentação do Museu Escola em outras unidades  escolares e espaços públicos. </a:t>
            </a:r>
          </a:p>
          <a:p>
            <a:endParaRPr lang="pt-BR" sz="11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 continuidade do projeto é uma das metas futuras.</a:t>
            </a:r>
          </a:p>
          <a:p>
            <a:endParaRPr lang="pt-BR" sz="11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303499"/>
            <a:ext cx="5796136" cy="4590510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pw/ACtC-3d8u7dz2vucE13p9OXbdNNb9EquooMEZeQR6P5mDpBC8ugczdrdlRz6UQps79M5qaz_q5M_NIA9hfNL92jP9uGKYkQmJfVVU6MVqy7GVxedmaajPjxlj9YwGN-5uFmpE-e69NB7HnqjRgCbpqT797-yCg=w469-h625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12" y="1276375"/>
            <a:ext cx="1548947" cy="21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lh3.googleusercontent.com/pw/ACtC-3fttSWBkqTGIUbIRPh_wzHUz-fr9Pyoehy64Va7JbMeTuUT9N6OdQpD6_IShAiBlrnObnveMaKzM-9k1raxwDUrE7jstCjHTwnVzW5KMI5toarJnuKoNmJYJz1bw36e4VKIHkQrfWdmU_qtNe7ysh4abA=w834-h625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93" y="3512554"/>
            <a:ext cx="1723381" cy="121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3.googleusercontent.com/pw/ACtC-3fWQHnRaRB2DR69VCZfVw1BBUP6WPfsCDdUdDbgGPxGxV5BqHZF9VH0hsSZlw9VbqeN7koLlj6SvV3tvy-PpJ6QJbwx5rWxv3py4y_WVjQCGgGlG3gTNGeSggmg-rS6Aq77ZJWT0FL1RZmhduFlVWK7xQ=w469-h625-no?authuser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94" y="1271761"/>
            <a:ext cx="1723381" cy="21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lh3.googleusercontent.com/pw/ACtC-3cUL8fGfpDt40eM6NV3u3qc5xdkuDysPrXIAMQW66BBXFnYWnxnYhKxvKdesa9Y6TkSaq9i7PsGTw9BNEn5-8i_Po6UmrQBGMS73V4SXPb1X3kFawrG0Oi9ZjEQWKEkbTXKIl6zsQ_P7xSgktNPmY2-sw=w469-h625-no?authuser=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b="9417"/>
          <a:stretch/>
        </p:blipFill>
        <p:spPr bwMode="auto">
          <a:xfrm>
            <a:off x="179512" y="3512554"/>
            <a:ext cx="1956461" cy="121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79512" y="411512"/>
            <a:ext cx="561662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Mais de 3 mil visitantes.</a:t>
            </a:r>
          </a:p>
          <a:p>
            <a:endParaRPr lang="pt-BR" sz="5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Os visitantes eram divididos em grupos de até 12 alunos, fazendo o percurso sob orientação dos guias.</a:t>
            </a:r>
            <a:endParaRPr lang="pt-BR" sz="16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940152" y="4263936"/>
            <a:ext cx="3096344" cy="39604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 Prefeita do </a:t>
            </a:r>
            <a:r>
              <a:rPr lang="pt-BR" sz="900" dirty="0">
                <a:solidFill>
                  <a:srgbClr val="403B24"/>
                </a:solidFill>
              </a:rPr>
              <a:t>Município, Jussara </a:t>
            </a:r>
            <a:r>
              <a:rPr lang="pt-BR" sz="900" dirty="0" smtClean="0">
                <a:solidFill>
                  <a:srgbClr val="403B24"/>
                </a:solidFill>
              </a:rPr>
              <a:t>Márcia, e Vereadores em visita ao Museu Escola Normélio Moura da Costa.</a:t>
            </a:r>
            <a:endParaRPr lang="pt-BR" sz="900" dirty="0">
              <a:solidFill>
                <a:srgbClr val="403B24"/>
              </a:solidFill>
            </a:endParaRPr>
          </a:p>
        </p:txBody>
      </p:sp>
      <p:pic>
        <p:nvPicPr>
          <p:cNvPr id="16" name="Picture 4" descr="https://lh3.googleusercontent.com/pw/ACtC-3fo2zbe4fmxJ6GE_6vi7TQvIALk4EXrDgfsoK09G1yK7ZHZ3rjqLtvPlqsHpNTKDIEJXucP4-Bg6yQ9JnKxqk2dHe7eholf2cfREx9auFGcHV-s-WV8kGHfzC_V98HTktVG--rzZtEFtfYIuMdu6Ak7GQ=w469-h625-no?authuser=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/>
          <a:stretch/>
        </p:blipFill>
        <p:spPr bwMode="auto">
          <a:xfrm>
            <a:off x="191759" y="1276375"/>
            <a:ext cx="1944216" cy="212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lh3.googleusercontent.com/pw/ACtC-3fuzHVI6gLs7Hx-MhG_hGOyZjxeK34Dt7iGeddTt3GmP6tL4Yr68xvmqVOi4EkuSgEIB-TgQvK53DxFeXtIF5r3Wb4SJrqyLMcbFBW9jCLYOxRGtrpkUJ19nQxwLSf-y6P1BDEjV8sHy2NNVo5-3wKblQ=w834-h625-no?authuser=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r="4583"/>
          <a:stretch/>
        </p:blipFill>
        <p:spPr bwMode="auto">
          <a:xfrm>
            <a:off x="4043411" y="3512554"/>
            <a:ext cx="1548947" cy="12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179512" y="3069183"/>
            <a:ext cx="1956461" cy="267478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Alunos do município.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212794" y="3069183"/>
            <a:ext cx="1723382" cy="288032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Aluno Alisson de Jesus, guiando a turminha atenta.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043411" y="4515965"/>
            <a:ext cx="1548947" cy="180017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Gravação de imagens.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212793" y="4517907"/>
            <a:ext cx="1723381" cy="180017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Alunos da escola.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012993" y="3069183"/>
            <a:ext cx="1579366" cy="288032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Conhecendo  a arte </a:t>
            </a:r>
            <a:r>
              <a:rPr lang="pt-BR" sz="900" dirty="0">
                <a:solidFill>
                  <a:srgbClr val="403B24"/>
                </a:solidFill>
              </a:rPr>
              <a:t>i</a:t>
            </a:r>
            <a:r>
              <a:rPr lang="pt-BR" sz="900" dirty="0" smtClean="0">
                <a:solidFill>
                  <a:srgbClr val="403B24"/>
                </a:solidFill>
              </a:rPr>
              <a:t>ndígena.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79512" y="4515965"/>
            <a:ext cx="1956460" cy="180017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Alunos do infantil.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A Realização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303499"/>
            <a:ext cx="5796136" cy="4590510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3.googleusercontent.com/pw/ACtC-3eJhatQlPJzgmOb5yAoCP_kDNNU54Y8YY3efUWFCfe0DyZtpamXpgL-V3wIGyf1EEXda0kM03zKSLpxaUi4kNOHmh0jEOmDJ25c0rxvFgicBFu9kW08--II5FIm-OFwYbXP209YEpjW8j2K3c6zfSVRdg=w834-h625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11710"/>
            <a:ext cx="3096344" cy="25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lh3.googleusercontent.com/pw/ACtC-3ea5_5sSXKY0khGj9BdMXrrh5m5-rWiMnrhGjJ_o3vQDlUie4Sw0yxZE6X4eZW98wPilWqERnOXiLKLgEBJcpEdusUVoc3yH3rC0WtiAdvsy2cvkldelOZH19U_srOmiFDL9ZqPjDU9YOXCOKrnmBlLIQ=w834-h625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4" y="1242213"/>
            <a:ext cx="2685764" cy="188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796136" y="771550"/>
            <a:ext cx="3347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 proposta 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do 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Museu Escola teve como um dos objetivos proporcionar uma 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experiência 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real de  apreciação da obra artística, indo 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além dos muros da 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escola.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79512" y="411512"/>
            <a:ext cx="54726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As obras expostas.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Os alunos puderam vivenciar o momento mágico do artista: a satisfação diante de  seu público. </a:t>
            </a:r>
            <a:endParaRPr lang="pt-BR" sz="12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endParaRPr lang="pt-BR" sz="16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endParaRPr lang="pt-BR" sz="16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940152" y="4227935"/>
            <a:ext cx="3096344" cy="39604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 obra “</a:t>
            </a:r>
            <a:r>
              <a:rPr lang="pt-BR" sz="900" dirty="0" err="1" smtClean="0">
                <a:solidFill>
                  <a:srgbClr val="403B24"/>
                </a:solidFill>
              </a:rPr>
              <a:t>Nefertite</a:t>
            </a:r>
            <a:r>
              <a:rPr lang="pt-BR" sz="900" dirty="0">
                <a:solidFill>
                  <a:srgbClr val="403B24"/>
                </a:solidFill>
              </a:rPr>
              <a:t> B</a:t>
            </a:r>
            <a:r>
              <a:rPr lang="pt-BR" sz="900" dirty="0" smtClean="0">
                <a:solidFill>
                  <a:srgbClr val="403B24"/>
                </a:solidFill>
              </a:rPr>
              <a:t>aiana”, do aluno Rafael, foi ponto de parada para </a:t>
            </a:r>
            <a:r>
              <a:rPr lang="pt-BR" sz="900" dirty="0" err="1" smtClean="0">
                <a:solidFill>
                  <a:srgbClr val="403B24"/>
                </a:solidFill>
              </a:rPr>
              <a:t>selfies</a:t>
            </a:r>
            <a:r>
              <a:rPr lang="pt-BR" sz="900" dirty="0" smtClean="0">
                <a:solidFill>
                  <a:srgbClr val="403B24"/>
                </a:solidFill>
              </a:rPr>
              <a:t>!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12304" y="2539534"/>
            <a:ext cx="2685764" cy="39604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Interação entre  os alunos e autoridades do município de Dias D´Ávila.  </a:t>
            </a:r>
            <a:endParaRPr lang="pt-BR" sz="900" dirty="0">
              <a:solidFill>
                <a:srgbClr val="403B24"/>
              </a:solidFill>
            </a:endParaRPr>
          </a:p>
        </p:txBody>
      </p:sp>
      <p:pic>
        <p:nvPicPr>
          <p:cNvPr id="19" name="Picture 12" descr="https://lh3.googleusercontent.com/pw/ACtC-3f7t0BLUE-SXfQ3nTKtjxROR7h03hXrZ077YkXYFWnSo-t-hhUDbyIhWWnU1x5CtU8C26bBauqatl2FD0Iw1fCCcopDQ-2d5Xy0vI_dkVKyyWh5DPEoREOTfJ9mRgAYlRq7epETZxfAu4WtX88bbJKVOQ=w834-h625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4" y="3186241"/>
            <a:ext cx="2685764" cy="155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12304" y="4239176"/>
            <a:ext cx="2685764" cy="39604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Gabriel Teles , guia e um dos redatores do projeto, sendo entrevistado!</a:t>
            </a:r>
            <a:endParaRPr lang="pt-BR" sz="900" dirty="0">
              <a:solidFill>
                <a:srgbClr val="403B24"/>
              </a:solidFill>
            </a:endParaRPr>
          </a:p>
        </p:txBody>
      </p:sp>
      <p:pic>
        <p:nvPicPr>
          <p:cNvPr id="4098" name="Picture 2" descr="https://lh3.googleusercontent.com/pw/ACtC-3dp_l4kLpDqAi5bqDsvo92CLs90lAXOcz0Jvh2htkBfcEve17AlMawHpR5vVzi2DTg97bY4vbGu7bqNZZIFTHehbS2otdwydaPoUOS1QiYNwE-kaVr_zEGhExqC5HTL7k0yM5bUc65F-cWxdo1tpk8BMQ=w432-h576-no?authuser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96" y="1242212"/>
            <a:ext cx="2372424" cy="34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3279696" y="4227934"/>
            <a:ext cx="2372424" cy="39604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Pais, amigos, professores....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E os guias fazendo a  apresentação.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A Realização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1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703610"/>
            <a:ext cx="9144000" cy="4190399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3.googleusercontent.com/pw/ACtC-3erTqjMKl6-DsgS9Tiw2jIeBuNzJLeNU3s9mE_CF-uI4C6MCnk8gW-lsRGvXIAFAQ1HSKApBMcfRtx-w9UV0Mnkpka4FG9K-Ye0rqTQEQDwQfiwpiaC_nvF29BvkV1TgL8RPGRNZbO0QlacCcmTjUO3RQ=w352-h625-no?authuser=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8"/>
          <a:stretch/>
        </p:blipFill>
        <p:spPr bwMode="auto">
          <a:xfrm>
            <a:off x="2038280" y="771550"/>
            <a:ext cx="1539857" cy="178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pw/ACtC-3f9DVcMnZ6huxQQ5c3FcKiBhBU2Zy4uReasQRujsaj5IJ6CLehQxWzrydMwyJaXPRUhiB97XcYH42TD5hECB3gfeFF-L9bjQWUPrYnLX9Fkh8XPnCAKxqJewb0otmksGsMgbzKIUbTm3zeZkLMN5Z3pdA=w469-h625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550"/>
            <a:ext cx="1800200" cy="17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h3.googleusercontent.com/pw/ACtC-3fL1fv43ZVWBEgaL-wT1Z_2blG4Hjag9dDOG80pT3xAE-DgoPaEf5zLkTJAv4DJajtw8nKg7jrJ-oD2MolN7g52hStiG103G9dFxtqbWBh64dJO5HHUkQoyGhOKMej32pX8AsmkRscsyf-kYDmksvLtAA=w469-h625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80" y="771550"/>
            <a:ext cx="1599416" cy="178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lh3.googleusercontent.com/pw/ACtC-3cNSeuEQKiesPsNLgROmmZLm36A5CdLLR4u4Rf11JkJUaYiFSghbG3uA3jZibsJyIV4ujX4yrcmfyT9jTPbAMvOdGw8FILFi3C6NEMICp3u4ekJcGr6b6otRgmlJQJvnOZtYC4XexaxLBWnosYWWaROeA=w469-h625-no?authuser=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8"/>
          <a:stretch/>
        </p:blipFill>
        <p:spPr bwMode="auto">
          <a:xfrm>
            <a:off x="2038280" y="2632545"/>
            <a:ext cx="1539858" cy="216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lh3.googleusercontent.com/pw/ACtC-3fLPwiqp8vHFsZEYkvyKypOZCw5styzqkHmEAPh2c4dLjuJr9CuZT2YM-iz6ropYKQ7KMXiPtW6Si8s1lbBnMA0aVlL37jb7SO4Pa8HJ2b3wqZXehUnUAUyEX3VKf9JyY6uogwza5RueTZPiLvs8nN07A=w469-h625-no?authuser=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19335"/>
          <a:stretch/>
        </p:blipFill>
        <p:spPr bwMode="auto">
          <a:xfrm>
            <a:off x="5561856" y="771550"/>
            <a:ext cx="1872208" cy="40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ttps://lh3.googleusercontent.com/pw/ACtC-3fRyIDEpjtkuuf1mv2xKuNENHqtMGuAbJWfJGaIhmTz4uXKI2xswLHYsKYGtR0xj3PehS3RkRGqgubMrvO_6QIkBF3q0naraeHV_FxxnKtc8R_oeLUYXgFFySehXDx-IoQjB6FJ6OWHEYs-PO5l8y7obg=w469-h625-no?authuser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80" y="2632544"/>
            <a:ext cx="1599416" cy="216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https://lh3.googleusercontent.com/pw/ACtC-3eUe7Mj301iPAjwZlCfNFaWODY_tcn-i3UY9v5C3m1kfct2mlDEbADLlPhn_UxNyil1-TBlgpbqp1GZpEl7fhf6M2dgDkrJxTb5sZzRDPBcHzhdH-aHgMGvut64079MKxhSoN4bJ4tv90hFNCyaS2g0zw=w352-h625-no?authuser=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r="13972"/>
          <a:stretch/>
        </p:blipFill>
        <p:spPr bwMode="auto">
          <a:xfrm>
            <a:off x="7482733" y="771550"/>
            <a:ext cx="1511989" cy="40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https://lh3.googleusercontent.com/pw/ACtC-3fNMT8zvByPz6fdsTf3v07RCYNDV3GCDKknV-4m4bMQKz34FjHOmofiPjM57Dko6u-XDwGXQkfu-DsmEkv5JvSanihPJXB66G6tdl-gRXHOY25uSBPqZj1cNO4V5sUTUCto7k66zraWauPLJLN-v9WxIg=w469-h625-no?authuser=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0"/>
          <a:stretch/>
        </p:blipFill>
        <p:spPr bwMode="auto">
          <a:xfrm>
            <a:off x="107504" y="2632545"/>
            <a:ext cx="1800200" cy="216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5561856" y="4395442"/>
            <a:ext cx="1872208" cy="40855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Anúbis  - </a:t>
            </a:r>
            <a:r>
              <a:rPr lang="pt-BR" sz="900" dirty="0">
                <a:solidFill>
                  <a:srgbClr val="403B24"/>
                </a:solidFill>
              </a:rPr>
              <a:t>T</a:t>
            </a:r>
            <a:r>
              <a:rPr lang="pt-BR" sz="900" dirty="0" smtClean="0">
                <a:solidFill>
                  <a:srgbClr val="403B24"/>
                </a:solidFill>
              </a:rPr>
              <a:t>amanho Natural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- Guache  sobre papel.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465268" y="4395442"/>
            <a:ext cx="1529454" cy="40855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Naja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- Guache  sobre papel.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3721180" y="2163194"/>
            <a:ext cx="1599416" cy="40855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Arco e Flecha 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- Palitos e penas.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3721180" y="4395442"/>
            <a:ext cx="1599416" cy="40855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Artefatos Indígenas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- Gravetos e sisal.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008500" y="2158939"/>
            <a:ext cx="1599416" cy="40855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Tela “A Cor e a Reta”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- Lápis de cera e papel.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07504" y="2367472"/>
            <a:ext cx="1800200" cy="204278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err="1" smtClean="0">
                <a:solidFill>
                  <a:srgbClr val="403B24"/>
                </a:solidFill>
              </a:rPr>
              <a:t>Mandala</a:t>
            </a:r>
            <a:r>
              <a:rPr lang="pt-BR" sz="900" dirty="0" smtClean="0">
                <a:solidFill>
                  <a:srgbClr val="403B24"/>
                </a:solidFill>
              </a:rPr>
              <a:t> Indígena - Sisal.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07504" y="4395442"/>
            <a:ext cx="1800200" cy="40855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Réplica 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- Cerâmica Marajoara.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038280" y="4395442"/>
            <a:ext cx="1539857" cy="409319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Cocar 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- Sisal e penas.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As Obras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2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765165"/>
            <a:ext cx="9144000" cy="4128844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lh3.googleusercontent.com/pw/ACtC-3ctZZ-tWixAQTqJwyUPSBWFMMHE84rBP2gH9W566PEcWb9vyZXOtQzu8rrRYCvDIMHGhhU4Wq_oY41yBkKtRA77baoDIJNGjiXk_OTdOYwIFe336A--UFmK9fw76xbLt5MiU67F0vUHcvGEPiJudJyu9A=w469-h625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3"/>
          <a:stretch/>
        </p:blipFill>
        <p:spPr bwMode="auto">
          <a:xfrm>
            <a:off x="6732240" y="900564"/>
            <a:ext cx="2294926" cy="23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lh3.googleusercontent.com/pw/ACtC-3eaQPTIdFh4EstRsTVQ1nu9PeG_WDnTdWnmnYrayNDyj9jQt-P5RzFcrONXq71fQP9q1A83gtuaqgWMgfWQmJT5JeNISpnf0Jwl5kp_qxk5_ybSpOzA1R_fOOEAHxKkBnShzAgcMx73qnkEV9WafqPVUw=w469-h625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43558"/>
            <a:ext cx="3168352" cy="390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https://lh3.googleusercontent.com/pw/ACtC-3fjg-dc6bw6qPH-hnxoZbEOQpuaSJR85jyOeRbbcLTBYggzv3pe5_ezVphVfabkiDDWaoTJ8CcaLW6hFrz-LEAmyG47OpxmayPjhfCIZXI5uHMcZSu8Wh6WIDefi9WkubqFfICk7XnPu81_Vl-HDNhZCw=w469-h625-no?authuse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2571"/>
            <a:ext cx="2952328" cy="390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4" descr="https://lh3.googleusercontent.com/pw/ACtC-3fJ4rFSzijEv8RaPbQGVRZrkG_-N094KaeNLfcmQ30VB-8Np_F8wffQzH7hdXzKJ75X5odDa-GESOxfXH6247kr3zMUj_Sxw2qj_D1I2BCwPc4mZ4XaYxphPiCnJ2cOKnAii1dcat_hnXZL_x9aJHtr-w=w469-h625-no?authuser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63838"/>
            <a:ext cx="2294926" cy="139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102806" y="4191164"/>
            <a:ext cx="3029034" cy="40855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Rafael Alves - O artista e sua obra.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“</a:t>
            </a:r>
            <a:r>
              <a:rPr lang="pt-BR" sz="900" dirty="0" err="1" smtClean="0">
                <a:solidFill>
                  <a:srgbClr val="403B24"/>
                </a:solidFill>
              </a:rPr>
              <a:t>Nefertite</a:t>
            </a:r>
            <a:r>
              <a:rPr lang="pt-BR" sz="900" dirty="0" smtClean="0">
                <a:solidFill>
                  <a:srgbClr val="403B24"/>
                </a:solidFill>
              </a:rPr>
              <a:t>” – Guache sobre papelão. C  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3347864" y="4191164"/>
            <a:ext cx="3168352" cy="40855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Obra coletiva: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“Monumento Rupestre” – Papel </a:t>
            </a:r>
            <a:r>
              <a:rPr lang="pt-BR" sz="900" dirty="0" err="1" smtClean="0">
                <a:solidFill>
                  <a:srgbClr val="403B24"/>
                </a:solidFill>
              </a:rPr>
              <a:t>machê</a:t>
            </a:r>
            <a:r>
              <a:rPr lang="pt-BR" sz="900" dirty="0" smtClean="0">
                <a:solidFill>
                  <a:srgbClr val="403B24"/>
                </a:solidFill>
              </a:rPr>
              <a:t>, troncos e sisal.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732240" y="2883274"/>
            <a:ext cx="2294926" cy="40855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Cocar do Cacique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- Penas e sisal.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6732240" y="4371950"/>
            <a:ext cx="2294926" cy="40855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Desenho rupestre sobre  pedras.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- Papel </a:t>
            </a:r>
            <a:r>
              <a:rPr lang="pt-BR" sz="900" dirty="0" err="1" smtClean="0">
                <a:solidFill>
                  <a:srgbClr val="403B24"/>
                </a:solidFill>
              </a:rPr>
              <a:t>machê</a:t>
            </a:r>
            <a:r>
              <a:rPr lang="pt-BR" sz="900" dirty="0" smtClean="0">
                <a:solidFill>
                  <a:srgbClr val="403B24"/>
                </a:solidFill>
              </a:rPr>
              <a:t>, folhas secas e giz.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As Obras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7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0" y="765165"/>
            <a:ext cx="9144000" cy="4128844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lh3.googleusercontent.com/pw/ACtC-3e-5Jmtr2hq-13NXuw2QZQmKSgs2G4hXn-YqofJxyDrvb9aTZdU3ZLlVW7VnDg-9gs0-0dAhCT6aP04qivP8AoNpGmnIkf77irC9PG2isMf6IY8g2IWV2hKIFWrZ1TMN8t8PgeSlt5Oe5ZqHIJgCuv6uQ=w469-h625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433" y="2494097"/>
            <a:ext cx="2125366" cy="22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lh3.googleusercontent.com/pw/ACtC-3egroQ8fn1tRlldstNXe8Sn1zPQv1jXRVoSB0Nxwr1FRKonBFPIeE2xiiggM1UZq1CnuHJhOfQXxj3CuZ_Jhkvt7PZocshrLEGsLUY1FlGNzv_7SU2N9pLH5PZyaWsTHjTB5r4_C4wOBNXch9cZ4czCtw=w469-h625-no?authuser=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5"/>
          <a:stretch/>
        </p:blipFill>
        <p:spPr bwMode="auto">
          <a:xfrm>
            <a:off x="196900" y="2931790"/>
            <a:ext cx="2070844" cy="18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8" t="15190" r="32545" b="21067"/>
          <a:stretch/>
        </p:blipFill>
        <p:spPr bwMode="auto">
          <a:xfrm>
            <a:off x="179512" y="961510"/>
            <a:ext cx="2088232" cy="186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lh3.googleusercontent.com/pw/ACtC-3fvl4erlzZBgXY4JjMGxU0rmUxfGlrQTzYRez7SuSaA7L5g_a2IsNA9gM5DbwgUK-f-zrcq7Doc6n88A-Dgk-eMDi-etb4Youhbkip5_9oAleUFrYpsHADHhiCWY-l30YjgAZt6hsolzlAnS8aEDYn2Fg=w432-h576-no?authuser=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r="82500" b="38375"/>
          <a:stretch/>
        </p:blipFill>
        <p:spPr bwMode="auto">
          <a:xfrm>
            <a:off x="2411760" y="961510"/>
            <a:ext cx="1296144" cy="378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3.googleusercontent.com/pw/ACtC-3feXDBVc-5qP8UX6DNkru3g_LT39k-wTwbbJB3zZHS_HPevaJEVhqB-YI0LWCM_8YXjNyqL3WmUPzk9A15YD1-wMHogvbTEpRPEV4QFkxCXv-uFwjp9IrNfpo5DXATLXR-Qak1olK_MSYJS6V_TR0BNqQ=w768-h576-no?authuser=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1" r="65195" b="28333"/>
          <a:stretch/>
        </p:blipFill>
        <p:spPr bwMode="auto">
          <a:xfrm>
            <a:off x="3851920" y="965821"/>
            <a:ext cx="791716" cy="378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3.googleusercontent.com/pw/ACtC-3fBTUukyB8P1sIJMPx0i8t7bpICDc22jvmX2T-qILngG2xyLYrwxKZi48I_eh4mIYFo0wHQQ6C6jskulvl3A5BTMxpJ-bb3Tuot1xcoJIXTuHXcroB5Af5-jUTVFjnhW3Z1WyaJgo7v7JKnx1JQ3op25g=w432-h576-no?authuser=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t="12833" r="11501" b="69841"/>
          <a:stretch/>
        </p:blipFill>
        <p:spPr bwMode="auto">
          <a:xfrm>
            <a:off x="4776434" y="961510"/>
            <a:ext cx="2125366" cy="13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164604" y="2451226"/>
            <a:ext cx="2103140" cy="40855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Móbiles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- Guache e palitos de churrasco.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16620" y="3315322"/>
            <a:ext cx="2103140" cy="40855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Pirâmide </a:t>
            </a:r>
            <a:r>
              <a:rPr lang="pt-BR" sz="900" dirty="0" err="1" smtClean="0">
                <a:solidFill>
                  <a:srgbClr val="403B24"/>
                </a:solidFill>
              </a:rPr>
              <a:t>Queóps</a:t>
            </a:r>
            <a:r>
              <a:rPr lang="pt-BR" sz="900" dirty="0" smtClean="0">
                <a:solidFill>
                  <a:srgbClr val="403B24"/>
                </a:solidFill>
              </a:rPr>
              <a:t> Moderna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- Papelão e guache.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411760" y="4227934"/>
            <a:ext cx="1296144" cy="40855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Faraó </a:t>
            </a:r>
            <a:r>
              <a:rPr lang="pt-BR" sz="900" dirty="0" err="1" smtClean="0">
                <a:solidFill>
                  <a:srgbClr val="403B24"/>
                </a:solidFill>
              </a:rPr>
              <a:t>Tutacamon</a:t>
            </a:r>
            <a:endParaRPr lang="pt-BR" sz="900" dirty="0" smtClean="0">
              <a:solidFill>
                <a:srgbClr val="403B24"/>
              </a:solidFill>
            </a:endParaRP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- Guache e papel.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4750537" y="4241624"/>
            <a:ext cx="2151262" cy="40855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Tapete </a:t>
            </a:r>
            <a:r>
              <a:rPr lang="pt-BR" sz="900" dirty="0" err="1" smtClean="0">
                <a:solidFill>
                  <a:srgbClr val="403B24"/>
                </a:solidFill>
              </a:rPr>
              <a:t>Mondrian</a:t>
            </a:r>
            <a:endParaRPr lang="pt-BR" sz="900" dirty="0" smtClean="0">
              <a:solidFill>
                <a:srgbClr val="403B24"/>
              </a:solidFill>
            </a:endParaRP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- Papel, guache e plástico.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4776433" y="2067694"/>
            <a:ext cx="2125367" cy="219013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Telas Inspiradas - Guache sobre papel.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851920" y="4246116"/>
            <a:ext cx="791716" cy="432048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Flecha 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- Madeira.</a:t>
            </a:r>
            <a:endParaRPr lang="pt-BR" sz="900" dirty="0">
              <a:solidFill>
                <a:srgbClr val="403B24"/>
              </a:solidFill>
            </a:endParaRPr>
          </a:p>
        </p:txBody>
      </p:sp>
      <p:pic>
        <p:nvPicPr>
          <p:cNvPr id="6152" name="Picture 8" descr="https://lh3.googleusercontent.com/pw/ACtC-3fpWoZsFvi0xbefvK8u1mZbITdVVr5VGA5fYE22YDLvI2vAgV3x1GNlLYXmV14oVMR7biQAnksHJvolVy1fGsLlYti72JK9a82T3BhheAPyzrwQzFYbLlSQTt96qJRNDN8vHHAPXpaOTWB68tHmLsqgtA=w1156-h256-no?authuser=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1" r="78443" b="12562"/>
          <a:stretch/>
        </p:blipFill>
        <p:spPr bwMode="auto">
          <a:xfrm>
            <a:off x="7092279" y="2494097"/>
            <a:ext cx="1934887" cy="225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ângulo 29"/>
          <p:cNvSpPr/>
          <p:nvPr/>
        </p:nvSpPr>
        <p:spPr>
          <a:xfrm>
            <a:off x="7085298" y="4255226"/>
            <a:ext cx="1941868" cy="40855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Caverna Idade da Pedra</a:t>
            </a: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- Papel,  folhas e tinta.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As Obras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  <p:pic>
        <p:nvPicPr>
          <p:cNvPr id="24" name="Picture 18" descr="https://lh3.googleusercontent.com/pw/ACtC-3dSlBgsUvSMZO-H9JsFExz5U6Kt5-CoYnTO9KxunhpyNU448DPLwl8lM0dYsnFwqP84Bjm-QMAN3KdXeg3xpNu06RMpIGpP6QoHtWNVn46uc_r-H6GJ8hI7cLY8ceTPOi4nNWm5dPbu-GSpnfsJUMfxKg=w352-h625-no?authuser=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18749" r="21078" b="11282"/>
          <a:stretch/>
        </p:blipFill>
        <p:spPr bwMode="auto">
          <a:xfrm rot="16200000">
            <a:off x="7356707" y="689578"/>
            <a:ext cx="1406031" cy="19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7092279" y="2067694"/>
            <a:ext cx="1934887" cy="219012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Vitral Egípcio - Lona e Celofane.</a:t>
            </a:r>
            <a:endParaRPr lang="pt-BR" sz="900" dirty="0">
              <a:solidFill>
                <a:srgbClr val="403B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303499"/>
            <a:ext cx="5796136" cy="4590510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96136" y="753563"/>
            <a:ext cx="33478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 avaliação prática e teórica abordou os assuntos envolvidos no processo, o conteúdo curricular e os aprendizados  consequentes.</a:t>
            </a:r>
          </a:p>
          <a:p>
            <a:endParaRPr lang="pt-BR" sz="11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O elemento estético e seu poder de empatia.</a:t>
            </a:r>
          </a:p>
          <a:p>
            <a:endParaRPr lang="pt-BR" sz="11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A definição, enquadramento (molduras, acabamentos e </a:t>
            </a:r>
            <a:r>
              <a:rPr lang="pt-BR" sz="1100" dirty="0" err="1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paspatur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) e sua importância para o conjunto da obra.</a:t>
            </a:r>
          </a:p>
          <a:p>
            <a:endParaRPr lang="pt-BR" sz="11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A história da arte em suas origens e primitivismo.</a:t>
            </a:r>
          </a:p>
          <a:p>
            <a:endParaRPr lang="pt-BR" sz="11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O trabalho coletivo e a reciclagem e utilização de materiais disponíveis.</a:t>
            </a:r>
          </a:p>
          <a:p>
            <a:endParaRPr lang="pt-BR" sz="11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As possibilidades sociais que a arte permite.</a:t>
            </a:r>
          </a:p>
          <a:p>
            <a:pPr algn="just"/>
            <a:endParaRPr lang="pt-BR" sz="11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A arte como elemento inerente ao ser humano.</a:t>
            </a:r>
          </a:p>
          <a:p>
            <a:pPr algn="just"/>
            <a:endParaRPr lang="pt-BR" sz="11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Restava aos alunos conhecerem um museu real.</a:t>
            </a:r>
          </a:p>
          <a:p>
            <a:pPr algn="just"/>
            <a:endParaRPr lang="pt-BR" sz="12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79512" y="411510"/>
            <a:ext cx="54726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As etapas e as avaliações.</a:t>
            </a:r>
          </a:p>
          <a:p>
            <a:endParaRPr lang="pt-BR" sz="12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sequência de ações previa a avaliação realizada em todo o processo, iniciando com uma avaliação semanal em que professor e alunos debatiam erros, novas ideias e reorganização de atividades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.</a:t>
            </a:r>
          </a:p>
          <a:p>
            <a:endParaRPr lang="pt-BR" sz="12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Posterior à conclusão, a avaliação foi realizada em 3 etapas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.</a:t>
            </a:r>
          </a:p>
          <a:p>
            <a:endParaRPr lang="pt-BR" sz="12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1. Avaliação dos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Resultados: O Museu-galeria recebeu mais de 3 mil visitantes, em 60 seções. Nesta etapa, os alunos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fizeram uma autocrítica em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relação à atuação como guias, recepção dos visitantes e apresentação das obras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.</a:t>
            </a:r>
          </a:p>
          <a:p>
            <a:endParaRPr lang="pt-BR" sz="12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2. Avaliação quantitativa e qualitativa: Realizada pelo professor, considerando assiduidade, envolvimento, realização de atividades e produção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.</a:t>
            </a:r>
          </a:p>
          <a:p>
            <a:endParaRPr lang="pt-BR" sz="12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3. Debate em sala, depoimentos e entrega de avaliação escrita (relatório).</a:t>
            </a:r>
          </a:p>
          <a:p>
            <a:endParaRPr lang="pt-BR" sz="12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A Avaliação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96136" y="753563"/>
            <a:ext cx="33478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Além da satisfação pessoal de cada participante do projeto, os alunos  foram contemplados com uma visitação a um museu na cidade de Salvador.</a:t>
            </a:r>
          </a:p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Escolhemos o MAM (Museu de Arte Moderna),  localizado no centro histórico da cidade, oportunidade de os alunos conhecerem um pouco da cultura da Bahia e de sua história.</a:t>
            </a:r>
          </a:p>
          <a:p>
            <a:pPr algn="just"/>
            <a:endParaRPr lang="pt-BR" sz="11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Para eles, visitavam um lugar familiar.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303499"/>
            <a:ext cx="5796136" cy="4590510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seu de Arte Moderna da Bahia (MAM) em Salvador - 2020 | Dica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22" y="2598753"/>
            <a:ext cx="3207692" cy="20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5866222" y="4383696"/>
            <a:ext cx="3207692" cy="204278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MAM – Museu de Arte Moderna – Salvador.</a:t>
            </a:r>
            <a:endParaRPr lang="pt-BR" sz="900" dirty="0">
              <a:solidFill>
                <a:srgbClr val="403B24"/>
              </a:solidFill>
            </a:endParaRPr>
          </a:p>
        </p:txBody>
      </p:sp>
      <p:pic>
        <p:nvPicPr>
          <p:cNvPr id="16" name="Picture 2" descr="https://lh3.googleusercontent.com/pw/ACtC-3c1kYBZJ-U6-g4q2lyjimOTB4SHAtFjZNY29Sl4mpFEVRruu5gWHQ5rsLMRqw-oAghpuF5HdUAfaVSJ8-WbHg4VnIdOF6BW_2LC3ELm5F6_3huupFei8t5m3TaYcZCSK5lTZiAy2Izq0aJFEbUALdWPIQ=w834-h625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99308"/>
            <a:ext cx="2504710" cy="12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lh3.googleusercontent.com/pw/ACtC-3cN2pw9MAmcg-_S_nbeEM882CmeKPfIkYGPIKH1Uy7phx8UIw-tD-4F3WL3n8HdQ1jORuLz37B4KSXO-SSAD8eYdNUHDVU2kdH67pqEpDDjken4LDoFX-JbLFLkMoTP2U2Qc12qfwgwjdVAnwINU0jgQQ=w834-h625-no?authuser=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7" b="7539"/>
          <a:stretch/>
        </p:blipFill>
        <p:spPr bwMode="auto">
          <a:xfrm>
            <a:off x="32039" y="1936876"/>
            <a:ext cx="2866029" cy="138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lh3.googleusercontent.com/pw/ACtC-3fXCXgsIHdJYCr0amThFnm5MkMxqUpOd3ij5EOej8Jhy_ZwCghq9Ev-tdbK1oZNYI0272SZHFJVagjcYzBLwS0Ppz20C9f-eMrK1ABtzG-8rljUmdZoUF-4-4UFTywqaeX50mr44xfmSDXR7xWojPv4jQ=w834-h625-no?authuser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36876"/>
            <a:ext cx="2504710" cy="138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s://lh3.googleusercontent.com/pw/ACtC-3dytKaeE_M82motzfWVBvFhDgZp_16pK2dqcFEbf7jeS4lOhV8Zuaec14eYSU5xy0ilr78F9Ro1qLU1JhYq0I54o1O6gKT9CqI1I7B82NbK2GdWiW2eEDztDHdKSVzmRCi-X8A6mm7BYof0G_GLb0H0nQ=w834-h625-no?authuser=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" y="3494019"/>
            <a:ext cx="2866028" cy="12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s://lh3.googleusercontent.com/pw/ACtC-3cCzehE34BSj54BUwmu_72yCZqSQBt3mFRGV4fUXE5Q4bUgqWZOEiMygQJne0LMsKB24aOiLs4Bn7ZEIeR5uRpz16fw0nBDfN1ALpvrx6An2uq2zoZeNV0jQJR1sgrK1oRVHng8fjZqGiJNHlK6N1Fc6g=w834-h625-no?authuser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" y="495501"/>
            <a:ext cx="2866028" cy="12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https://lh3.googleusercontent.com/pw/ACtC-3eZLvnDLSGSDvAErO-Q0t0j7p-TrdnahbYN0LNkGjMdS8PtZeUwdInSJd5lHlIRzqIyrnsgVC1GQBkEbJ9SuTdPsPxkN2IUZTk1n5OyN4_FgQyCjcXln3GqPFl9hUz1WehyTysCm6KQoHb6Gn5DA6jEmg=w834-h625-no?authuser=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5501"/>
            <a:ext cx="2520280" cy="128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32040" y="1503376"/>
            <a:ext cx="2866028" cy="204278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Assinando o livro de visitas.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32040" y="3003798"/>
            <a:ext cx="2866028" cy="204278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Atentos ao guia do museu!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32040" y="4485835"/>
            <a:ext cx="2866028" cy="204278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Reconhecendo-se no trabalho artístico.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131840" y="3003798"/>
            <a:ext cx="2504710" cy="204278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Encontrando sua própria história.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138986" y="1503376"/>
            <a:ext cx="2513134" cy="204278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Visita à “Casa de Jorge Amado”.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3131840" y="4485835"/>
            <a:ext cx="2504710" cy="204278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Centro histórico: O Elevador Lacerda.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Conclusão do Projeto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9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96136" y="753563"/>
            <a:ext cx="3347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Relatório final dos alunos.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303499"/>
            <a:ext cx="5796136" cy="4590510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s://lh3.googleusercontent.com/pw/ACtC-3dHjEH4QAsqZTQHYHknBZpeeNlhrytUeihodUxflUwmMfJezpDxd0fwFKxgoSQaEmgMte7v3mwyUB0iZebvz16HSkhWOz-Ty6usKyDZNTjCEeTjYINMArGkLmy99rD3m17TFQ8HrJtopNtWiwtOwWkBJw=w459-h625-no?authus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642">
            <a:off x="7400532" y="874463"/>
            <a:ext cx="1239572" cy="157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https://scontent.fssa21-1.fna.fbcdn.net/v/t1.15752-9/116245560_3082684308485863_3012797495985475127_n.jpg?_nc_cat=106&amp;_nc_sid=b96e70&amp;_nc_ohc=pmy3ed_7qFQAX9kyt2l&amp;_nc_ht=scontent.fssa21-1.fna&amp;oh=d478cc9d896782dde05bbe206cb9855e&amp;oe=5F45224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639" y="1563638"/>
            <a:ext cx="1152128" cy="165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https://scontent.fssa21-1.fna.fbcdn.net/v/t1.15752-9/110126438_746617982791284_6035393816278490940_n.jpg?_nc_cat=100&amp;_nc_sid=b96e70&amp;_nc_ohc=9PAkXkySMJIAX9qs7x9&amp;_nc_ht=scontent.fssa21-1.fna&amp;oh=3badaf5005af833fa2c91cc1f1073f87&amp;oe=5F431B9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28" y="1389424"/>
            <a:ext cx="1145140" cy="168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6" t="19098" r="36319" b="17817"/>
          <a:stretch/>
        </p:blipFill>
        <p:spPr bwMode="auto">
          <a:xfrm>
            <a:off x="190601" y="765165"/>
            <a:ext cx="3190440" cy="196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169393" y="2727512"/>
            <a:ext cx="3211648" cy="204278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rgbClr val="403B24"/>
                </a:solidFill>
              </a:rPr>
              <a:t>http://</a:t>
            </a:r>
            <a:r>
              <a:rPr lang="pt-BR" sz="1050" dirty="0" smtClean="0">
                <a:solidFill>
                  <a:srgbClr val="403B24"/>
                </a:solidFill>
              </a:rPr>
              <a:t>www.diasdavila.ba.gov.br</a:t>
            </a:r>
            <a:endParaRPr lang="pt-BR" sz="1050" dirty="0">
              <a:solidFill>
                <a:srgbClr val="403B24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98985" y="4671728"/>
            <a:ext cx="3182056" cy="204278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rgbClr val="403B24"/>
                </a:solidFill>
              </a:rPr>
              <a:t>https://</a:t>
            </a:r>
            <a:r>
              <a:rPr lang="pt-BR" sz="1050" dirty="0" smtClean="0">
                <a:solidFill>
                  <a:srgbClr val="403B24"/>
                </a:solidFill>
              </a:rPr>
              <a:t>www.maisregiao.com.br</a:t>
            </a:r>
            <a:endParaRPr lang="pt-BR" sz="1050" dirty="0">
              <a:solidFill>
                <a:srgbClr val="403B24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14087" r="30548" b="10417"/>
          <a:stretch/>
        </p:blipFill>
        <p:spPr bwMode="auto">
          <a:xfrm>
            <a:off x="198985" y="3003798"/>
            <a:ext cx="3182056" cy="169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2" t="27038" r="50733" b="27170"/>
          <a:stretch/>
        </p:blipFill>
        <p:spPr bwMode="auto">
          <a:xfrm>
            <a:off x="3728268" y="2787774"/>
            <a:ext cx="1649946" cy="191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3381041" y="4671728"/>
            <a:ext cx="2344400" cy="204278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rgbClr val="403B24"/>
                </a:solidFill>
              </a:rPr>
              <a:t>www.schoolandcollegelistings.com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1" t="13280" r="40591" b="29948"/>
          <a:stretch/>
        </p:blipFill>
        <p:spPr bwMode="auto">
          <a:xfrm>
            <a:off x="3563888" y="765165"/>
            <a:ext cx="2016224" cy="176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3379728" y="2511488"/>
            <a:ext cx="2416408" cy="204278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rgbClr val="403B24"/>
                </a:solidFill>
              </a:rPr>
              <a:t>https://</a:t>
            </a:r>
            <a:r>
              <a:rPr lang="pt-BR" sz="1050" dirty="0" smtClean="0">
                <a:solidFill>
                  <a:srgbClr val="403B24"/>
                </a:solidFill>
              </a:rPr>
              <a:t>www.bahiacomenta.com.br</a:t>
            </a:r>
            <a:endParaRPr lang="pt-BR" sz="1050" dirty="0">
              <a:solidFill>
                <a:srgbClr val="403B24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61764" y="295909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Notícias sobre o Museu Escola.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Falando sobre o Museu Escola...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922499" y="3330409"/>
            <a:ext cx="31139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Perceber o valor da coletividade, compreender a arte como elemento vivo e entender a teoria como experiência foram aprendizados significativos, mas o aprendizado maior veio da voz de um aluno: “Eu me senti um artista”.</a:t>
            </a:r>
          </a:p>
          <a:p>
            <a:endParaRPr lang="pt-BR" sz="11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 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certeza de é possível ser capaz de grandes coisas foi o aprendizado mais 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evidente. </a:t>
            </a:r>
          </a:p>
        </p:txBody>
      </p:sp>
    </p:spTree>
    <p:extLst>
      <p:ext uri="{BB962C8B-B14F-4D97-AF65-F5344CB8AC3E}">
        <p14:creationId xmlns:p14="http://schemas.microsoft.com/office/powerpoint/2010/main" val="68346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2008" y="788055"/>
            <a:ext cx="313184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Sou </a:t>
            </a:r>
            <a:r>
              <a:rPr lang="pt-BR" sz="1100" b="1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Miguel de Jesus Júnior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, baiano, 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p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rofessor de artes há 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5 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anos, cantor 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e 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ator. </a:t>
            </a:r>
          </a:p>
          <a:p>
            <a:endParaRPr lang="pt-BR" sz="5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E 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tanto a 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Arte 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como a 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Educação 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são processos 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infindos. </a:t>
            </a:r>
          </a:p>
          <a:p>
            <a:endParaRPr lang="pt-BR" sz="5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Aprenderemos sempre, buscaremos 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o conhecimento e a 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beleza enquanto existirmos. 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Unir arte e educação é, para mim, um privilégio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.</a:t>
            </a:r>
          </a:p>
          <a:p>
            <a:pPr algn="just"/>
            <a:endParaRPr lang="pt-BR" sz="12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pPr algn="just"/>
            <a:endParaRPr lang="pt-BR" sz="12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pPr algn="just"/>
            <a:endParaRPr lang="pt-BR" sz="12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 flipH="1">
            <a:off x="3203848" y="303499"/>
            <a:ext cx="5940152" cy="4590510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O Professor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  <p:pic>
        <p:nvPicPr>
          <p:cNvPr id="1032" name="Picture 8" descr="https://scontent.fssa21-1.fna.fbcdn.net/v/t1.15752-9/116341902_981591358951370_3424871510373652876_n.jpg?_nc_cat=105&amp;_nc_sid=b96e70&amp;_nc_ohc=e66zVprUk88AX-l9iKf&amp;_nc_ht=scontent.fssa21-1.fna&amp;oh=d3e1d96b2d8dfacbc991a9ac15708b02&amp;oe=5F45866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2"/>
          <a:stretch/>
        </p:blipFill>
        <p:spPr bwMode="auto">
          <a:xfrm>
            <a:off x="539552" y="2424745"/>
            <a:ext cx="2016224" cy="22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9552" y="4423659"/>
            <a:ext cx="2016224" cy="216024"/>
          </a:xfrm>
          <a:prstGeom prst="rect">
            <a:avLst/>
          </a:prstGeom>
          <a:solidFill>
            <a:srgbClr val="CBBD7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/>
              <a:t>Professor  Miguel de Jesus Júnior </a:t>
            </a:r>
            <a:endParaRPr lang="pt-BR" sz="9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419872" y="483518"/>
            <a:ext cx="561662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 aula diagnóstico...</a:t>
            </a:r>
          </a:p>
          <a:p>
            <a:endParaRPr lang="pt-BR" sz="5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Tendo como assunto da unidade a História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da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Arte – suas origens, a pergunta “O que é arte?” introduziu a aula inicial. 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Para os alunos, o tema estava envolvido em preconceitos e falta de significação: “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não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sei fazer”, 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“é distante de minha realidade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” ou simplesmente: “não gosto de arte”! </a:t>
            </a:r>
          </a:p>
          <a:p>
            <a:endParaRPr lang="pt-BR" sz="1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Perceber que aquela “aversão” era resultado de um processo social opressor resultou na idealização de um projeto em que os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alunos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identificassem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suas próprias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capacidades e os motivos que os distanciavam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da arte e do entendimento dela: a baixa autoestima se fazia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evidente! Um clássico mecanismo de defesa em que o “Não gosto disso.” significa: “Tenho medo do que não me é familiar”.</a:t>
            </a:r>
          </a:p>
          <a:p>
            <a:endParaRPr lang="pt-BR" sz="4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Associar o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estudo da arte à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sua prática, utilizando a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estética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e seus princípios como  ferramentas de construção, fez surgir a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ideia de trabalhar a História da Arte de forma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orgânica e vivencial,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envolvendo a criação de um Museu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- que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recontasse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as origens da Arte - e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uma galeria, onde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os alunos expusessem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suas obras. </a:t>
            </a:r>
            <a:endParaRPr lang="pt-BR" sz="12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endParaRPr lang="pt-BR" sz="4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premissa tornou-se: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Sentir-se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um criador de arte para entendê-la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. </a:t>
            </a:r>
          </a:p>
          <a:p>
            <a:endParaRPr lang="pt-BR" sz="12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“Nunca fomos a um museu!” – foi a resposta.</a:t>
            </a:r>
          </a:p>
          <a:p>
            <a:endParaRPr lang="pt-BR" sz="6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Como na cidade não há um museu, seria apropriado levar os alunos a uma visitação num município vizinho? Seria possível construir um museu sem um contato anterior?</a:t>
            </a:r>
            <a:endParaRPr lang="pt-BR" sz="12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303499"/>
            <a:ext cx="9144000" cy="4590510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26" descr="https://lh3.googleusercontent.com/pw/ACtC-3eaQPTIdFh4EstRsTVQ1nu9PeG_WDnTdWnmnYrayNDyj9jQt-P5RzFcrONXq71fQP9q1A83gtuaqgWMgfWQmJT5JeNISpnf0Jwl5kp_qxk5_ybSpOzA1R_fOOEAHxKkBnShzAgcMx73qnkEV9WafqPVUw=w469-h625-no?authuser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02" y="1131590"/>
            <a:ext cx="268859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9512" y="411510"/>
            <a:ext cx="604867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 Deus, pelo privilégio de ser educador.</a:t>
            </a:r>
          </a:p>
          <a:p>
            <a:endParaRPr lang="pt-BR" sz="12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Os agradecimentos são tantos.</a:t>
            </a:r>
          </a:p>
          <a:p>
            <a:endParaRPr lang="pt-BR" sz="7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À Coordenação do Centro Educacional Normélio Moura da Costa e todos os funcionários, em especial à Diretora Telma Nobre, pela ajuda imensa, pela disponibilização dos espaços e materiais, pelo apoio nos momentos difíceis... e pela paciência. Sem vocês, este projeto não teria a mesma significação.</a:t>
            </a:r>
          </a:p>
          <a:p>
            <a:endParaRPr lang="pt-BR" sz="5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Aos pais e membros da comunidade, pela coleta de materiais, pela autorização para que os alunos realizassem as oficinas em período oposto ao regular e pelas palavras de carinho.</a:t>
            </a:r>
          </a:p>
          <a:p>
            <a:endParaRPr lang="pt-BR" sz="6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 João Grilo, Coordenador de Projetos da Secretaria de Educação do Município, pelas orientações, pelo suporte na estruturação do museu e pelo incentivo.</a:t>
            </a:r>
          </a:p>
          <a:p>
            <a:endParaRPr lang="pt-BR" sz="5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Agradecimento especial aos meus alunos, dedicados, batalhadores, empenhados em alcançar o que se mostrava distante e inalcançável. Os medos, os preconceitos, as divergências... Passamos por todos eles. </a:t>
            </a:r>
          </a:p>
          <a:p>
            <a:endParaRPr lang="pt-BR" sz="5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Ao término do projeto, ouvi de um aluno, sobre o monumento rupestre: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- “</a:t>
            </a:r>
            <a:r>
              <a:rPr lang="pt-BR" sz="1200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Professor, isso é diferente. É um feio muito bonito.”</a:t>
            </a:r>
            <a:endParaRPr lang="pt-BR" sz="1200" i="1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endParaRPr lang="pt-BR" sz="5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Soube, ali, que o sentido mais absoluto da Arte havia sido captado.</a:t>
            </a:r>
          </a:p>
          <a:p>
            <a:endParaRPr lang="pt-BR" sz="12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endParaRPr lang="pt-BR" sz="12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- Professor Miguel de Jesus Júnior.</a:t>
            </a:r>
            <a:endParaRPr lang="pt-BR" sz="12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347902" y="4251426"/>
            <a:ext cx="2688594" cy="336548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O Feio Bonito.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3035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rgbClr val="7E0000"/>
                </a:solidFill>
                <a:latin typeface="Mistral" pitchFamily="66" charset="0"/>
              </a:rPr>
              <a:t>Agradecimentos</a:t>
            </a:r>
            <a:endParaRPr lang="pt-BR" sz="2800" dirty="0">
              <a:solidFill>
                <a:srgbClr val="7E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pull/>
      </p:transition>
    </mc:Choice>
    <mc:Fallback xmlns="">
      <p:transition spd="slow"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572000" y="753565"/>
            <a:ext cx="457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Construir um Museu realista, em que os alunos seriam os próprios artistas. Teoria e prática: o estudo e a concretização da arte: a obra.</a:t>
            </a:r>
          </a:p>
          <a:p>
            <a:pPr algn="just"/>
            <a:endParaRPr lang="pt-BR" sz="4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 ideia de terem seus trabalhos expostos à comunidade despertou nos alunos um interesse imediato. Nascia ali o desejo de “mostrar e se mostrar”, de “revelar e de revelar-se”, de traduzir o que sente em forma de arte.</a:t>
            </a:r>
          </a:p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Dividimos o espaço da sala a partir dos temas abordados (Arte Rupestre, indígena e Egípcia). Foi o pontapé inicial das atividades.</a:t>
            </a:r>
            <a:endParaRPr lang="pt-BR" sz="11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303499"/>
            <a:ext cx="4558502" cy="4590510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/>
          <a:stretch/>
        </p:blipFill>
        <p:spPr>
          <a:xfrm>
            <a:off x="4788023" y="2211710"/>
            <a:ext cx="4176465" cy="266429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55015" y="411512"/>
            <a:ext cx="424847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“Nunca fomos a um museu.”</a:t>
            </a:r>
          </a:p>
          <a:p>
            <a:endParaRPr lang="pt-BR" sz="14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pPr algn="just"/>
            <a:r>
              <a:rPr lang="pt-BR" sz="1400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“A </a:t>
            </a:r>
            <a:r>
              <a:rPr lang="pt-BR" sz="1400" i="1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arte é necessária para que o homem se torne </a:t>
            </a:r>
            <a:r>
              <a:rPr lang="pt-BR" sz="1400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capaz de </a:t>
            </a:r>
            <a:r>
              <a:rPr lang="pt-BR" sz="1400" i="1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conhecer e mudar o mundo. Mas a arte também </a:t>
            </a:r>
            <a:r>
              <a:rPr lang="pt-BR" sz="1400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é necessária </a:t>
            </a:r>
            <a:r>
              <a:rPr lang="pt-BR" sz="1400" i="1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em virtude da magia que lhe é </a:t>
            </a:r>
            <a:r>
              <a:rPr lang="pt-BR" sz="1400" i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inerente.”</a:t>
            </a:r>
          </a:p>
          <a:p>
            <a:pPr algn="just"/>
            <a:endParaRPr lang="pt-BR" sz="14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pPr algn="r"/>
            <a:r>
              <a:rPr lang="pt-BR" sz="105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FISCHER, E. A necessidade da arte. 4. ed. Rio de Janeiro: Zahar Editores, 1973</a:t>
            </a:r>
            <a:r>
              <a:rPr lang="pt-BR" sz="105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.</a:t>
            </a:r>
          </a:p>
          <a:p>
            <a:endParaRPr lang="pt-BR" sz="11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4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Pensando...</a:t>
            </a:r>
          </a:p>
          <a:p>
            <a:endParaRPr lang="pt-BR" sz="105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Sendo a arte necessária ao ser humano, então devemos produzi-la de forma natural, instintiva, primitiva. </a:t>
            </a:r>
          </a:p>
          <a:p>
            <a:endParaRPr lang="pt-BR" sz="8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Decidimos, então, construir o nosso museu antes de visitar um museu de fato. </a:t>
            </a:r>
          </a:p>
          <a:p>
            <a:endParaRPr lang="pt-BR" sz="7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O desafio estava lançado: pesquisas, debates: “qual a função de um museu?”, “quais seus elementos essenciais?”. </a:t>
            </a:r>
          </a:p>
          <a:p>
            <a:endParaRPr lang="pt-BR" sz="6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Seguimos à formação de grupos, divisão de tarefas por habilidades e interesses, descobertas... </a:t>
            </a:r>
            <a:endParaRPr lang="pt-BR" sz="12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endParaRPr lang="pt-BR" sz="16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endParaRPr lang="pt-BR" sz="14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A Proposta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96136" y="843558"/>
            <a:ext cx="3347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Após a pesquisa inicial, os alunos escreveram sobre suas impressões e expectativas em relação ao projeto.</a:t>
            </a:r>
          </a:p>
          <a:p>
            <a:pPr algn="just"/>
            <a:endParaRPr lang="pt-BR" sz="11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Quais as referências visuais?</a:t>
            </a:r>
          </a:p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Que tipo de obras expor?</a:t>
            </a:r>
          </a:p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O que deve existir em um museu?</a:t>
            </a:r>
          </a:p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Que efeitos buscamos?</a:t>
            </a:r>
          </a:p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Como receber os visitantes?</a:t>
            </a:r>
          </a:p>
          <a:p>
            <a:pPr algn="just"/>
            <a:endParaRPr lang="pt-BR" sz="12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pPr algn="just"/>
            <a:endParaRPr lang="pt-BR" sz="12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303499"/>
            <a:ext cx="5796136" cy="4590510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79512" y="411510"/>
            <a:ext cx="54726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Estabelecendo </a:t>
            </a:r>
            <a:r>
              <a:rPr lang="pt-BR" sz="2000" b="1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M</a:t>
            </a:r>
            <a:r>
              <a:rPr lang="pt-BR" sz="20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etas</a:t>
            </a:r>
          </a:p>
          <a:p>
            <a:endParaRPr lang="pt-BR" sz="16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Objetivo Geral:</a:t>
            </a:r>
          </a:p>
          <a:p>
            <a:endParaRPr lang="pt-BR" sz="12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Possibilitar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 familiarização com o conteúdo programado, rompendo problemas da autoestima, através da ideia de que arte é uma faculdade inerente a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todos e que podemos produzir coisas belas.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Possibilitar ao aluno passar por todas as etapas de um processo artístico: história, entendimento, produção, criação e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exposição,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propondo teoria e prática, estudo e produção.</a:t>
            </a:r>
          </a:p>
          <a:p>
            <a:endParaRPr lang="pt-BR" sz="6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endParaRPr lang="pt-BR" sz="12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Objetivos </a:t>
            </a:r>
            <a:r>
              <a:rPr lang="pt-BR" sz="1200" b="1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E</a:t>
            </a:r>
            <a:r>
              <a:rPr lang="pt-BR" sz="12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specíficos:</a:t>
            </a:r>
          </a:p>
          <a:p>
            <a:endParaRPr lang="pt-BR" sz="12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- Introduzir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 comunidade como espectador, influenciando, envolvendo o entorno do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aluno na apreciação da arte e no seu desenvolvimento dentro da escola.</a:t>
            </a:r>
          </a:p>
          <a:p>
            <a:endParaRPr lang="pt-BR" sz="2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- Trabalhar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 estética sob a ótica da filosofia, em que o belo se distingue do “bonito”, evidenciando a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forma (a obra)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como mecanismo de potencializar o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conteúdo (a arte em si).</a:t>
            </a:r>
            <a:endParaRPr lang="pt-BR" sz="12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endParaRPr lang="pt-BR" sz="5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- A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expectativa era fazer o aluno perceber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sua  capacidade de despertar a admiração dos outros, através de uma criação sua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: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sua obra, seu produto, sua arte.</a:t>
            </a:r>
            <a:endParaRPr lang="pt-BR" sz="12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endParaRPr lang="pt-BR" sz="16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936817" y="4659982"/>
            <a:ext cx="302767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dirty="0">
              <a:solidFill>
                <a:srgbClr val="403B24"/>
              </a:solidFill>
            </a:endParaRPr>
          </a:p>
        </p:txBody>
      </p:sp>
      <p:pic>
        <p:nvPicPr>
          <p:cNvPr id="2050" name="Picture 2" descr="C:\Users\Rodolfo\Downloads\IMG-20190517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39396"/>
            <a:ext cx="2055035" cy="21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31496" y="4629785"/>
            <a:ext cx="26889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800" dirty="0">
                <a:solidFill>
                  <a:srgbClr val="403B24"/>
                </a:solidFill>
              </a:rPr>
              <a:t>Definição das cores e padrões visuais: Cartaz.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Expectativas e Objetivos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995936" y="303499"/>
            <a:ext cx="5148064" cy="4590510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47860" y="753564"/>
            <a:ext cx="3848076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 proposta estava pronta. Mas... Como realizar?</a:t>
            </a:r>
          </a:p>
          <a:p>
            <a:endParaRPr lang="pt-BR" sz="5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Textos sobre filosofia na arte e a leitura da introdução do livro O Retrato de Dorian Gray (Oscar Wilde) suscitavam a pergunta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: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 O que é arte? Ela possui função ou utilidade? </a:t>
            </a:r>
          </a:p>
          <a:p>
            <a:pPr marL="171450" indent="-171450">
              <a:buFontTx/>
              <a:buChar char="-"/>
            </a:pPr>
            <a:endParaRPr lang="pt-BR" sz="4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Alguns teóricos, como Victor </a:t>
            </a:r>
            <a:r>
              <a:rPr lang="pt-BR" sz="1100" dirty="0" err="1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Lowenfeld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, foram utilizados como embasamento 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na preparação das aulas e na 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liberdade de expressão do 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aluno. (Mecanismos de autodescoberta)</a:t>
            </a:r>
          </a:p>
          <a:p>
            <a:endParaRPr lang="pt-BR" sz="4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O autor Ernest Fischer 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(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 Necessidade da Arte) traduzia em palavras o que todos sentimos: a arte é inerente ao homem.</a:t>
            </a:r>
          </a:p>
          <a:p>
            <a:endParaRPr lang="pt-BR" sz="4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 </a:t>
            </a:r>
            <a:r>
              <a:rPr lang="pt-BR" sz="1100" dirty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História da Arte, de Ernst Hans Josef </a:t>
            </a:r>
            <a:r>
              <a:rPr lang="pt-BR" sz="1100" dirty="0" err="1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Gombrich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, como norteador da cronologia e  </a:t>
            </a:r>
            <a:r>
              <a:rPr lang="pt-BR" sz="1100" dirty="0" err="1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Piet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pt-BR" sz="1100" dirty="0" err="1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Mondrian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, utilizado para demonstrar os elementos básicos das artes visuais.</a:t>
            </a:r>
            <a:endParaRPr lang="pt-BR" sz="12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pPr marL="171450" indent="-171450">
              <a:buFontTx/>
              <a:buChar char="-"/>
            </a:pPr>
            <a:endParaRPr lang="pt-BR" sz="11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pPr marL="171450" indent="-171450">
              <a:buFontTx/>
              <a:buChar char="-"/>
            </a:pPr>
            <a:endParaRPr lang="pt-BR" sz="12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pPr marL="171450" indent="-171450">
              <a:buFontTx/>
              <a:buChar char="-"/>
            </a:pPr>
            <a:endParaRPr lang="pt-BR" sz="12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endParaRPr lang="pt-BR" sz="12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endParaRPr lang="pt-BR" sz="12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endParaRPr lang="pt-BR" sz="12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endParaRPr lang="pt-BR" sz="12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endParaRPr lang="pt-BR" sz="12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pPr algn="r"/>
            <a:r>
              <a:rPr lang="pt-BR" sz="9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</a:t>
            </a:r>
            <a:r>
              <a:rPr lang="pt-BR" sz="900" dirty="0" err="1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Piet</a:t>
            </a:r>
            <a:r>
              <a:rPr lang="pt-BR" sz="9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pt-BR" sz="900" dirty="0" err="1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Mondrian</a:t>
            </a:r>
            <a:r>
              <a:rPr lang="pt-BR" sz="9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 - Obra de Referência</a:t>
            </a:r>
            <a:r>
              <a:rPr lang="pt-BR" sz="105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067943" y="564842"/>
            <a:ext cx="490038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O Conteúdo Programático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As Origens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da Arte e os elementos básicos das artes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visuais.</a:t>
            </a:r>
          </a:p>
          <a:p>
            <a:endParaRPr lang="pt-BR" sz="12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b="1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Como introdução ao estudo das artes visuais: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- Os elementos básicos ponto, linha, plano, cor e textura.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(Estudo da obra de </a:t>
            </a:r>
            <a:r>
              <a:rPr lang="pt-BR" sz="1200" dirty="0" err="1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Piet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</a:t>
            </a:r>
            <a:r>
              <a:rPr lang="pt-BR" sz="1200" dirty="0" err="1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Mondrian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 e seu jogo de linhas e cores primárias.) </a:t>
            </a:r>
          </a:p>
          <a:p>
            <a:endParaRPr lang="pt-BR" sz="12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Como conteúdo do trimestre sobre História da Arte: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- A Arte Rupestre – os primórdios da arte, sob o ponto de vista do homem como espécie.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- A Arte Indígena – primeiras manifestações, sob a óptica nacional.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- A Arte Egípcia – o esplendor da arte na antiguidade ocidental.</a:t>
            </a:r>
          </a:p>
          <a:p>
            <a:endParaRPr lang="pt-BR" sz="12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Como conteúdo complementar: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- A Estética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em seu aspecto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filosófico e social.</a:t>
            </a:r>
          </a:p>
          <a:p>
            <a:endParaRPr lang="pt-BR" sz="1200" dirty="0" smtClean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2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Proposta Pedagógica: 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Que os alunos participem de todas as etapas de uma Produção Cultural: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teoria e referências,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coordenação, elaboração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e criação de </a:t>
            </a:r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obras, divulgação e </a:t>
            </a:r>
            <a:r>
              <a:rPr lang="pt-BR" sz="1200" dirty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exposição pública. </a:t>
            </a:r>
          </a:p>
        </p:txBody>
      </p:sp>
      <p:pic>
        <p:nvPicPr>
          <p:cNvPr id="1026" name="Picture 2" descr="CCBB vai receber maior mostra nacional do pintor Mondria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10364"/>
            <a:ext cx="3600399" cy="13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Bases e Referências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211960" y="303499"/>
            <a:ext cx="4932040" cy="4590509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36" descr="https://lh3.googleusercontent.com/pw/ACtC-3cvO6zIdM7m6M6FJNKPFWk3odmF8-Cd5SzrVkrjQXj91_OnBTRVrv9mC_kDvBWyCylT8vE63pYlUesf4FGs_QuTmiF-4on8GBgPYcJRytIV_wLQxR4ts1tQesZxAgZ4SNN5zitkYBKorRys0imowEUvJQ=w834-h625-no?authuser=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0"/>
          <a:stretch/>
        </p:blipFill>
        <p:spPr bwMode="auto">
          <a:xfrm>
            <a:off x="4427984" y="544240"/>
            <a:ext cx="4511848" cy="21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3.googleusercontent.com/pw/ACtC-3ddIEpDpXl83F8vjidZQZ-uu0gKI8yzgdQwjxxl3HaY4gKUJzvNsi4larjoSqO0BDNWCL1jYD4XOR6orbcwJwJgYaa9wWUzwjeCP2Xwr-9Gc3Z_phnPuYJrr0DDLZa8SMXTIOe0wZgyH4zwjq7yZNotUA=w834-h625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60" y="2831056"/>
            <a:ext cx="2441872" cy="145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pw/ACtC-3fwQSQLYL3HNQssTT-pdYUtbtmKG1KXZY1t2wMvCX3aZVkzY8rk1n8OFi883Swx4ZRtaIdPsWBEuLj0iJ36qHHFPDUpMXrP2XOaMCjbPuACllN92Wdbw4Hzar0wCKc7hQ6Qu3nigg3nK5ZeFWKyPaCjqQ=w469-h625-no?authuser=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1" r="16751"/>
          <a:stretch/>
        </p:blipFill>
        <p:spPr bwMode="auto">
          <a:xfrm>
            <a:off x="4427984" y="2831056"/>
            <a:ext cx="2016224" cy="195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4427984" y="2337724"/>
            <a:ext cx="4511848" cy="378042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 Biblioteca – pesquisas e acesso à internet possibilitaram grande volume de informações: uso de materiais, técnicas de pintura, massa de papel </a:t>
            </a:r>
            <a:r>
              <a:rPr lang="pt-BR" sz="900" dirty="0" err="1" smtClean="0">
                <a:solidFill>
                  <a:srgbClr val="403B24"/>
                </a:solidFill>
              </a:rPr>
              <a:t>machê</a:t>
            </a:r>
            <a:r>
              <a:rPr lang="pt-BR" sz="900" dirty="0" smtClean="0">
                <a:solidFill>
                  <a:srgbClr val="403B24"/>
                </a:solidFill>
              </a:rPr>
              <a:t>... 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4427984" y="4443958"/>
            <a:ext cx="2016224" cy="216024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Preparando a  sala...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497960" y="4299942"/>
            <a:ext cx="24418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Roteiro da visitação. </a:t>
            </a:r>
          </a:p>
          <a:p>
            <a:r>
              <a:rPr lang="pt-BR" sz="9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Material dos “guias” do museu. Os alunos estavam prontos para receber os convidados!</a:t>
            </a:r>
            <a:endParaRPr lang="pt-BR" sz="9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O Planejamento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2008" y="966083"/>
            <a:ext cx="399593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Após pesquisa inicial e estabelecimento de metas, seguiram-se reuniões de planejamento.  </a:t>
            </a:r>
          </a:p>
          <a:p>
            <a:endParaRPr lang="pt-BR" sz="11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O projeto foi dividido em etapas:</a:t>
            </a:r>
          </a:p>
          <a:p>
            <a:endParaRPr lang="pt-BR" sz="11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1. Estudo teórico – aulas expositivas com slides e textos das principais obras de cada período. </a:t>
            </a:r>
          </a:p>
          <a:p>
            <a:endParaRPr lang="pt-BR" sz="11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2. Produção das obras – oficinas de arte para criação das obras a serem expostas (para a galeria) e réplicas de obras clássicas (para o museu).</a:t>
            </a:r>
          </a:p>
          <a:p>
            <a:endParaRPr lang="pt-BR" sz="11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3. Criação do roteiro de visitação – confecção das camisetas, cartazes, filipetas (em formato de marcador de livros), livro de assinaturas e decoração.</a:t>
            </a:r>
          </a:p>
          <a:p>
            <a:endParaRPr lang="pt-BR" sz="11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4. Montagem do museu – em horário alternado ao do estudo (com autorização dos pais), os alunos criaram a ambientação do espaço.</a:t>
            </a:r>
          </a:p>
          <a:p>
            <a:endParaRPr lang="pt-BR" sz="11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5. Exposição aberta e relatório final.</a:t>
            </a:r>
          </a:p>
        </p:txBody>
      </p:sp>
    </p:spTree>
    <p:extLst>
      <p:ext uri="{BB962C8B-B14F-4D97-AF65-F5344CB8AC3E}">
        <p14:creationId xmlns:p14="http://schemas.microsoft.com/office/powerpoint/2010/main" val="32569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lh3.googleusercontent.com/pw/ACtC-3eHqg5-ziwlKE_69UUpqTFPFH9oXRS05Tdaw_hfYEyDc4q8MBUzvJcQ6GO90Irj0Y4XXu0qHjxBbOkWOBQiY9tFx_LaHWUSiRbR1eDzQ9U0R6jkRGeMJKqkotMMUGHFIin373THbKqOC67ZuQCc8Qt9tQ=w325-h576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9" t="5289" b="68086"/>
          <a:stretch/>
        </p:blipFill>
        <p:spPr bwMode="auto">
          <a:xfrm flipH="1">
            <a:off x="7470068" y="920664"/>
            <a:ext cx="1562080" cy="22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96136" y="753564"/>
            <a:ext cx="3347864" cy="18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 execução do projeto foi baseado nas oficinas durante o processo.</a:t>
            </a:r>
          </a:p>
          <a:p>
            <a:pPr algn="just"/>
            <a:endParaRPr lang="pt-BR" sz="1100" dirty="0" smtClean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Noções de acabamento e arremate.</a:t>
            </a:r>
          </a:p>
          <a:p>
            <a:pPr algn="just">
              <a:lnSpc>
                <a:spcPct val="150000"/>
              </a:lnSpc>
            </a:pP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Manuseio de equipamentos.</a:t>
            </a:r>
          </a:p>
          <a:p>
            <a:pPr algn="just">
              <a:lnSpc>
                <a:spcPct val="150000"/>
              </a:lnSpc>
            </a:pP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Produção e uso do papel </a:t>
            </a:r>
            <a:r>
              <a:rPr lang="pt-BR" sz="1100" dirty="0" err="1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machê</a:t>
            </a: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Técnicas de desenho e ampliação de imagens.</a:t>
            </a:r>
          </a:p>
          <a:p>
            <a:pPr algn="just">
              <a:lnSpc>
                <a:spcPct val="150000"/>
              </a:lnSpc>
            </a:pP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Noções de pintura e mosaico.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303499"/>
            <a:ext cx="5796136" cy="4590510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3.googleusercontent.com/pw/ACtC-3eMfPCTx8l_NC38gBoiz1oG3D_KQvLbXPQqjVLeIAn32qzOKJIUTW94DhT6KHM7AT1JEMgqxdo6LwFvt8QPD2EWmtmqHbwlREsYNv5Rgy9NL3A0qUROnEGSC28DXAcr_8Ui-2zMjtNLsOTV1oPbgnuteA=w469-h625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80933"/>
            <a:ext cx="1584176" cy="171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pw/ACtC-3d15YlM7n1B2MuhCREqI3XEhXBWeCxHWy4BYJvrLVS-ckoLmSwFw38I6qnsKJfZOoSHz10MAfGw137Hw65kg_irKNSezPNGo7R4HC1TluExiQESdLkuWKnvUDaaMwk3s0Q-ePkrnNNVMEg8isbrNwnuGA=w834-h625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9446"/>
            <a:ext cx="3168352" cy="155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lh3.googleusercontent.com/pw/ACtC-3fuEFB3Py5PcDbiuA-1Ji5-OzJ_YV-MNwCO_tfyEU44oUwAdIYrtazHbPi8iSzbpU6sMbvqxDbKR7aUyIod-PSbX9ic5t5YB9AfH_C0GCrYAT6UQNu8D1Gjx1AcU4DEs-bWFj6ELmA0vsCdihJ7dLFEFQ=w469-h625-no?authuser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08" y="3086125"/>
            <a:ext cx="1926699" cy="169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lh3.googleusercontent.com/pw/ACtC-3enhDzu2Ojafj1_g6jwZFTa3shK5X4FGRSa1BUh7Dpu7r3E0_OVgWmzblvhk8WW6caBfBHq7gxnhwb2xU14MiBZvil5766U1YiFOhkc4upSb8vyB2BufL6Wz9-_z-9AuOaZ4cMQD9KOWekBzTOnRP9h8A=w834-h625-no?authuser=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53" y="3219821"/>
            <a:ext cx="3148496" cy="156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s://lh3.googleusercontent.com/pw/ACtC-3dn6zH7qSIjvPHvQvFUV0y2VJCXiLSOpy8irdcw-IAp5zF_qhPVDYjzwLmIBfI4YGUJBh8CJRaVspNXPdbp3Kc3ChqoBv34MmvS8JUXPu6dsY5rxWqGJdfgkrpup3-Ce9dM0Vcqz9yIbfksq1kTw5GQKw=w469-h625-no?authuser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04" y="1309446"/>
            <a:ext cx="1967508" cy="155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s://lh3.googleusercontent.com/pw/ACtC-3f8jQ7YIBEOoNBKsN8PMJ6euIwEsuJSGJMuD101-Zn7A6WFhMLSaFl6FDvM4UgAgAfYy-vPFPYAjMRGZ-k6KrBMMrioiUzTvZVacjEvmXJMgaGVRIMcCLD96xf4jWBFM-Kt530ljgQ4QWuhH9cEChD_DQ=w469-h625-no?authuser=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0933"/>
            <a:ext cx="1440160" cy="17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ixaDeTexto 34"/>
          <p:cNvSpPr txBox="1"/>
          <p:nvPr/>
        </p:nvSpPr>
        <p:spPr>
          <a:xfrm>
            <a:off x="156220" y="411511"/>
            <a:ext cx="5495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Mãos à obra...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Papel metro, folhas de jornal, caixas de papelão, gravetos, palitos de churrasco, colas e tintas. - Combinação de reciclagem com materiais disponíveis. </a:t>
            </a:r>
          </a:p>
          <a:p>
            <a:endParaRPr lang="pt-BR" sz="16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156223" y="2567979"/>
            <a:ext cx="3191645" cy="216023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Preparação do espaço: Criando a atmosfera.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579568" y="4493639"/>
            <a:ext cx="1963911" cy="238353"/>
          </a:xfrm>
          <a:prstGeom prst="rect">
            <a:avLst/>
          </a:prstGeom>
          <a:solidFill>
            <a:srgbClr val="CBBD7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Construção do portal!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56220" y="4493637"/>
            <a:ext cx="1463452" cy="222312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Oficina: </a:t>
            </a:r>
            <a:r>
              <a:rPr lang="pt-BR" sz="900" dirty="0">
                <a:solidFill>
                  <a:srgbClr val="403B24"/>
                </a:solidFill>
              </a:rPr>
              <a:t>d</a:t>
            </a:r>
            <a:r>
              <a:rPr lang="pt-BR" sz="900" dirty="0" smtClean="0">
                <a:solidFill>
                  <a:srgbClr val="403B24"/>
                </a:solidFill>
              </a:rPr>
              <a:t>esenho e pintura.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1763689" y="4506793"/>
            <a:ext cx="1584176" cy="20915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Móbile - cor e forma!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612604" y="2567979"/>
            <a:ext cx="1967508" cy="216023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Arte coletiva: oficina de pintura.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5883653" y="4509679"/>
            <a:ext cx="3148496" cy="222312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Início  da construção do </a:t>
            </a:r>
            <a:r>
              <a:rPr lang="pt-BR" sz="900" dirty="0">
                <a:solidFill>
                  <a:srgbClr val="403B24"/>
                </a:solidFill>
              </a:rPr>
              <a:t>m</a:t>
            </a:r>
            <a:r>
              <a:rPr lang="pt-BR" sz="900" dirty="0" smtClean="0">
                <a:solidFill>
                  <a:srgbClr val="403B24"/>
                </a:solidFill>
              </a:rPr>
              <a:t>onumento rupestre.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A Execução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470068" y="2769777"/>
            <a:ext cx="1562079" cy="325193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Círculo Cromático </a:t>
            </a:r>
            <a:endParaRPr lang="pt-BR" sz="900" dirty="0">
              <a:solidFill>
                <a:srgbClr val="403B24"/>
              </a:solidFill>
            </a:endParaRP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 Bambolês e celofane.</a:t>
            </a:r>
            <a:endParaRPr lang="pt-BR" sz="900" dirty="0">
              <a:solidFill>
                <a:srgbClr val="403B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9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303499"/>
            <a:ext cx="5796136" cy="4590510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4" descr="https://scontent.fssa21-1.fna.fbcdn.net/v/t1.15752-9/61380688_673672336425212_916568200177516544_n.png?_nc_cat=105&amp;_nc_sid=b96e70&amp;_nc_ohc=YF9qKpzTLnoAX-SzNct&amp;_nc_ht=scontent.fssa21-1.fna&amp;oh=ecf354f87e0da4f9dfb35ce0d556f78c&amp;oe=5F4389E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49793"/>
            <a:ext cx="2232248" cy="17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96136" y="753564"/>
            <a:ext cx="3347864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As turmas foram divididas em grupos, simulando uma produção cultural:</a:t>
            </a:r>
          </a:p>
          <a:p>
            <a:pPr algn="just"/>
            <a:endParaRPr lang="pt-BR" sz="1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Coordenação de Produção.</a:t>
            </a:r>
          </a:p>
          <a:p>
            <a:pPr algn="just">
              <a:lnSpc>
                <a:spcPct val="150000"/>
              </a:lnSpc>
            </a:pP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Equipe de criação de textos. </a:t>
            </a:r>
          </a:p>
          <a:p>
            <a:pPr algn="just">
              <a:lnSpc>
                <a:spcPct val="150000"/>
              </a:lnSpc>
            </a:pP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Equipe de desenho e pintura.</a:t>
            </a:r>
          </a:p>
          <a:p>
            <a:pPr algn="just">
              <a:lnSpc>
                <a:spcPct val="150000"/>
              </a:lnSpc>
            </a:pP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Equipe de montagem e desmontagem.</a:t>
            </a:r>
          </a:p>
          <a:p>
            <a:pPr algn="just">
              <a:lnSpc>
                <a:spcPct val="150000"/>
              </a:lnSpc>
            </a:pPr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- Equipe de divulgação e imagens.</a:t>
            </a:r>
          </a:p>
          <a:p>
            <a:pPr algn="just"/>
            <a:endParaRPr lang="pt-BR" sz="400" dirty="0">
              <a:solidFill>
                <a:srgbClr val="4A452A"/>
              </a:solidFill>
              <a:latin typeface="Candara" pitchFamily="34" charset="0"/>
              <a:cs typeface="Calibri" pitchFamily="34" charset="0"/>
            </a:endParaRPr>
          </a:p>
          <a:p>
            <a:pPr algn="just"/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Cada aluno escolheu o(s) grupo(s) com mais afinidade e de acordo com suas habilidades.</a:t>
            </a:r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ixaDeTexto 34"/>
          <p:cNvSpPr txBox="1"/>
          <p:nvPr/>
        </p:nvSpPr>
        <p:spPr>
          <a:xfrm>
            <a:off x="179512" y="411511"/>
            <a:ext cx="547260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Tudo pronto!</a:t>
            </a:r>
          </a:p>
          <a:p>
            <a:r>
              <a:rPr lang="pt-BR" sz="12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Restavam a arrumação espacial e a ambientação musical.</a:t>
            </a:r>
          </a:p>
          <a:p>
            <a:r>
              <a:rPr lang="pt-BR" sz="11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(A sala foi sonorizada com a mesma trilha </a:t>
            </a:r>
            <a:r>
              <a:rPr lang="pt-BR" sz="110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do vídeo:  </a:t>
            </a:r>
            <a:r>
              <a:rPr lang="pt-BR" sz="1100" dirty="0" smtClean="0">
                <a:solidFill>
                  <a:srgbClr val="000000"/>
                </a:solidFill>
                <a:latin typeface="Candara" pitchFamily="34" charset="0"/>
                <a:cs typeface="Calibri" pitchFamily="34" charset="0"/>
              </a:rPr>
              <a:t>flautas indígenas e sons primitivos.)</a:t>
            </a:r>
            <a:endParaRPr lang="pt-BR" sz="1100" dirty="0">
              <a:solidFill>
                <a:srgbClr val="000000"/>
              </a:solidFill>
              <a:latin typeface="Candara" pitchFamily="34" charset="0"/>
              <a:cs typeface="Calibri" pitchFamily="34" charset="0"/>
            </a:endParaRPr>
          </a:p>
        </p:txBody>
      </p:sp>
      <p:pic>
        <p:nvPicPr>
          <p:cNvPr id="11" name="Picture 6" descr="https://scontent.fssa21-1.fna.fbcdn.net/v/t1.15752-9/60342809_856110021407641_4199985893840257024_n.png?_nc_cat=105&amp;_nc_sid=b96e70&amp;_nc_ohc=dDH83ojgzNcAX9hzrr9&amp;_nc_ht=scontent.fssa21-1.fna&amp;oh=8324acbb00a36fb1c90245a11414e314&amp;oe=5F446BB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5" y="1275605"/>
            <a:ext cx="1944213" cy="33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s://lh3.googleusercontent.com/pw/ACtC-3fF2RH6kDmbK3yji9Fwx1ivlG57iDpVXWEr9Rhk2ZOuvjcR_8hBTkpH6uwOdY2ha0R_FsYlj_zOSoI4n95BWoZFP4iLf15zPY_hzmK6ByHTt2vg8-raXyqC3SGz-3KAzVwU9xL1wCRBzowv51t0I_tv3w=w352-h625-no?authuser=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/>
          <a:stretch/>
        </p:blipFill>
        <p:spPr bwMode="auto">
          <a:xfrm>
            <a:off x="2898068" y="1275605"/>
            <a:ext cx="2483768" cy="33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901025" y="4643795"/>
            <a:ext cx="11993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Camiseta do projeto.</a:t>
            </a:r>
            <a:endParaRPr lang="pt-BR" sz="900" dirty="0"/>
          </a:p>
        </p:txBody>
      </p:sp>
      <p:sp>
        <p:nvSpPr>
          <p:cNvPr id="17" name="Retângulo 16"/>
          <p:cNvSpPr/>
          <p:nvPr/>
        </p:nvSpPr>
        <p:spPr>
          <a:xfrm>
            <a:off x="198515" y="4638386"/>
            <a:ext cx="20672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Marcador de livros.</a:t>
            </a:r>
            <a:endParaRPr lang="pt-BR" sz="900" dirty="0"/>
          </a:p>
        </p:txBody>
      </p:sp>
      <p:sp>
        <p:nvSpPr>
          <p:cNvPr id="18" name="Retângulo 17"/>
          <p:cNvSpPr/>
          <p:nvPr/>
        </p:nvSpPr>
        <p:spPr>
          <a:xfrm>
            <a:off x="2971197" y="4643795"/>
            <a:ext cx="20672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Livro de assinaturas.</a:t>
            </a:r>
            <a:endParaRPr lang="pt-BR" sz="9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A Execução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06"/>
          <a:stretch/>
        </p:blipFill>
        <p:spPr bwMode="auto">
          <a:xfrm>
            <a:off x="0" y="2"/>
            <a:ext cx="9144000" cy="3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0" y="699542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4A452A"/>
                </a:solidFill>
                <a:latin typeface="Candara" pitchFamily="34" charset="0"/>
                <a:cs typeface="Calibri" pitchFamily="34" charset="0"/>
              </a:rPr>
              <a:t>A montagem do Museu ocorreu em duas etapas: preparação da sala e arrumação dos elementos.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1059583"/>
            <a:ext cx="9144000" cy="3834426"/>
          </a:xfrm>
          <a:prstGeom prst="rect">
            <a:avLst/>
          </a:prstGeom>
          <a:solidFill>
            <a:srgbClr val="CBBD7F">
              <a:alpha val="9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Arte rupestre - Origem, características e como foi n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" t="73077" r="307" b="15641"/>
          <a:stretch/>
        </p:blipFill>
        <p:spPr bwMode="auto">
          <a:xfrm>
            <a:off x="-26996" y="4894009"/>
            <a:ext cx="9170996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lh3.googleusercontent.com/pw/ACtC-3cPuaqbpqN0nS_Dau5ywM6SLRyzAiGy3goVYUkXpiBLkry85GPW3i0sc7Aswvdg6RBGxsZlG2iCjwB8KxAwTQsrk5tCMXasbXPZoaU2Iy8bfo0aO8w5DNR0RUM59ZTx60nEISFDdoHh3FsXehEId4_AMA=w1280-h291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r="4029"/>
          <a:stretch/>
        </p:blipFill>
        <p:spPr bwMode="auto">
          <a:xfrm>
            <a:off x="0" y="1166635"/>
            <a:ext cx="9144000" cy="162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016253" y="2507640"/>
            <a:ext cx="4127749" cy="216023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Vista panorâmica da galeria de exposições.</a:t>
            </a:r>
            <a:endParaRPr lang="pt-BR" sz="900" dirty="0">
              <a:solidFill>
                <a:srgbClr val="403B24"/>
              </a:solidFill>
            </a:endParaRPr>
          </a:p>
        </p:txBody>
      </p:sp>
      <p:pic>
        <p:nvPicPr>
          <p:cNvPr id="12" name="Picture 40" descr="https://lh3.googleusercontent.com/pw/ACtC-3fsWUL1Fdte_mUOJ359nZhQxk2x4Mwjr7P_Wkq29m3fmOg0sqG6bi3OX-NcalQyOgNkpaeHhosrx_EhW8w7cKOgYu25x2UbjpsnEAHhhWzY7nuO6RSJPxpfpWhZ_8ueOFg5Ur4s8BnUt1knxIVjwAxS3A=w469-h625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40763"/>
            <a:ext cx="1800200" cy="17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6" descr="https://lh3.googleusercontent.com/pw/ACtC-3d2wZLeYMaimm0HOqDIE9Ooo3WnVAKXo7ptC7jy6wy8jBE-y_CWcNomqq6Odbqa3yOHud6zndtbHuNrA7h-0hmDR6nk-0WR-yf-uJBByQ7E7oyjZzmXopKguMPzF3jeXMXBMxBjzZwk0Fbr3nBUg-Nmsg=w469-h625-no?authuser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57804"/>
            <a:ext cx="1800200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3.googleusercontent.com/pw/ACtC-3cK5ns5LwzyDwHjHdX4JhrB2-6MxdnyMkdXhdVK1wMPAZrMp2XJss7EyegKPnVK_zzywbhtqgdyxr_fS_ZIPeJSbsoMnOgccoB5q0h0B5nrAP7OWx7xLbE7trsaZGhLBAXTwOHx5A7H9FwN_RWkXIzkWw=w469-h625-no?authuser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57804"/>
            <a:ext cx="165618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pw/ACtC-3f8VMOK3ESk313CXLeAe8499Ur-k_x8FEcdlGPD7y5nwi1SHzf35ApzxmrkV5v82Y3boKVPofSXf0vSd0QavENG94i6Qdz83MTwCd8SD0XpTWq4TKb58BxFizMleNnKBlyJI15o87RkhFog9pWmgQYN4A=w834-h625-no?authuser=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10" y="3058734"/>
            <a:ext cx="3179086" cy="178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107504" y="4515967"/>
            <a:ext cx="1800200" cy="216022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Ambientação rupestre.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927176" y="4515967"/>
            <a:ext cx="1924744" cy="216022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Ambientação indígena.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923928" y="4407956"/>
            <a:ext cx="1800200" cy="331626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Tapete de entrada.</a:t>
            </a:r>
            <a:endParaRPr lang="pt-BR" sz="900" dirty="0">
              <a:solidFill>
                <a:srgbClr val="403B24"/>
              </a:solidFill>
            </a:endParaRPr>
          </a:p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Inspiração: </a:t>
            </a:r>
            <a:r>
              <a:rPr lang="pt-BR" sz="900" dirty="0" err="1" smtClean="0">
                <a:solidFill>
                  <a:srgbClr val="403B24"/>
                </a:solidFill>
              </a:rPr>
              <a:t>Piet</a:t>
            </a:r>
            <a:r>
              <a:rPr lang="pt-BR" sz="900" dirty="0" smtClean="0">
                <a:solidFill>
                  <a:srgbClr val="403B24"/>
                </a:solidFill>
              </a:rPr>
              <a:t> </a:t>
            </a:r>
            <a:r>
              <a:rPr lang="pt-BR" sz="900" dirty="0" err="1" smtClean="0">
                <a:solidFill>
                  <a:srgbClr val="403B24"/>
                </a:solidFill>
              </a:rPr>
              <a:t>Mondrian</a:t>
            </a:r>
            <a:r>
              <a:rPr lang="pt-BR" sz="900" dirty="0" smtClean="0">
                <a:solidFill>
                  <a:srgbClr val="403B24"/>
                </a:solidFill>
              </a:rPr>
              <a:t>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857410" y="4515967"/>
            <a:ext cx="3179086" cy="216021"/>
          </a:xfrm>
          <a:prstGeom prst="rect">
            <a:avLst/>
          </a:prstGeom>
          <a:solidFill>
            <a:srgbClr val="CBBD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403B24"/>
                </a:solidFill>
              </a:rPr>
              <a:t>Colocação das telas e gravuras.</a:t>
            </a:r>
            <a:endParaRPr lang="pt-BR" sz="900" dirty="0">
              <a:solidFill>
                <a:srgbClr val="403B24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3035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solidFill>
                  <a:srgbClr val="7E0000"/>
                </a:solidFill>
                <a:latin typeface="Mistral" pitchFamily="66" charset="0"/>
              </a:rPr>
              <a:t>A Organização Espacial</a:t>
            </a:r>
            <a:endParaRPr lang="pt-BR" sz="2400" dirty="0">
              <a:solidFill>
                <a:srgbClr val="7E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0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2827</Words>
  <Application>Microsoft Office PowerPoint</Application>
  <PresentationFormat>Apresentação na tela (16:9)</PresentationFormat>
  <Paragraphs>321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Aparajita</vt:lpstr>
      <vt:lpstr>Arial</vt:lpstr>
      <vt:lpstr>Calibri</vt:lpstr>
      <vt:lpstr>Candara</vt:lpstr>
      <vt:lpstr>Mistral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Rodolfo</dc:creator>
  <cp:lastModifiedBy>Luiz</cp:lastModifiedBy>
  <cp:revision>118</cp:revision>
  <dcterms:created xsi:type="dcterms:W3CDTF">2020-07-25T22:40:06Z</dcterms:created>
  <dcterms:modified xsi:type="dcterms:W3CDTF">2020-08-10T06:23:56Z</dcterms:modified>
</cp:coreProperties>
</file>