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3" r:id="rId4"/>
    <p:sldId id="274" r:id="rId5"/>
    <p:sldId id="275" r:id="rId6"/>
    <p:sldId id="258" r:id="rId7"/>
    <p:sldId id="259" r:id="rId8"/>
    <p:sldId id="276" r:id="rId9"/>
    <p:sldId id="260" r:id="rId10"/>
    <p:sldId id="261"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8" d="100"/>
          <a:sy n="48" d="100"/>
        </p:scale>
        <p:origin x="-126"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B54DE-814C-5644-B1A6-29267F562EE6}" type="datetimeFigureOut">
              <a:rPr lang="pt-BR" smtClean="0"/>
              <a:t>27/07/2020</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FF143-2B12-324B-A417-D2C423AAF511}" type="slidenum">
              <a:rPr lang="pt-BR" smtClean="0"/>
              <a:t>‹nº›</a:t>
            </a:fld>
            <a:endParaRPr lang="pt-BR" dirty="0"/>
          </a:p>
        </p:txBody>
      </p:sp>
    </p:spTree>
    <p:extLst>
      <p:ext uri="{BB962C8B-B14F-4D97-AF65-F5344CB8AC3E}">
        <p14:creationId xmlns:p14="http://schemas.microsoft.com/office/powerpoint/2010/main" val="56091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Observando por horas seu desenho até  finalizar </a:t>
            </a:r>
          </a:p>
        </p:txBody>
      </p:sp>
      <p:sp>
        <p:nvSpPr>
          <p:cNvPr id="4" name="Espaço Reservado para Número de Slide 3"/>
          <p:cNvSpPr>
            <a:spLocks noGrp="1"/>
          </p:cNvSpPr>
          <p:nvPr>
            <p:ph type="sldNum" sz="quarter" idx="5"/>
          </p:nvPr>
        </p:nvSpPr>
        <p:spPr/>
        <p:txBody>
          <a:bodyPr/>
          <a:lstStyle/>
          <a:p>
            <a:fld id="{8E7FF143-2B12-324B-A417-D2C423AAF511}" type="slidenum">
              <a:rPr lang="pt-BR" smtClean="0"/>
              <a:t>11</a:t>
            </a:fld>
            <a:endParaRPr lang="pt-BR" dirty="0"/>
          </a:p>
        </p:txBody>
      </p:sp>
    </p:spTree>
    <p:extLst>
      <p:ext uri="{BB962C8B-B14F-4D97-AF65-F5344CB8AC3E}">
        <p14:creationId xmlns:p14="http://schemas.microsoft.com/office/powerpoint/2010/main" val="690842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BR"/>
              <a:t>Clique para editar o título Mestre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7/27/2020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7/27/2020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7/27/2020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7/27/2020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dirty="0"/>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dirty="0"/>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7/27/2020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BR"/>
              <a:t>Clique para editar o título Mestre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7/27/2020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5800" y="3132666"/>
            <a:ext cx="5311775" cy="308601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3132666"/>
            <a:ext cx="5334000" cy="308601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BR"/>
              <a:t>Clique para editar o título Mestre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183D4-7EC5-CA44-B3FB-C5D47B02CF7F}"/>
              </a:ext>
            </a:extLst>
          </p:cNvPr>
          <p:cNvSpPr>
            <a:spLocks noGrp="1"/>
          </p:cNvSpPr>
          <p:nvPr>
            <p:ph type="ctrTitle"/>
          </p:nvPr>
        </p:nvSpPr>
        <p:spPr>
          <a:xfrm>
            <a:off x="1859161" y="-942975"/>
            <a:ext cx="9448800" cy="4918076"/>
          </a:xfrm>
        </p:spPr>
        <p:txBody>
          <a:bodyPr>
            <a:normAutofit/>
          </a:bodyPr>
          <a:lstStyle/>
          <a:p>
            <a:r>
              <a:rPr lang="pt-BR" dirty="0"/>
              <a:t>AUTISMO  E  ARTE  UMA  RELAÇÃO   DE  Amor</a:t>
            </a:r>
          </a:p>
        </p:txBody>
      </p:sp>
      <p:sp>
        <p:nvSpPr>
          <p:cNvPr id="3" name="Subtítulo 2">
            <a:extLst>
              <a:ext uri="{FF2B5EF4-FFF2-40B4-BE49-F238E27FC236}">
                <a16:creationId xmlns:a16="http://schemas.microsoft.com/office/drawing/2014/main" xmlns="" id="{1E3F3215-E370-9A4A-9292-56470829DE8A}"/>
              </a:ext>
            </a:extLst>
          </p:cNvPr>
          <p:cNvSpPr>
            <a:spLocks noGrp="1"/>
          </p:cNvSpPr>
          <p:nvPr>
            <p:ph type="subTitle" idx="1"/>
          </p:nvPr>
        </p:nvSpPr>
        <p:spPr/>
        <p:txBody>
          <a:bodyPr>
            <a:normAutofit fontScale="92500" lnSpcReduction="10000"/>
          </a:bodyPr>
          <a:lstStyle/>
          <a:p>
            <a:r>
              <a:rPr lang="pt-BR" dirty="0"/>
              <a:t>                                                                             </a:t>
            </a:r>
          </a:p>
          <a:p>
            <a:r>
              <a:rPr lang="pt-BR" dirty="0"/>
              <a:t>                                                            SANDRA  CALAZANS</a:t>
            </a:r>
          </a:p>
        </p:txBody>
      </p:sp>
    </p:spTree>
    <p:extLst>
      <p:ext uri="{BB962C8B-B14F-4D97-AF65-F5344CB8AC3E}">
        <p14:creationId xmlns:p14="http://schemas.microsoft.com/office/powerpoint/2010/main" val="271630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xmlns="" id="{2DC3F3D7-7253-0847-A0A2-4DBA08F43D19}"/>
              </a:ext>
            </a:extLst>
          </p:cNvPr>
          <p:cNvSpPr>
            <a:spLocks noGrp="1"/>
          </p:cNvSpPr>
          <p:nvPr>
            <p:ph type="title"/>
          </p:nvPr>
        </p:nvSpPr>
        <p:spPr/>
        <p:txBody>
          <a:bodyPr/>
          <a:lstStyle/>
          <a:p>
            <a:pPr algn="just"/>
            <a:r>
              <a:rPr lang="pt-BR" dirty="0">
                <a:latin typeface="Arial" panose="020B0604020202020204" pitchFamily="34" charset="0"/>
                <a:cs typeface="Arial" panose="020B0604020202020204" pitchFamily="34" charset="0"/>
              </a:rPr>
              <a:t>AS CRIAÇÕES  DE GABRIEL</a:t>
            </a:r>
          </a:p>
        </p:txBody>
      </p:sp>
      <p:sp>
        <p:nvSpPr>
          <p:cNvPr id="3" name="Espaço Reservado para Conteúdo 2">
            <a:extLst>
              <a:ext uri="{FF2B5EF4-FFF2-40B4-BE49-F238E27FC236}">
                <a16:creationId xmlns:a16="http://schemas.microsoft.com/office/drawing/2014/main" xmlns="" id="{28D37FEA-5A54-B54F-8745-2614A26BAEC0}"/>
              </a:ext>
            </a:extLst>
          </p:cNvPr>
          <p:cNvSpPr>
            <a:spLocks noGrp="1"/>
          </p:cNvSpPr>
          <p:nvPr>
            <p:ph idx="1"/>
          </p:nvPr>
        </p:nvSpPr>
        <p:spPr>
          <a:xfrm>
            <a:off x="828675" y="3292912"/>
            <a:ext cx="10820400" cy="4024125"/>
          </a:xfrm>
        </p:spPr>
        <p:txBody>
          <a:bodyPr>
            <a:normAutofit/>
          </a:bodyPr>
          <a:lstStyle/>
          <a:p>
            <a:pPr algn="l"/>
            <a:r>
              <a:rPr lang="pt-BR" sz="2000" dirty="0">
                <a:latin typeface="Arial" panose="020B0604020202020204" pitchFamily="34" charset="0"/>
                <a:cs typeface="Arial" panose="020B0604020202020204" pitchFamily="34" charset="0"/>
              </a:rPr>
              <a:t>Essas criações de Gabriel eram produzidas após ser contada historias e/ou filmes ,ele observava toda a movimentação da sala de aula ,por vezes levantava ia na mesa dos colegas ou na do professor  e sempre silencioso porém com os olhos cheios de brilho retornava à sua mesa e começava o seu momento criativo .Sempre encantado pelos lápis de cor e objetos coloridos .</a:t>
            </a:r>
          </a:p>
          <a:p>
            <a:pPr algn="l"/>
            <a:endParaRPr lang="pt-BR" sz="2000" dirty="0">
              <a:latin typeface="Arial" panose="020B0604020202020204" pitchFamily="34" charset="0"/>
              <a:cs typeface="Arial" panose="020B0604020202020204" pitchFamily="34" charset="0"/>
            </a:endParaRPr>
          </a:p>
          <a:p>
            <a:pPr algn="l"/>
            <a:endParaRPr lang="pt-BR" sz="2000" dirty="0">
              <a:latin typeface="Arial" panose="020B0604020202020204" pitchFamily="34" charset="0"/>
              <a:cs typeface="Arial" panose="020B0604020202020204" pitchFamily="34" charset="0"/>
            </a:endParaRPr>
          </a:p>
          <a:p>
            <a:pPr marL="0" indent="0" algn="l">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68892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466B1A-8CD2-9D43-82E3-9FF5F59944D6}"/>
              </a:ext>
            </a:extLst>
          </p:cNvPr>
          <p:cNvSpPr>
            <a:spLocks noGrp="1"/>
          </p:cNvSpPr>
          <p:nvPr>
            <p:ph type="title"/>
          </p:nvPr>
        </p:nvSpPr>
        <p:spPr/>
        <p:txBody>
          <a:bodyPr anchor="ctr">
            <a:normAutofit/>
          </a:bodyPr>
          <a:lstStyle/>
          <a:p>
            <a:pPr algn="l"/>
            <a:r>
              <a:rPr lang="pt-BR" dirty="0">
                <a:latin typeface="Arial" panose="020B0604020202020204" pitchFamily="34" charset="0"/>
                <a:cs typeface="Arial" panose="020B0604020202020204" pitchFamily="34" charset="0"/>
              </a:rPr>
              <a:t> RELEITURAS   </a:t>
            </a:r>
          </a:p>
        </p:txBody>
      </p:sp>
      <p:pic>
        <p:nvPicPr>
          <p:cNvPr id="4" name="Imagem 4">
            <a:extLst>
              <a:ext uri="{FF2B5EF4-FFF2-40B4-BE49-F238E27FC236}">
                <a16:creationId xmlns:a16="http://schemas.microsoft.com/office/drawing/2014/main" xmlns="" id="{043BA067-ABF7-6B4D-AC95-C886032633AC}"/>
              </a:ext>
            </a:extLst>
          </p:cNvPr>
          <p:cNvPicPr>
            <a:picLocks noGrp="1" noChangeAspect="1"/>
          </p:cNvPicPr>
          <p:nvPr>
            <p:ph idx="1"/>
          </p:nvPr>
        </p:nvPicPr>
        <p:blipFill>
          <a:blip r:embed="rId3"/>
          <a:stretch>
            <a:fillRect/>
          </a:stretch>
        </p:blipFill>
        <p:spPr>
          <a:xfrm>
            <a:off x="3713183" y="2193925"/>
            <a:ext cx="4765633" cy="4024313"/>
          </a:xfrm>
        </p:spPr>
      </p:pic>
    </p:spTree>
    <p:extLst>
      <p:ext uri="{BB962C8B-B14F-4D97-AF65-F5344CB8AC3E}">
        <p14:creationId xmlns:p14="http://schemas.microsoft.com/office/powerpoint/2010/main" val="125658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BC59654-7B86-8D45-8DC7-37165E5E8DE0}"/>
              </a:ext>
            </a:extLst>
          </p:cNvPr>
          <p:cNvSpPr>
            <a:spLocks noGrp="1"/>
          </p:cNvSpPr>
          <p:nvPr>
            <p:ph type="title"/>
          </p:nvPr>
        </p:nvSpPr>
        <p:spPr/>
        <p:txBody>
          <a:bodyPr/>
          <a:lstStyle/>
          <a:p>
            <a:endParaRPr lang="pt-BR" dirty="0"/>
          </a:p>
        </p:txBody>
      </p:sp>
      <p:pic>
        <p:nvPicPr>
          <p:cNvPr id="4" name="Imagem 4">
            <a:extLst>
              <a:ext uri="{FF2B5EF4-FFF2-40B4-BE49-F238E27FC236}">
                <a16:creationId xmlns:a16="http://schemas.microsoft.com/office/drawing/2014/main" xmlns="" id="{30FC1295-A25C-EC46-833F-C44BF35CC081}"/>
              </a:ext>
            </a:extLst>
          </p:cNvPr>
          <p:cNvPicPr>
            <a:picLocks noGrp="1" noChangeAspect="1"/>
          </p:cNvPicPr>
          <p:nvPr>
            <p:ph idx="1"/>
          </p:nvPr>
        </p:nvPicPr>
        <p:blipFill>
          <a:blip r:embed="rId2"/>
          <a:stretch>
            <a:fillRect/>
          </a:stretch>
        </p:blipFill>
        <p:spPr>
          <a:xfrm>
            <a:off x="3873987" y="2193925"/>
            <a:ext cx="4444026" cy="4024313"/>
          </a:xfrm>
        </p:spPr>
      </p:pic>
    </p:spTree>
    <p:extLst>
      <p:ext uri="{BB962C8B-B14F-4D97-AF65-F5344CB8AC3E}">
        <p14:creationId xmlns:p14="http://schemas.microsoft.com/office/powerpoint/2010/main" val="2277600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BCEC9F-0FCA-E342-82D3-321B2F9B6671}"/>
              </a:ext>
            </a:extLst>
          </p:cNvPr>
          <p:cNvSpPr>
            <a:spLocks noGrp="1"/>
          </p:cNvSpPr>
          <p:nvPr>
            <p:ph type="title"/>
          </p:nvPr>
        </p:nvSpPr>
        <p:spPr/>
        <p:txBody>
          <a:bodyPr/>
          <a:lstStyle/>
          <a:p>
            <a:endParaRPr lang="pt-BR" dirty="0"/>
          </a:p>
        </p:txBody>
      </p:sp>
      <p:pic>
        <p:nvPicPr>
          <p:cNvPr id="4" name="Imagem 4">
            <a:extLst>
              <a:ext uri="{FF2B5EF4-FFF2-40B4-BE49-F238E27FC236}">
                <a16:creationId xmlns:a16="http://schemas.microsoft.com/office/drawing/2014/main" xmlns="" id="{499146F5-3057-1C4A-8AEA-9FAFC2639F5F}"/>
              </a:ext>
            </a:extLst>
          </p:cNvPr>
          <p:cNvPicPr>
            <a:picLocks noGrp="1" noChangeAspect="1"/>
          </p:cNvPicPr>
          <p:nvPr>
            <p:ph idx="1"/>
          </p:nvPr>
        </p:nvPicPr>
        <p:blipFill>
          <a:blip r:embed="rId2"/>
          <a:stretch>
            <a:fillRect/>
          </a:stretch>
        </p:blipFill>
        <p:spPr>
          <a:xfrm>
            <a:off x="3457106" y="2193925"/>
            <a:ext cx="5277787" cy="4024313"/>
          </a:xfrm>
        </p:spPr>
      </p:pic>
    </p:spTree>
    <p:extLst>
      <p:ext uri="{BB962C8B-B14F-4D97-AF65-F5344CB8AC3E}">
        <p14:creationId xmlns:p14="http://schemas.microsoft.com/office/powerpoint/2010/main" val="165678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327760-A61B-6949-9DE3-435BD4FFBC1E}"/>
              </a:ext>
            </a:extLst>
          </p:cNvPr>
          <p:cNvSpPr>
            <a:spLocks noGrp="1"/>
          </p:cNvSpPr>
          <p:nvPr>
            <p:ph type="title"/>
          </p:nvPr>
        </p:nvSpPr>
        <p:spPr/>
        <p:txBody>
          <a:bodyPr/>
          <a:lstStyle/>
          <a:p>
            <a:endParaRPr lang="pt-BR" dirty="0"/>
          </a:p>
        </p:txBody>
      </p:sp>
      <p:pic>
        <p:nvPicPr>
          <p:cNvPr id="4" name="Imagem 4">
            <a:extLst>
              <a:ext uri="{FF2B5EF4-FFF2-40B4-BE49-F238E27FC236}">
                <a16:creationId xmlns:a16="http://schemas.microsoft.com/office/drawing/2014/main" xmlns="" id="{90D7D3AB-1BF5-FB46-A45C-52542484D01E}"/>
              </a:ext>
            </a:extLst>
          </p:cNvPr>
          <p:cNvPicPr>
            <a:picLocks noGrp="1" noChangeAspect="1"/>
          </p:cNvPicPr>
          <p:nvPr>
            <p:ph idx="1"/>
          </p:nvPr>
        </p:nvPicPr>
        <p:blipFill>
          <a:blip r:embed="rId2"/>
          <a:stretch>
            <a:fillRect/>
          </a:stretch>
        </p:blipFill>
        <p:spPr>
          <a:xfrm>
            <a:off x="3413125" y="2193925"/>
            <a:ext cx="5365750" cy="4024313"/>
          </a:xfrm>
        </p:spPr>
      </p:pic>
    </p:spTree>
    <p:extLst>
      <p:ext uri="{BB962C8B-B14F-4D97-AF65-F5344CB8AC3E}">
        <p14:creationId xmlns:p14="http://schemas.microsoft.com/office/powerpoint/2010/main" val="256964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30532C-1831-484C-9924-54E30F04229A}"/>
              </a:ext>
            </a:extLst>
          </p:cNvPr>
          <p:cNvSpPr>
            <a:spLocks noGrp="1"/>
          </p:cNvSpPr>
          <p:nvPr>
            <p:ph type="title"/>
          </p:nvPr>
        </p:nvSpPr>
        <p:spPr/>
        <p:txBody>
          <a:bodyPr/>
          <a:lstStyle/>
          <a:p>
            <a:endParaRPr lang="pt-BR" dirty="0"/>
          </a:p>
        </p:txBody>
      </p:sp>
      <p:pic>
        <p:nvPicPr>
          <p:cNvPr id="4" name="Imagem 4">
            <a:extLst>
              <a:ext uri="{FF2B5EF4-FFF2-40B4-BE49-F238E27FC236}">
                <a16:creationId xmlns:a16="http://schemas.microsoft.com/office/drawing/2014/main" xmlns="" id="{D45F52E2-8C11-454B-8BCB-D9D118DFDB11}"/>
              </a:ext>
            </a:extLst>
          </p:cNvPr>
          <p:cNvPicPr>
            <a:picLocks noGrp="1" noChangeAspect="1"/>
          </p:cNvPicPr>
          <p:nvPr>
            <p:ph idx="1"/>
          </p:nvPr>
        </p:nvPicPr>
        <p:blipFill>
          <a:blip r:embed="rId2"/>
          <a:stretch>
            <a:fillRect/>
          </a:stretch>
        </p:blipFill>
        <p:spPr>
          <a:xfrm>
            <a:off x="3377890" y="2193925"/>
            <a:ext cx="5436220" cy="4024313"/>
          </a:xfrm>
        </p:spPr>
      </p:pic>
    </p:spTree>
    <p:extLst>
      <p:ext uri="{BB962C8B-B14F-4D97-AF65-F5344CB8AC3E}">
        <p14:creationId xmlns:p14="http://schemas.microsoft.com/office/powerpoint/2010/main" val="109953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D7D2E5-F3AD-8846-91FA-D29FE0B35A9C}"/>
              </a:ext>
            </a:extLst>
          </p:cNvPr>
          <p:cNvSpPr>
            <a:spLocks noGrp="1"/>
          </p:cNvSpPr>
          <p:nvPr>
            <p:ph type="title"/>
          </p:nvPr>
        </p:nvSpPr>
        <p:spPr/>
        <p:txBody>
          <a:bodyPr/>
          <a:lstStyle/>
          <a:p>
            <a:endParaRPr lang="pt-BR" dirty="0"/>
          </a:p>
        </p:txBody>
      </p:sp>
      <p:pic>
        <p:nvPicPr>
          <p:cNvPr id="4" name="Imagem 4">
            <a:extLst>
              <a:ext uri="{FF2B5EF4-FFF2-40B4-BE49-F238E27FC236}">
                <a16:creationId xmlns:a16="http://schemas.microsoft.com/office/drawing/2014/main" xmlns="" id="{7A2C5552-2C67-0946-9F46-817E9DAAEED3}"/>
              </a:ext>
            </a:extLst>
          </p:cNvPr>
          <p:cNvPicPr>
            <a:picLocks noGrp="1" noChangeAspect="1"/>
          </p:cNvPicPr>
          <p:nvPr>
            <p:ph idx="1"/>
          </p:nvPr>
        </p:nvPicPr>
        <p:blipFill>
          <a:blip r:embed="rId2"/>
          <a:stretch>
            <a:fillRect/>
          </a:stretch>
        </p:blipFill>
        <p:spPr>
          <a:xfrm>
            <a:off x="2667000" y="2377281"/>
            <a:ext cx="6858000" cy="3657600"/>
          </a:xfrm>
        </p:spPr>
      </p:pic>
    </p:spTree>
    <p:extLst>
      <p:ext uri="{BB962C8B-B14F-4D97-AF65-F5344CB8AC3E}">
        <p14:creationId xmlns:p14="http://schemas.microsoft.com/office/powerpoint/2010/main" val="171071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F589B2-109A-8641-8B41-DB131DE1BD1A}"/>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xmlns="" id="{453E9EA9-34E9-D640-8433-AAF39BDAEDAE}"/>
              </a:ext>
            </a:extLst>
          </p:cNvPr>
          <p:cNvSpPr>
            <a:spLocks noGrp="1"/>
          </p:cNvSpPr>
          <p:nvPr>
            <p:ph idx="1"/>
          </p:nvPr>
        </p:nvSpPr>
        <p:spPr/>
        <p:txBody>
          <a:bodyPr>
            <a:normAutofit/>
          </a:bodyPr>
          <a:lstStyle/>
          <a:p>
            <a:pPr algn="just"/>
            <a:r>
              <a:rPr lang="pt-BR" sz="2000" dirty="0">
                <a:latin typeface="Arial" panose="020B0604020202020204" pitchFamily="34" charset="0"/>
                <a:cs typeface="Arial" panose="020B0604020202020204" pitchFamily="34" charset="0"/>
              </a:rPr>
              <a:t>Essas releituras foram criadas por Gabriel na semana santa ,onde foram elaborados projetos na escola e após a apresentações nas aulas foram executados trabalhos onde os alunos teriam que demonstrar as etapas das apresentações que mais gostaram foi impressionante as criações feitas por Gabriel.  </a:t>
            </a:r>
          </a:p>
        </p:txBody>
      </p:sp>
    </p:spTree>
    <p:extLst>
      <p:ext uri="{BB962C8B-B14F-4D97-AF65-F5344CB8AC3E}">
        <p14:creationId xmlns:p14="http://schemas.microsoft.com/office/powerpoint/2010/main" val="30574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30D63E-C388-B349-9747-49975D0BECBB}"/>
              </a:ext>
            </a:extLst>
          </p:cNvPr>
          <p:cNvSpPr>
            <a:spLocks noGrp="1"/>
          </p:cNvSpPr>
          <p:nvPr>
            <p:ph type="title"/>
          </p:nvPr>
        </p:nvSpPr>
        <p:spPr/>
        <p:txBody>
          <a:bodyPr/>
          <a:lstStyle/>
          <a:p>
            <a:r>
              <a:rPr lang="pt-BR" dirty="0">
                <a:latin typeface="Arial" panose="020B0604020202020204" pitchFamily="34" charset="0"/>
                <a:cs typeface="Arial" panose="020B0604020202020204" pitchFamily="34" charset="0"/>
              </a:rPr>
              <a:t>TRABALHOS DE MONTAGEM</a:t>
            </a:r>
          </a:p>
        </p:txBody>
      </p:sp>
      <p:pic>
        <p:nvPicPr>
          <p:cNvPr id="4" name="Imagem 4">
            <a:extLst>
              <a:ext uri="{FF2B5EF4-FFF2-40B4-BE49-F238E27FC236}">
                <a16:creationId xmlns:a16="http://schemas.microsoft.com/office/drawing/2014/main" xmlns="" id="{BB336EC9-08BE-B04E-9169-690F316870B6}"/>
              </a:ext>
            </a:extLst>
          </p:cNvPr>
          <p:cNvPicPr>
            <a:picLocks noGrp="1" noChangeAspect="1"/>
          </p:cNvPicPr>
          <p:nvPr>
            <p:ph idx="1"/>
          </p:nvPr>
        </p:nvPicPr>
        <p:blipFill>
          <a:blip r:embed="rId2"/>
          <a:stretch>
            <a:fillRect/>
          </a:stretch>
        </p:blipFill>
        <p:spPr>
          <a:xfrm>
            <a:off x="4797835" y="2193925"/>
            <a:ext cx="4649774" cy="4024313"/>
          </a:xfrm>
        </p:spPr>
      </p:pic>
    </p:spTree>
    <p:extLst>
      <p:ext uri="{BB962C8B-B14F-4D97-AF65-F5344CB8AC3E}">
        <p14:creationId xmlns:p14="http://schemas.microsoft.com/office/powerpoint/2010/main" val="50579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1BD24E-CBFC-6A4D-95C0-865377342ECC}"/>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xmlns="" id="{3D2C8D6A-3171-B645-8715-E3BF692D0771}"/>
              </a:ext>
            </a:extLst>
          </p:cNvPr>
          <p:cNvSpPr>
            <a:spLocks noGrp="1"/>
          </p:cNvSpPr>
          <p:nvPr>
            <p:ph idx="1"/>
          </p:nvPr>
        </p:nvSpPr>
        <p:spPr/>
        <p:txBody>
          <a:bodyPr/>
          <a:lstStyle/>
          <a:p>
            <a:pPr algn="just"/>
            <a:r>
              <a:rPr lang="pt-BR" dirty="0"/>
              <a:t>Esse trabalho Gabriel criou após assistir o filme Rio ,onde foi solicitado aos alunos que produzisse uma cena do filme com essas peças plásticas e Gabriel foi rápido e criativo na sua criação, </a:t>
            </a:r>
            <a:r>
              <a:rPr lang="pt-BR" dirty="0" smtClean="0"/>
              <a:t>deixando </a:t>
            </a:r>
            <a:r>
              <a:rPr lang="pt-BR" dirty="0"/>
              <a:t>seus colegas impressionados com sua criatividade ,os colegas o elogiaram e ele ficou com um brilho muito especial nos olhos .</a:t>
            </a:r>
          </a:p>
        </p:txBody>
      </p:sp>
    </p:spTree>
    <p:extLst>
      <p:ext uri="{BB962C8B-B14F-4D97-AF65-F5344CB8AC3E}">
        <p14:creationId xmlns:p14="http://schemas.microsoft.com/office/powerpoint/2010/main" val="81763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9DDC01-D524-4F4B-8290-DF32B3F72CEB}"/>
              </a:ext>
            </a:extLst>
          </p:cNvPr>
          <p:cNvSpPr>
            <a:spLocks noGrp="1"/>
          </p:cNvSpPr>
          <p:nvPr>
            <p:ph type="title"/>
          </p:nvPr>
        </p:nvSpPr>
        <p:spPr>
          <a:xfrm>
            <a:off x="7715250" y="1000125"/>
            <a:ext cx="3790950" cy="1057276"/>
          </a:xfrm>
        </p:spPr>
        <p:txBody>
          <a:bodyPr/>
          <a:lstStyle/>
          <a:p>
            <a:pPr algn="l"/>
            <a:r>
              <a:rPr lang="pt-BR" dirty="0">
                <a:latin typeface="Arial" panose="020B0604020202020204" pitchFamily="34" charset="0"/>
                <a:cs typeface="Arial" panose="020B0604020202020204" pitchFamily="34" charset="0"/>
              </a:rPr>
              <a:t>O PROJETO       </a:t>
            </a:r>
          </a:p>
        </p:txBody>
      </p:sp>
      <p:sp>
        <p:nvSpPr>
          <p:cNvPr id="5" name="Espaço Reservado para Conteúdo 4">
            <a:extLst>
              <a:ext uri="{FF2B5EF4-FFF2-40B4-BE49-F238E27FC236}">
                <a16:creationId xmlns:a16="http://schemas.microsoft.com/office/drawing/2014/main" xmlns="" id="{C93C46F6-E426-394C-8F63-429FFC475AE6}"/>
              </a:ext>
            </a:extLst>
          </p:cNvPr>
          <p:cNvSpPr>
            <a:spLocks noGrp="1"/>
          </p:cNvSpPr>
          <p:nvPr>
            <p:ph idx="1"/>
          </p:nvPr>
        </p:nvSpPr>
        <p:spPr>
          <a:xfrm>
            <a:off x="666750" y="2182017"/>
            <a:ext cx="10858500" cy="3675858"/>
          </a:xfrm>
        </p:spPr>
        <p:txBody>
          <a:bodyPr anchor="t">
            <a:normAutofit fontScale="92500"/>
          </a:bodyPr>
          <a:lstStyle/>
          <a:p>
            <a:pPr marL="0" indent="0" algn="just">
              <a:buNone/>
            </a:pPr>
            <a:r>
              <a:rPr lang="pt-BR" dirty="0">
                <a:latin typeface="Arial" panose="020B0604020202020204" pitchFamily="34" charset="0"/>
                <a:cs typeface="Arial" panose="020B0604020202020204" pitchFamily="34" charset="0"/>
              </a:rPr>
              <a:t>Esse projeto começou ser idealizado no meu primeiro ano  </a:t>
            </a:r>
            <a:r>
              <a:rPr lang="pt-BR" dirty="0" smtClean="0">
                <a:latin typeface="Arial" panose="020B0604020202020204" pitchFamily="34" charset="0"/>
                <a:cs typeface="Arial" panose="020B0604020202020204" pitchFamily="34" charset="0"/>
              </a:rPr>
              <a:t>no</a:t>
            </a:r>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Município  de Dias </a:t>
            </a:r>
            <a:r>
              <a:rPr lang="pt-BR" dirty="0">
                <a:latin typeface="Arial" panose="020B0604020202020204" pitchFamily="34" charset="0"/>
                <a:cs typeface="Arial" panose="020B0604020202020204" pitchFamily="34" charset="0"/>
              </a:rPr>
              <a:t>dvila</a:t>
            </a:r>
            <a:r>
              <a:rPr lang="pt-BR" dirty="0">
                <a:latin typeface="Arial" panose="020B0604020202020204" pitchFamily="34" charset="0"/>
                <a:cs typeface="Arial" panose="020B0604020202020204" pitchFamily="34" charset="0"/>
              </a:rPr>
              <a:t> ,após assumido como estatutária no concurso no ano de 2017,após tomar posse fui encaminhada à escola que iria lecionar ,e </a:t>
            </a:r>
            <a:r>
              <a:rPr lang="pt-BR" dirty="0" smtClean="0">
                <a:latin typeface="Arial" panose="020B0604020202020204" pitchFamily="34" charset="0"/>
                <a:cs typeface="Arial" panose="020B0604020202020204" pitchFamily="34" charset="0"/>
              </a:rPr>
              <a:t>conheci </a:t>
            </a:r>
            <a:r>
              <a:rPr lang="pt-BR" dirty="0">
                <a:latin typeface="Arial" panose="020B0604020202020204" pitchFamily="34" charset="0"/>
                <a:cs typeface="Arial" panose="020B0604020202020204" pitchFamily="34" charset="0"/>
              </a:rPr>
              <a:t>a comunidade escolar, observei que possuía um grande número de crianças portadora  de necessidades especiais como o Autismo. Nessa  escola leciono do 1 ao 5 ano do fundamental I  e praticamente em cada turma( nessa escola tenho 12 turmas ) tenho um caso dessa síndrome, tenho crianças de elevados níveis da síndrome e  cada uma responde de uma forma diferente ao ensino da </a:t>
            </a:r>
            <a:r>
              <a:rPr lang="pt-BR" dirty="0" smtClean="0">
                <a:latin typeface="Arial" panose="020B0604020202020204" pitchFamily="34" charset="0"/>
                <a:cs typeface="Arial" panose="020B0604020202020204" pitchFamily="34" charset="0"/>
              </a:rPr>
              <a:t>Arte, mas </a:t>
            </a:r>
            <a:r>
              <a:rPr lang="pt-BR" dirty="0">
                <a:latin typeface="Arial" panose="020B0604020202020204" pitchFamily="34" charset="0"/>
                <a:cs typeface="Arial" panose="020B0604020202020204" pitchFamily="34" charset="0"/>
              </a:rPr>
              <a:t>que todas interagem com satisfação o momento artístico </a:t>
            </a:r>
            <a:r>
              <a:rPr lang="pt-BR" dirty="0" smtClean="0">
                <a:latin typeface="Arial" panose="020B0604020202020204" pitchFamily="34" charset="0"/>
                <a:cs typeface="Arial" panose="020B0604020202020204" pitchFamily="34" charset="0"/>
              </a:rPr>
              <a:t>aplicado. Com </a:t>
            </a:r>
            <a:r>
              <a:rPr lang="pt-BR" dirty="0">
                <a:latin typeface="Arial" panose="020B0604020202020204" pitchFamily="34" charset="0"/>
                <a:cs typeface="Arial" panose="020B0604020202020204" pitchFamily="34" charset="0"/>
              </a:rPr>
              <a:t>isso observei a importância da Arte no dia-a-dia de cada aluno e como interagiam  mesmo que fosse com o brilho do olhar e  isso  para mim tornou-se um desafio ,então iniciei várias pesquisas nessa área, propostas de trabalhos que </a:t>
            </a:r>
            <a:r>
              <a:rPr lang="pt-BR" dirty="0" smtClean="0">
                <a:latin typeface="Arial" panose="020B0604020202020204" pitchFamily="34" charset="0"/>
                <a:cs typeface="Arial" panose="020B0604020202020204" pitchFamily="34" charset="0"/>
              </a:rPr>
              <a:t>despertassem  </a:t>
            </a:r>
            <a:r>
              <a:rPr lang="pt-BR" dirty="0">
                <a:latin typeface="Arial" panose="020B0604020202020204" pitchFamily="34" charset="0"/>
                <a:cs typeface="Arial" panose="020B0604020202020204" pitchFamily="34" charset="0"/>
              </a:rPr>
              <a:t>prazer aos meus alunos e iniciei uma pós graduação em </a:t>
            </a:r>
            <a:r>
              <a:rPr lang="pt-BR" dirty="0">
                <a:latin typeface="Arial" panose="020B0604020202020204" pitchFamily="34" charset="0"/>
                <a:cs typeface="Arial" panose="020B0604020202020204" pitchFamily="34" charset="0"/>
              </a:rPr>
              <a:t>Arteterapia</a:t>
            </a:r>
            <a:r>
              <a:rPr lang="pt-BR" dirty="0">
                <a:latin typeface="Arial" panose="020B0604020202020204" pitchFamily="34" charset="0"/>
                <a:cs typeface="Arial" panose="020B0604020202020204" pitchFamily="34" charset="0"/>
              </a:rPr>
              <a:t>  que foi uma ferramenta importante como fonte de ideias  nas minhas aulas .   </a:t>
            </a:r>
          </a:p>
        </p:txBody>
      </p:sp>
    </p:spTree>
    <p:extLst>
      <p:ext uri="{BB962C8B-B14F-4D97-AF65-F5344CB8AC3E}">
        <p14:creationId xmlns:p14="http://schemas.microsoft.com/office/powerpoint/2010/main" val="98644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38ED34-FCDE-344B-9E29-833436EE9930}"/>
              </a:ext>
            </a:extLst>
          </p:cNvPr>
          <p:cNvSpPr>
            <a:spLocks noGrp="1"/>
          </p:cNvSpPr>
          <p:nvPr>
            <p:ph type="title"/>
          </p:nvPr>
        </p:nvSpPr>
        <p:spPr>
          <a:xfrm>
            <a:off x="2324100" y="2135972"/>
            <a:ext cx="8610600" cy="1293028"/>
          </a:xfrm>
        </p:spPr>
        <p:txBody>
          <a:bodyPr>
            <a:normAutofit fontScale="90000"/>
          </a:bodyPr>
          <a:lstStyle/>
          <a:p>
            <a:r>
              <a:rPr lang="pt-BR" dirty="0"/>
              <a:t>OS OLHOS QUE OLHAM SÃO COMUNS. OLHOS QUE VEEM SÃO RAROS</a:t>
            </a:r>
            <a:br>
              <a:rPr lang="pt-BR" dirty="0"/>
            </a:br>
            <a:r>
              <a:rPr lang="pt-BR" dirty="0"/>
              <a:t/>
            </a:r>
            <a:br>
              <a:rPr lang="pt-BR" dirty="0"/>
            </a:br>
            <a:r>
              <a:rPr lang="pt-BR" sz="1800" dirty="0">
                <a:latin typeface="Arial" panose="020B0604020202020204" pitchFamily="34" charset="0"/>
                <a:cs typeface="Arial" panose="020B0604020202020204" pitchFamily="34" charset="0"/>
              </a:rPr>
              <a:t>J.OSWALD SANDERS</a:t>
            </a:r>
            <a:endParaRPr lang="pt-BR" dirty="0"/>
          </a:p>
        </p:txBody>
      </p:sp>
      <p:sp>
        <p:nvSpPr>
          <p:cNvPr id="3" name="Espaço Reservado para Conteúdo 2">
            <a:extLst>
              <a:ext uri="{FF2B5EF4-FFF2-40B4-BE49-F238E27FC236}">
                <a16:creationId xmlns:a16="http://schemas.microsoft.com/office/drawing/2014/main" xmlns="" id="{25B68400-6ABE-1B41-9465-C4192E265EAB}"/>
              </a:ext>
            </a:extLst>
          </p:cNvPr>
          <p:cNvSpPr>
            <a:spLocks noGrp="1"/>
          </p:cNvSpPr>
          <p:nvPr>
            <p:ph idx="1"/>
          </p:nvPr>
        </p:nvSpPr>
        <p:spPr/>
        <p:txBody>
          <a:bodyPr>
            <a:normAutofit/>
          </a:bodyPr>
          <a:lstStyle/>
          <a:p>
            <a:pPr marL="0" indent="0">
              <a:buNone/>
            </a:pPr>
            <a:endParaRPr lang="pt-BR" sz="1600" dirty="0">
              <a:latin typeface="Arial" panose="020B0604020202020204" pitchFamily="34" charset="0"/>
              <a:cs typeface="Arial" panose="020B0604020202020204" pitchFamily="34" charset="0"/>
            </a:endParaRPr>
          </a:p>
          <a:p>
            <a:pPr marL="0" indent="0">
              <a:buNone/>
            </a:pP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71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4C106C-4EC3-3446-9580-78869EC41734}"/>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xmlns="" id="{78BA4C6D-92CF-1C41-B70B-608B500D00AF}"/>
              </a:ext>
            </a:extLst>
          </p:cNvPr>
          <p:cNvSpPr>
            <a:spLocks noGrp="1"/>
          </p:cNvSpPr>
          <p:nvPr>
            <p:ph idx="1"/>
          </p:nvPr>
        </p:nvSpPr>
        <p:spPr>
          <a:xfrm>
            <a:off x="685800" y="1416937"/>
            <a:ext cx="10820400" cy="4024125"/>
          </a:xfrm>
        </p:spPr>
        <p:txBody>
          <a:bodyPr anchor="b">
            <a:normAutofit/>
          </a:bodyPr>
          <a:lstStyle/>
          <a:p>
            <a:pPr marL="0" indent="0" algn="just">
              <a:buNone/>
            </a:pPr>
            <a:r>
              <a:rPr lang="pt-BR" sz="2000" dirty="0">
                <a:latin typeface="Arial" panose="020B0604020202020204" pitchFamily="34" charset="0"/>
                <a:cs typeface="Arial" panose="020B0604020202020204" pitchFamily="34" charset="0"/>
              </a:rPr>
              <a:t> Atrelado a essas aulas foi criado um projeto na escola ,onde todas as disciplinas tiveram uma participação  </a:t>
            </a:r>
            <a:r>
              <a:rPr lang="pt-BR" sz="2000" dirty="0" smtClean="0">
                <a:latin typeface="Arial" panose="020B0604020202020204" pitchFamily="34" charset="0"/>
                <a:cs typeface="Arial" panose="020B0604020202020204" pitchFamily="34" charset="0"/>
              </a:rPr>
              <a:t>e </a:t>
            </a:r>
            <a:r>
              <a:rPr lang="pt-BR" sz="2000" dirty="0">
                <a:latin typeface="Arial" panose="020B0604020202020204" pitchFamily="34" charset="0"/>
                <a:cs typeface="Arial" panose="020B0604020202020204" pitchFamily="34" charset="0"/>
              </a:rPr>
              <a:t>nas aulas de Arte  explorei o tema nas criações  visuais das representações das cenas apresentadas na culminância que foi apresentado em forma teatral para a comunidade escolar, e os alunos fizeram suas criações artísticas, mas as criações  de Gabriel despertou a atenção  para escrever esse projeto  e apresentar nesse concurso , pois  as obras de Gabriel ficaram  muito reais ao  que ele viu nas apresentações. Em alguns momentos  por conta do barulho provocado pelo acúmulo de alunos no pátio da escola ele teve que ser retirado do local da </a:t>
            </a:r>
            <a:r>
              <a:rPr lang="pt-BR" sz="2000" dirty="0" smtClean="0">
                <a:latin typeface="Arial" panose="020B0604020202020204" pitchFamily="34" charset="0"/>
                <a:cs typeface="Arial" panose="020B0604020202020204" pitchFamily="34" charset="0"/>
              </a:rPr>
              <a:t>apresentação, por </a:t>
            </a:r>
            <a:r>
              <a:rPr lang="pt-BR" sz="2000" dirty="0">
                <a:latin typeface="Arial" panose="020B0604020202020204" pitchFamily="34" charset="0"/>
                <a:cs typeface="Arial" panose="020B0604020202020204" pitchFamily="34" charset="0"/>
              </a:rPr>
              <a:t>isso não  pode se apresentar como os </a:t>
            </a:r>
            <a:r>
              <a:rPr lang="pt-BR" sz="2000" dirty="0" smtClean="0">
                <a:latin typeface="Arial" panose="020B0604020202020204" pitchFamily="34" charset="0"/>
                <a:cs typeface="Arial" panose="020B0604020202020204" pitchFamily="34" charset="0"/>
              </a:rPr>
              <a:t>outros, mas </a:t>
            </a:r>
            <a:r>
              <a:rPr lang="pt-BR" sz="2000" dirty="0">
                <a:latin typeface="Arial" panose="020B0604020202020204" pitchFamily="34" charset="0"/>
                <a:cs typeface="Arial" panose="020B0604020202020204" pitchFamily="34" charset="0"/>
              </a:rPr>
              <a:t>me chamou a atenção que ele foi capaz de observar  os momentos presente e  reproduzir , e como ele foi criativo nos seus desenhos .</a:t>
            </a:r>
          </a:p>
        </p:txBody>
      </p:sp>
    </p:spTree>
    <p:extLst>
      <p:ext uri="{BB962C8B-B14F-4D97-AF65-F5344CB8AC3E}">
        <p14:creationId xmlns:p14="http://schemas.microsoft.com/office/powerpoint/2010/main" val="398265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872DEC-F427-3647-B361-08E96CC2B674}"/>
              </a:ext>
            </a:extLst>
          </p:cNvPr>
          <p:cNvSpPr>
            <a:spLocks noGrp="1"/>
          </p:cNvSpPr>
          <p:nvPr>
            <p:ph type="title"/>
          </p:nvPr>
        </p:nvSpPr>
        <p:spPr/>
        <p:txBody>
          <a:bodyPr/>
          <a:lstStyle/>
          <a:p>
            <a:r>
              <a:rPr lang="pt-BR" dirty="0">
                <a:latin typeface="Arial" panose="020B0604020202020204" pitchFamily="34" charset="0"/>
                <a:cs typeface="Arial" panose="020B0604020202020204" pitchFamily="34" charset="0"/>
              </a:rPr>
              <a:t>FOTOS DO PROJETO </a:t>
            </a:r>
          </a:p>
        </p:txBody>
      </p:sp>
      <p:pic>
        <p:nvPicPr>
          <p:cNvPr id="4" name="Imagem 4">
            <a:extLst>
              <a:ext uri="{FF2B5EF4-FFF2-40B4-BE49-F238E27FC236}">
                <a16:creationId xmlns:a16="http://schemas.microsoft.com/office/drawing/2014/main" xmlns="" id="{C3B7AA22-09D5-D74F-B106-46E25055BDFE}"/>
              </a:ext>
            </a:extLst>
          </p:cNvPr>
          <p:cNvPicPr>
            <a:picLocks noGrp="1" noChangeAspect="1"/>
          </p:cNvPicPr>
          <p:nvPr>
            <p:ph idx="1"/>
          </p:nvPr>
        </p:nvPicPr>
        <p:blipFill>
          <a:blip r:embed="rId2"/>
          <a:stretch>
            <a:fillRect/>
          </a:stretch>
        </p:blipFill>
        <p:spPr>
          <a:xfrm>
            <a:off x="918640" y="2585772"/>
            <a:ext cx="2263676" cy="4024313"/>
          </a:xfrm>
        </p:spPr>
      </p:pic>
      <p:pic>
        <p:nvPicPr>
          <p:cNvPr id="5" name="Imagem 5">
            <a:extLst>
              <a:ext uri="{FF2B5EF4-FFF2-40B4-BE49-F238E27FC236}">
                <a16:creationId xmlns:a16="http://schemas.microsoft.com/office/drawing/2014/main" xmlns="" id="{BE17CE81-F2B6-0A4F-B510-8F081E54EE24}"/>
              </a:ext>
            </a:extLst>
          </p:cNvPr>
          <p:cNvPicPr>
            <a:picLocks noChangeAspect="1"/>
          </p:cNvPicPr>
          <p:nvPr/>
        </p:nvPicPr>
        <p:blipFill>
          <a:blip r:embed="rId3"/>
          <a:stretch>
            <a:fillRect/>
          </a:stretch>
        </p:blipFill>
        <p:spPr>
          <a:xfrm>
            <a:off x="4059735" y="2069315"/>
            <a:ext cx="3048000" cy="4036226"/>
          </a:xfrm>
          <a:prstGeom prst="rect">
            <a:avLst/>
          </a:prstGeom>
        </p:spPr>
      </p:pic>
      <p:pic>
        <p:nvPicPr>
          <p:cNvPr id="6" name="Imagem 6">
            <a:extLst>
              <a:ext uri="{FF2B5EF4-FFF2-40B4-BE49-F238E27FC236}">
                <a16:creationId xmlns:a16="http://schemas.microsoft.com/office/drawing/2014/main" xmlns="" id="{77180458-1B8C-114D-A22D-C54D064CB445}"/>
              </a:ext>
            </a:extLst>
          </p:cNvPr>
          <p:cNvPicPr>
            <a:picLocks noChangeAspect="1"/>
          </p:cNvPicPr>
          <p:nvPr/>
        </p:nvPicPr>
        <p:blipFill>
          <a:blip r:embed="rId4"/>
          <a:stretch>
            <a:fillRect/>
          </a:stretch>
        </p:blipFill>
        <p:spPr>
          <a:xfrm>
            <a:off x="7947421" y="1961885"/>
            <a:ext cx="2446735" cy="4349752"/>
          </a:xfrm>
          <a:prstGeom prst="rect">
            <a:avLst/>
          </a:prstGeom>
        </p:spPr>
      </p:pic>
    </p:spTree>
    <p:extLst>
      <p:ext uri="{BB962C8B-B14F-4D97-AF65-F5344CB8AC3E}">
        <p14:creationId xmlns:p14="http://schemas.microsoft.com/office/powerpoint/2010/main" val="360033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6DFE1D-C3B7-8745-9734-5DF0841713C3}"/>
              </a:ext>
            </a:extLst>
          </p:cNvPr>
          <p:cNvSpPr>
            <a:spLocks noGrp="1"/>
          </p:cNvSpPr>
          <p:nvPr>
            <p:ph type="title"/>
          </p:nvPr>
        </p:nvSpPr>
        <p:spPr/>
        <p:txBody>
          <a:bodyPr/>
          <a:lstStyle/>
          <a:p>
            <a:endParaRPr lang="pt-BR" dirty="0"/>
          </a:p>
        </p:txBody>
      </p:sp>
      <p:pic>
        <p:nvPicPr>
          <p:cNvPr id="4" name="Imagem 4">
            <a:extLst>
              <a:ext uri="{FF2B5EF4-FFF2-40B4-BE49-F238E27FC236}">
                <a16:creationId xmlns:a16="http://schemas.microsoft.com/office/drawing/2014/main" xmlns="" id="{468531EA-9365-8F4F-87A4-F6048D2DB706}"/>
              </a:ext>
            </a:extLst>
          </p:cNvPr>
          <p:cNvPicPr>
            <a:picLocks noGrp="1" noChangeAspect="1"/>
          </p:cNvPicPr>
          <p:nvPr>
            <p:ph idx="1"/>
          </p:nvPr>
        </p:nvPicPr>
        <p:blipFill>
          <a:blip r:embed="rId2"/>
          <a:stretch>
            <a:fillRect/>
          </a:stretch>
        </p:blipFill>
        <p:spPr>
          <a:xfrm>
            <a:off x="1737345" y="2057401"/>
            <a:ext cx="2316510" cy="4024313"/>
          </a:xfrm>
        </p:spPr>
      </p:pic>
      <p:pic>
        <p:nvPicPr>
          <p:cNvPr id="5" name="Imagem 5">
            <a:extLst>
              <a:ext uri="{FF2B5EF4-FFF2-40B4-BE49-F238E27FC236}">
                <a16:creationId xmlns:a16="http://schemas.microsoft.com/office/drawing/2014/main" xmlns="" id="{81F7807E-32F6-F548-BC8D-7CAC891A9032}"/>
              </a:ext>
            </a:extLst>
          </p:cNvPr>
          <p:cNvPicPr>
            <a:picLocks noChangeAspect="1"/>
          </p:cNvPicPr>
          <p:nvPr/>
        </p:nvPicPr>
        <p:blipFill>
          <a:blip r:embed="rId3"/>
          <a:stretch>
            <a:fillRect/>
          </a:stretch>
        </p:blipFill>
        <p:spPr>
          <a:xfrm>
            <a:off x="5676900" y="2589609"/>
            <a:ext cx="3048000" cy="3593431"/>
          </a:xfrm>
          <a:prstGeom prst="rect">
            <a:avLst/>
          </a:prstGeom>
        </p:spPr>
      </p:pic>
    </p:spTree>
    <p:extLst>
      <p:ext uri="{BB962C8B-B14F-4D97-AF65-F5344CB8AC3E}">
        <p14:creationId xmlns:p14="http://schemas.microsoft.com/office/powerpoint/2010/main" val="163010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ADC36C-A921-7B44-A1E3-81F6D3841262}"/>
              </a:ext>
            </a:extLst>
          </p:cNvPr>
          <p:cNvSpPr>
            <a:spLocks noGrp="1"/>
          </p:cNvSpPr>
          <p:nvPr>
            <p:ph type="title"/>
          </p:nvPr>
        </p:nvSpPr>
        <p:spPr/>
        <p:txBody>
          <a:bodyPr/>
          <a:lstStyle/>
          <a:p>
            <a:r>
              <a:rPr lang="pt-BR" dirty="0">
                <a:latin typeface="Arial" panose="020B0604020202020204" pitchFamily="34" charset="0"/>
                <a:cs typeface="Arial" panose="020B0604020202020204" pitchFamily="34" charset="0"/>
              </a:rPr>
              <a:t>MEU OBJETIVO </a:t>
            </a:r>
          </a:p>
        </p:txBody>
      </p:sp>
      <p:sp>
        <p:nvSpPr>
          <p:cNvPr id="3" name="Espaço Reservado para Conteúdo 2">
            <a:extLst>
              <a:ext uri="{FF2B5EF4-FFF2-40B4-BE49-F238E27FC236}">
                <a16:creationId xmlns:a16="http://schemas.microsoft.com/office/drawing/2014/main" xmlns="" id="{D8B89C39-5AC8-E540-AFCC-8C12ECEDEC5A}"/>
              </a:ext>
            </a:extLst>
          </p:cNvPr>
          <p:cNvSpPr>
            <a:spLocks noGrp="1"/>
          </p:cNvSpPr>
          <p:nvPr>
            <p:ph idx="1"/>
          </p:nvPr>
        </p:nvSpPr>
        <p:spPr>
          <a:xfrm>
            <a:off x="685800" y="2069502"/>
            <a:ext cx="10820400" cy="4024125"/>
          </a:xfrm>
        </p:spPr>
        <p:txBody>
          <a:bodyPr anchor="t">
            <a:normAutofit/>
          </a:bodyPr>
          <a:lstStyle/>
          <a:p>
            <a:pPr marL="0" indent="0" algn="just">
              <a:buNone/>
            </a:pPr>
            <a:r>
              <a:rPr lang="pt-BR" sz="2000" dirty="0">
                <a:latin typeface="Arial" panose="020B0604020202020204" pitchFamily="34" charset="0"/>
                <a:cs typeface="Arial" panose="020B0604020202020204" pitchFamily="34" charset="0"/>
              </a:rPr>
              <a:t>Tendo em vista que o processo de ensino e aprendizagem abarca uma quantidade enorme de questionamentos, é imprescindível que o educador seja capaz de compreender as diferentes formas de trabalhar. Sendo assim determinei como objetivo geral do projeto a importância da Arte –educação  no ensino do fundamental I e a participação das crianças especiais na sala de aula e objetivei alguns  pontos específicos em uma sala de aula como : o convívio de alunos regulares e alunos especiais atuando em união sem diferenciação de conteúdos e assim explorei de forma lúdica a igualdade e a valorização humana. Então  a realização  desse projeto foi desenvolvido </a:t>
            </a:r>
            <a:r>
              <a:rPr lang="pt-BR" sz="2000" dirty="0" smtClean="0">
                <a:latin typeface="Arial" panose="020B0604020202020204" pitchFamily="34" charset="0"/>
                <a:cs typeface="Arial" panose="020B0604020202020204" pitchFamily="34" charset="0"/>
              </a:rPr>
              <a:t>assim, em </a:t>
            </a:r>
            <a:r>
              <a:rPr lang="pt-BR" sz="2000" dirty="0">
                <a:latin typeface="Arial" panose="020B0604020202020204" pitchFamily="34" charset="0"/>
                <a:cs typeface="Arial" panose="020B0604020202020204" pitchFamily="34" charset="0"/>
              </a:rPr>
              <a:t>1 encontro semanal  com duração de 2 </a:t>
            </a:r>
            <a:r>
              <a:rPr lang="pt-BR" sz="2000" dirty="0" smtClean="0">
                <a:latin typeface="Arial" panose="020B0604020202020204" pitchFamily="34" charset="0"/>
                <a:cs typeface="Arial" panose="020B0604020202020204" pitchFamily="34" charset="0"/>
              </a:rPr>
              <a:t>aulas, onde </a:t>
            </a:r>
            <a:r>
              <a:rPr lang="pt-BR" sz="2000" dirty="0">
                <a:latin typeface="Arial" panose="020B0604020202020204" pitchFamily="34" charset="0"/>
                <a:cs typeface="Arial" panose="020B0604020202020204" pitchFamily="34" charset="0"/>
              </a:rPr>
              <a:t>era abordado  os assuntos do conteúdo programático semestral ,trabalhando de forma igualitária com o aluno Gabriel é os regulares  .</a:t>
            </a:r>
          </a:p>
        </p:txBody>
      </p:sp>
    </p:spTree>
    <p:extLst>
      <p:ext uri="{BB962C8B-B14F-4D97-AF65-F5344CB8AC3E}">
        <p14:creationId xmlns:p14="http://schemas.microsoft.com/office/powerpoint/2010/main" val="120065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E9B1D2-9B27-C749-84E7-1D2BE4B7185F}"/>
              </a:ext>
            </a:extLst>
          </p:cNvPr>
          <p:cNvSpPr>
            <a:spLocks noGrp="1"/>
          </p:cNvSpPr>
          <p:nvPr>
            <p:ph type="title"/>
          </p:nvPr>
        </p:nvSpPr>
        <p:spPr>
          <a:xfrm>
            <a:off x="2752724" y="264310"/>
            <a:ext cx="8610600" cy="1293028"/>
          </a:xfrm>
        </p:spPr>
        <p:txBody>
          <a:bodyPr/>
          <a:lstStyle/>
          <a:p>
            <a:r>
              <a:rPr lang="pt-BR" dirty="0"/>
              <a:t>O ALUNO GABRIEL.</a:t>
            </a:r>
          </a:p>
        </p:txBody>
      </p:sp>
      <p:sp>
        <p:nvSpPr>
          <p:cNvPr id="3" name="Espaço Reservado para Conteúdo 2">
            <a:extLst>
              <a:ext uri="{FF2B5EF4-FFF2-40B4-BE49-F238E27FC236}">
                <a16:creationId xmlns:a16="http://schemas.microsoft.com/office/drawing/2014/main" xmlns="" id="{DC8291A1-AFB0-154F-83BF-C025CFA2D032}"/>
              </a:ext>
            </a:extLst>
          </p:cNvPr>
          <p:cNvSpPr>
            <a:spLocks noGrp="1"/>
          </p:cNvSpPr>
          <p:nvPr>
            <p:ph idx="1"/>
          </p:nvPr>
        </p:nvSpPr>
        <p:spPr>
          <a:xfrm>
            <a:off x="542924" y="2069502"/>
            <a:ext cx="10820400" cy="4024125"/>
          </a:xfrm>
        </p:spPr>
        <p:txBody>
          <a:bodyPr>
            <a:normAutofit/>
          </a:bodyPr>
          <a:lstStyle/>
          <a:p>
            <a:pPr marL="0" indent="0" algn="dist" rtl="1">
              <a:buNone/>
            </a:pPr>
            <a:r>
              <a:rPr lang="pt-BR" sz="2000" dirty="0">
                <a:latin typeface="Arial" panose="020B0604020202020204" pitchFamily="34" charset="0"/>
                <a:cs typeface="Arial" panose="020B0604020202020204" pitchFamily="34" charset="0"/>
              </a:rPr>
              <a:t>  </a:t>
            </a:r>
          </a:p>
          <a:p>
            <a:pPr marL="0" indent="0" algn="dist" rtl="1">
              <a:buNone/>
            </a:pPr>
            <a:r>
              <a:rPr lang="pt-BR" sz="2000" dirty="0">
                <a:latin typeface="Arial" panose="020B0604020202020204" pitchFamily="34" charset="0"/>
                <a:cs typeface="Arial" panose="020B0604020202020204" pitchFamily="34" charset="0"/>
              </a:rPr>
              <a:t>Gabriel um menino </a:t>
            </a:r>
            <a:r>
              <a:rPr lang="pt-BR" sz="2000" dirty="0" smtClean="0">
                <a:latin typeface="Arial" panose="020B0604020202020204" pitchFamily="34" charset="0"/>
                <a:cs typeface="Arial" panose="020B0604020202020204" pitchFamily="34" charset="0"/>
              </a:rPr>
              <a:t>doce, meigo </a:t>
            </a:r>
            <a:r>
              <a:rPr lang="pt-BR" sz="2000" dirty="0">
                <a:latin typeface="Arial" panose="020B0604020202020204" pitchFamily="34" charset="0"/>
                <a:cs typeface="Arial" panose="020B0604020202020204" pitchFamily="34" charset="0"/>
              </a:rPr>
              <a:t>mas que por vezes apresentava um </a:t>
            </a:r>
            <a:r>
              <a:rPr lang="pt-BR" sz="2000" dirty="0" smtClean="0">
                <a:latin typeface="Arial" panose="020B0604020202020204" pitchFamily="34" charset="0"/>
                <a:cs typeface="Arial" panose="020B0604020202020204" pitchFamily="34" charset="0"/>
              </a:rPr>
              <a:t>comportamento </a:t>
            </a:r>
            <a:r>
              <a:rPr lang="pt-BR" sz="2000" dirty="0">
                <a:latin typeface="Arial" panose="020B0604020202020204" pitchFamily="34" charset="0"/>
                <a:cs typeface="Arial" panose="020B0604020202020204" pitchFamily="34" charset="0"/>
              </a:rPr>
              <a:t>um pouco </a:t>
            </a:r>
            <a:r>
              <a:rPr lang="pt-BR" sz="2000" dirty="0" smtClean="0">
                <a:latin typeface="Arial" panose="020B0604020202020204" pitchFamily="34" charset="0"/>
                <a:cs typeface="Arial" panose="020B0604020202020204" pitchFamily="34" charset="0"/>
              </a:rPr>
              <a:t>agressivo, segundo </a:t>
            </a:r>
            <a:r>
              <a:rPr lang="pt-BR" sz="2000" dirty="0">
                <a:latin typeface="Arial" panose="020B0604020202020204" pitchFamily="34" charset="0"/>
                <a:cs typeface="Arial" panose="020B0604020202020204" pitchFamily="34" charset="0"/>
              </a:rPr>
              <a:t>relatos de sua mãe  o garoto apresentou os sinais da síndrome aos 2 anos de idade ,levando ela a pesquisar sobre o assunto é logo depois  a levar em uma neuropediatra onde foi diagnosticado, Gabriel  é  altamente sensível  a sons e aglomerações, nas aulas precisa ser acompanhado  por uma  cuidadora que acalma e acolhe quando necessário durante as </a:t>
            </a:r>
            <a:r>
              <a:rPr lang="pt-BR" sz="2000" dirty="0" smtClean="0">
                <a:latin typeface="Arial" panose="020B0604020202020204" pitchFamily="34" charset="0"/>
                <a:cs typeface="Arial" panose="020B0604020202020204" pitchFamily="34" charset="0"/>
              </a:rPr>
              <a:t>aulas. O </a:t>
            </a:r>
            <a:r>
              <a:rPr lang="pt-BR" sz="2000" dirty="0">
                <a:latin typeface="Arial" panose="020B0604020202020204" pitchFamily="34" charset="0"/>
                <a:cs typeface="Arial" panose="020B0604020202020204" pitchFamily="34" charset="0"/>
              </a:rPr>
              <a:t>aluno não se comunica verbalmente ,porém é bastante observador e o seu olhar é especial ,temos a sensação que seus olhos sempre estão querendo nos responder </a:t>
            </a:r>
            <a:r>
              <a:rPr lang="pt-BR" sz="2000" dirty="0" smtClean="0">
                <a:latin typeface="Arial" panose="020B0604020202020204" pitchFamily="34" charset="0"/>
                <a:cs typeface="Arial" panose="020B0604020202020204" pitchFamily="34" charset="0"/>
              </a:rPr>
              <a:t>algo. Por </a:t>
            </a:r>
            <a:r>
              <a:rPr lang="pt-BR" sz="2000" dirty="0">
                <a:latin typeface="Arial" panose="020B0604020202020204" pitchFamily="34" charset="0"/>
                <a:cs typeface="Arial" panose="020B0604020202020204" pitchFamily="34" charset="0"/>
              </a:rPr>
              <a:t>isso os seus desenhos são capazes de vencer barreiras imaginarias. Gabriel possui um nível de criatividade espantoso ,cria  por chamados de apenas sussurrar no seu ouvido e ao observar algumas cenas de filmes  desenvolve criações artísticas que são </a:t>
            </a:r>
          </a:p>
        </p:txBody>
      </p:sp>
    </p:spTree>
    <p:extLst>
      <p:ext uri="{BB962C8B-B14F-4D97-AF65-F5344CB8AC3E}">
        <p14:creationId xmlns:p14="http://schemas.microsoft.com/office/powerpoint/2010/main" val="38498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CA356B-BD5A-E845-A949-E6724DB6F971}"/>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xmlns="" id="{D053D256-5F62-D945-83F0-936677556D34}"/>
              </a:ext>
            </a:extLst>
          </p:cNvPr>
          <p:cNvSpPr>
            <a:spLocks noGrp="1"/>
          </p:cNvSpPr>
          <p:nvPr>
            <p:ph idx="1"/>
          </p:nvPr>
        </p:nvSpPr>
        <p:spPr/>
        <p:txBody>
          <a:bodyPr/>
          <a:lstStyle/>
          <a:p>
            <a:pPr marL="0" indent="0">
              <a:buNone/>
            </a:pPr>
            <a:r>
              <a:rPr lang="pt-BR" dirty="0"/>
              <a:t>Uma riqueza levando em conta as suas necessidades especiais .  Gabriel demonstra o seu entendimento do que gosta por meio de desenhos em seu silêncio observador .</a:t>
            </a:r>
          </a:p>
        </p:txBody>
      </p:sp>
    </p:spTree>
    <p:extLst>
      <p:ext uri="{BB962C8B-B14F-4D97-AF65-F5344CB8AC3E}">
        <p14:creationId xmlns:p14="http://schemas.microsoft.com/office/powerpoint/2010/main" val="178460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74B217-3A91-DB4F-BCD0-6944EC8F8150}"/>
              </a:ext>
            </a:extLst>
          </p:cNvPr>
          <p:cNvSpPr>
            <a:spLocks noGrp="1"/>
          </p:cNvSpPr>
          <p:nvPr>
            <p:ph type="title"/>
          </p:nvPr>
        </p:nvSpPr>
        <p:spPr>
          <a:xfrm>
            <a:off x="2724150" y="1014404"/>
            <a:ext cx="8610600" cy="1293028"/>
          </a:xfrm>
        </p:spPr>
        <p:txBody>
          <a:bodyPr/>
          <a:lstStyle/>
          <a:p>
            <a:r>
              <a:rPr lang="pt-BR" dirty="0">
                <a:latin typeface="Arial" panose="020B0604020202020204" pitchFamily="34" charset="0"/>
                <a:cs typeface="Arial" panose="020B0604020202020204" pitchFamily="34" charset="0"/>
              </a:rPr>
              <a:t>Relatos de sua cuidadora e professora regente</a:t>
            </a:r>
          </a:p>
        </p:txBody>
      </p:sp>
      <p:sp>
        <p:nvSpPr>
          <p:cNvPr id="3" name="Espaço Reservado para Conteúdo 2">
            <a:extLst>
              <a:ext uri="{FF2B5EF4-FFF2-40B4-BE49-F238E27FC236}">
                <a16:creationId xmlns:a16="http://schemas.microsoft.com/office/drawing/2014/main" xmlns="" id="{15D3C780-07F6-E142-A86B-C64F9CBD7361}"/>
              </a:ext>
            </a:extLst>
          </p:cNvPr>
          <p:cNvSpPr>
            <a:spLocks noGrp="1"/>
          </p:cNvSpPr>
          <p:nvPr>
            <p:ph idx="1"/>
          </p:nvPr>
        </p:nvSpPr>
        <p:spPr>
          <a:xfrm>
            <a:off x="685800" y="2361010"/>
            <a:ext cx="10820400" cy="4024125"/>
          </a:xfrm>
        </p:spPr>
        <p:txBody>
          <a:bodyPr>
            <a:normAutofit/>
          </a:bodyPr>
          <a:lstStyle/>
          <a:p>
            <a:r>
              <a:rPr lang="pt-BR" sz="2000" dirty="0">
                <a:latin typeface="Arial" panose="020B0604020202020204" pitchFamily="34" charset="0"/>
                <a:cs typeface="Arial" panose="020B0604020202020204" pitchFamily="34" charset="0"/>
              </a:rPr>
              <a:t>Sua cuidadora Cláudia diz “ Gabriel ê  uma dádiva que ganhei em minha </a:t>
            </a:r>
            <a:r>
              <a:rPr lang="pt-BR" sz="2000" dirty="0" smtClean="0">
                <a:latin typeface="Arial" panose="020B0604020202020204" pitchFamily="34" charset="0"/>
                <a:cs typeface="Arial" panose="020B0604020202020204" pitchFamily="34" charset="0"/>
              </a:rPr>
              <a:t>vida, com </a:t>
            </a:r>
            <a:r>
              <a:rPr lang="pt-BR" sz="2000" dirty="0">
                <a:latin typeface="Arial" panose="020B0604020202020204" pitchFamily="34" charset="0"/>
                <a:cs typeface="Arial" panose="020B0604020202020204" pitchFamily="34" charset="0"/>
              </a:rPr>
              <a:t>ele </a:t>
            </a:r>
            <a:r>
              <a:rPr lang="pt-BR" sz="2000" dirty="0" smtClean="0">
                <a:latin typeface="Arial" panose="020B0604020202020204" pitchFamily="34" charset="0"/>
                <a:cs typeface="Arial" panose="020B0604020202020204" pitchFamily="34" charset="0"/>
              </a:rPr>
              <a:t>aprendi </a:t>
            </a:r>
            <a:r>
              <a:rPr lang="pt-BR" sz="2000" dirty="0">
                <a:latin typeface="Arial" panose="020B0604020202020204" pitchFamily="34" charset="0"/>
                <a:cs typeface="Arial" panose="020B0604020202020204" pitchFamily="34" charset="0"/>
              </a:rPr>
              <a:t>muito ,é espantoso sua inteligência e  suas  criatividade, já  acompanho ele há  3 anos e  a cada ano está  mais esperto é conseguindo mesmo que seja do seu jeito interagindo com seus colegas e produzindo suas tarefas com muito entusiasmo “</a:t>
            </a:r>
          </a:p>
          <a:p>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Sua professora regente Lúcia costuma dizer  “ Gabriel ê  uma pequena pérola em meio ao acumulado de </a:t>
            </a:r>
            <a:r>
              <a:rPr lang="pt-BR" sz="2000" dirty="0" smtClean="0">
                <a:latin typeface="Arial" panose="020B0604020202020204" pitchFamily="34" charset="0"/>
                <a:cs typeface="Arial" panose="020B0604020202020204" pitchFamily="34" charset="0"/>
              </a:rPr>
              <a:t>areia  </a:t>
            </a:r>
            <a:r>
              <a:rPr lang="pt-BR" sz="2000" dirty="0">
                <a:latin typeface="Arial" panose="020B0604020202020204" pitchFamily="34" charset="0"/>
                <a:cs typeface="Arial" panose="020B0604020202020204" pitchFamily="34" charset="0"/>
              </a:rPr>
              <a:t>e que através  de gestos e símbolos </a:t>
            </a:r>
            <a:r>
              <a:rPr lang="pt-BR" sz="2000" dirty="0" smtClean="0">
                <a:latin typeface="Arial" panose="020B0604020202020204" pitchFamily="34" charset="0"/>
                <a:cs typeface="Arial" panose="020B0604020202020204" pitchFamily="34" charset="0"/>
              </a:rPr>
              <a:t>utilizados </a:t>
            </a:r>
            <a:r>
              <a:rPr lang="pt-BR" sz="2000" dirty="0">
                <a:latin typeface="Arial" panose="020B0604020202020204" pitchFamily="34" charset="0"/>
                <a:cs typeface="Arial" panose="020B0604020202020204" pitchFamily="34" charset="0"/>
              </a:rPr>
              <a:t>por ela na sala de aula senti um grande avanço  durante o ano letivo e  que Gabriel  foi descoberto no que diz respeito à escrita e conhecimento de interpretação por meio de suas produções e que ele demonstrava o seu entendimento daquilo que gostava por meio de desenhos ...era momentos de deleite do que via  e  entendia ... “</a:t>
            </a:r>
          </a:p>
          <a:p>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623854"/>
      </p:ext>
    </p:extLst>
  </p:cSld>
  <p:clrMapOvr>
    <a:masterClrMapping/>
  </p:clrMapOvr>
</p:sld>
</file>

<file path=ppt/theme/theme1.xml><?xml version="1.0" encoding="utf-8"?>
<a:theme xmlns:a="http://schemas.openxmlformats.org/drawingml/2006/main" name="Trilha de Vapor">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Personalizar</PresentationFormat>
  <Paragraphs>29</Paragraphs>
  <Slides>20</Slides>
  <Notes>1</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Trilha de Vapor</vt:lpstr>
      <vt:lpstr>AUTISMO  E  ARTE  UMA  RELAÇÃO   DE  Amor</vt:lpstr>
      <vt:lpstr>O PROJETO       </vt:lpstr>
      <vt:lpstr>Apresentação do PowerPoint</vt:lpstr>
      <vt:lpstr>FOTOS DO PROJETO </vt:lpstr>
      <vt:lpstr>Apresentação do PowerPoint</vt:lpstr>
      <vt:lpstr>MEU OBJETIVO </vt:lpstr>
      <vt:lpstr>O ALUNO GABRIEL.</vt:lpstr>
      <vt:lpstr>Apresentação do PowerPoint</vt:lpstr>
      <vt:lpstr>Relatos de sua cuidadora e professora regente</vt:lpstr>
      <vt:lpstr>AS CRIAÇÕES  DE GABRIEL</vt:lpstr>
      <vt:lpstr> RELEITURAS   </vt:lpstr>
      <vt:lpstr>Apresentação do PowerPoint</vt:lpstr>
      <vt:lpstr>Apresentação do PowerPoint</vt:lpstr>
      <vt:lpstr>Apresentação do PowerPoint</vt:lpstr>
      <vt:lpstr>Apresentação do PowerPoint</vt:lpstr>
      <vt:lpstr>Apresentação do PowerPoint</vt:lpstr>
      <vt:lpstr>Apresentação do PowerPoint</vt:lpstr>
      <vt:lpstr>TRABALHOS DE MONTAGEM</vt:lpstr>
      <vt:lpstr>Apresentação do PowerPoint</vt:lpstr>
      <vt:lpstr>OS OLHOS QUE OLHAM SÃO COMUNS. OLHOS QUE VEEM SÃO RAROS  J.OSWALD SANDERS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AUTISMO   E  A  ARTE ,UMA   LIGAÇÃO  DE  Amor</dc:title>
  <dc:creator>Usuário desconhecido</dc:creator>
  <cp:lastModifiedBy>Sandra</cp:lastModifiedBy>
  <cp:revision>29</cp:revision>
  <dcterms:created xsi:type="dcterms:W3CDTF">2020-07-03T00:14:22Z</dcterms:created>
  <dcterms:modified xsi:type="dcterms:W3CDTF">2020-07-27T13:42:51Z</dcterms:modified>
</cp:coreProperties>
</file>