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73" r:id="rId10"/>
    <p:sldId id="264" r:id="rId11"/>
    <p:sldId id="269" r:id="rId12"/>
    <p:sldId id="266" r:id="rId13"/>
    <p:sldId id="263" r:id="rId14"/>
    <p:sldId id="265" r:id="rId15"/>
    <p:sldId id="271" r:id="rId16"/>
    <p:sldId id="268" r:id="rId17"/>
    <p:sldId id="270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64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42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15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7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20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8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94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4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16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570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7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21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009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48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8851-2307-4676-9856-54AA07942A12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6921FA-31E2-467E-A6C9-0A233AFF5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0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images.app.goo.gl/FA9w24fh126MoTMWA" TargetMode="External"/><Relationship Id="rId7" Type="http://schemas.openxmlformats.org/officeDocument/2006/relationships/hyperlink" Target="https://www.youtube.com/watch?v=vGeXC_2nx9M" TargetMode="External"/><Relationship Id="rId2" Type="http://schemas.openxmlformats.org/officeDocument/2006/relationships/hyperlink" Target="https://www.google.com/url?sa=i&amp;url=https://m.sebrae.com.br/sites/PortalSebrae/ufs/ap/artigos/identidade-maraca-e-cunani-maos-do-amapa,355e52590aa2f510VgnVCM1000004c00210aRCRD&amp;psig=AOvVaw1zAGdI0ORvff2C_syz112M&amp;ust=1596297003758000&amp;source=images&amp;cd=vfe&amp;ved=0CA0QjhxqFwoTCKC6gvrr9-oCFQAAAAAdAAAAAB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hFqc3W7YcM" TargetMode="External"/><Relationship Id="rId5" Type="http://schemas.openxmlformats.org/officeDocument/2006/relationships/hyperlink" Target="http://www.overmundo.com.br/agenda/aplicacao-das-iconografias-maraca-e-cunani-enfatizando-o-artesanato-amapaense.Acessadoo" TargetMode="External"/><Relationship Id="rId4" Type="http://schemas.openxmlformats.org/officeDocument/2006/relationships/hyperlink" Target="https://periodicos.unifap.br/index.php/estacao/article/view/144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43" y="0"/>
            <a:ext cx="7314286" cy="911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81" y="0"/>
            <a:ext cx="1647619" cy="16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Brasão do Amapá – Wikipédia, a enciclopédia liv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49" y="0"/>
            <a:ext cx="1404542" cy="161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1195429" y="1475424"/>
            <a:ext cx="77196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smtClean="0">
                <a:solidFill>
                  <a:srgbClr val="C00000"/>
                </a:solidFill>
                <a:latin typeface="Comic Sans MS" panose="030F0702030302020204" pitchFamily="66" charset="0"/>
              </a:rPr>
              <a:t>PORTIFÓLIO DIGITAL</a:t>
            </a:r>
            <a:endParaRPr lang="pt-BR" sz="36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pt-BR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3200" dirty="0">
                <a:latin typeface="Comic Sans MS" panose="030F0702030302020204" pitchFamily="66" charset="0"/>
              </a:rPr>
              <a:t>P</a:t>
            </a:r>
            <a:r>
              <a:rPr lang="pt-BR" sz="3200" dirty="0" smtClean="0">
                <a:latin typeface="Comic Sans MS" panose="030F0702030302020204" pitchFamily="66" charset="0"/>
              </a:rPr>
              <a:t>rojeto</a:t>
            </a:r>
            <a:r>
              <a:rPr lang="pt-BR" sz="3200" dirty="0">
                <a:latin typeface="Comic Sans MS" panose="030F0702030302020204" pitchFamily="66" charset="0"/>
              </a:rPr>
              <a:t>: </a:t>
            </a:r>
            <a:r>
              <a:rPr lang="pt-BR" sz="3200" b="1" dirty="0">
                <a:latin typeface="Comic Sans MS" panose="030F0702030302020204" pitchFamily="66" charset="0"/>
              </a:rPr>
              <a:t>O legado da pré-história no Amapá</a:t>
            </a:r>
          </a:p>
          <a:p>
            <a:endParaRPr lang="pt-BR" sz="2800" b="1" dirty="0" smtClean="0">
              <a:latin typeface="Comic Sans MS" panose="030F0702030302020204" pitchFamily="66" charset="0"/>
            </a:endParaRPr>
          </a:p>
          <a:p>
            <a:r>
              <a:rPr lang="pt-BR" sz="2400" b="1" dirty="0" smtClean="0">
                <a:latin typeface="Comic Sans MS" panose="030F0702030302020204" pitchFamily="66" charset="0"/>
              </a:rPr>
              <a:t>Nome</a:t>
            </a:r>
            <a:r>
              <a:rPr lang="pt-BR" sz="2400" b="1" dirty="0">
                <a:latin typeface="Comic Sans MS" panose="030F0702030302020204" pitchFamily="66" charset="0"/>
              </a:rPr>
              <a:t>:</a:t>
            </a:r>
            <a:r>
              <a:rPr lang="pt-BR" sz="2400" dirty="0">
                <a:latin typeface="Comic Sans MS" panose="030F0702030302020204" pitchFamily="66" charset="0"/>
              </a:rPr>
              <a:t> </a:t>
            </a:r>
            <a:r>
              <a:rPr lang="pt-BR" sz="2400" dirty="0" err="1">
                <a:latin typeface="Comic Sans MS" panose="030F0702030302020204" pitchFamily="66" charset="0"/>
              </a:rPr>
              <a:t>C</a:t>
            </a:r>
            <a:r>
              <a:rPr lang="pt-BR" sz="2400" dirty="0" err="1" smtClean="0">
                <a:latin typeface="Comic Sans MS" panose="030F0702030302020204" pitchFamily="66" charset="0"/>
              </a:rPr>
              <a:t>eila</a:t>
            </a:r>
            <a:r>
              <a:rPr lang="pt-BR" sz="2400" dirty="0" smtClean="0">
                <a:latin typeface="Comic Sans MS" panose="030F0702030302020204" pitchFamily="66" charset="0"/>
              </a:rPr>
              <a:t> Glaucia </a:t>
            </a:r>
            <a:r>
              <a:rPr lang="pt-BR" sz="2400" dirty="0">
                <a:latin typeface="Comic Sans MS" panose="030F0702030302020204" pitchFamily="66" charset="0"/>
              </a:rPr>
              <a:t>B</a:t>
            </a:r>
            <a:r>
              <a:rPr lang="pt-BR" sz="2400" dirty="0" smtClean="0">
                <a:latin typeface="Comic Sans MS" panose="030F0702030302020204" pitchFamily="66" charset="0"/>
              </a:rPr>
              <a:t>arroso de  Moraes</a:t>
            </a:r>
          </a:p>
          <a:p>
            <a:r>
              <a:rPr lang="pt-BR" sz="2400" b="1" dirty="0" smtClean="0">
                <a:latin typeface="Comic Sans MS" panose="030F0702030302020204" pitchFamily="66" charset="0"/>
              </a:rPr>
              <a:t>Nome </a:t>
            </a:r>
            <a:r>
              <a:rPr lang="pt-BR" sz="2400" b="1" dirty="0">
                <a:latin typeface="Comic Sans MS" panose="030F0702030302020204" pitchFamily="66" charset="0"/>
              </a:rPr>
              <a:t>da escola:</a:t>
            </a:r>
            <a:r>
              <a:rPr lang="pt-BR" sz="2400" dirty="0">
                <a:latin typeface="Comic Sans MS" panose="030F0702030302020204" pitchFamily="66" charset="0"/>
              </a:rPr>
              <a:t> Escola Estadual </a:t>
            </a:r>
            <a:r>
              <a:rPr lang="pt-BR" sz="2400" dirty="0" err="1">
                <a:latin typeface="Comic Sans MS" panose="030F0702030302020204" pitchFamily="66" charset="0"/>
              </a:rPr>
              <a:t>Deusolina</a:t>
            </a:r>
            <a:r>
              <a:rPr lang="pt-BR" sz="2400" dirty="0">
                <a:latin typeface="Comic Sans MS" panose="030F0702030302020204" pitchFamily="66" charset="0"/>
              </a:rPr>
              <a:t> Salles </a:t>
            </a:r>
            <a:r>
              <a:rPr lang="pt-BR" sz="2400" dirty="0" smtClean="0">
                <a:latin typeface="Comic Sans MS" panose="030F0702030302020204" pitchFamily="66" charset="0"/>
              </a:rPr>
              <a:t>Farias – </a:t>
            </a:r>
            <a:r>
              <a:rPr lang="pt-BR" sz="2400" dirty="0" err="1" smtClean="0">
                <a:latin typeface="Comic Sans MS" panose="030F0702030302020204" pitchFamily="66" charset="0"/>
              </a:rPr>
              <a:t>Macapá;Amapá</a:t>
            </a:r>
            <a:endParaRPr lang="pt-BR" sz="2400" dirty="0">
              <a:latin typeface="Comic Sans MS" panose="030F0702030302020204" pitchFamily="66" charset="0"/>
            </a:endParaRPr>
          </a:p>
          <a:p>
            <a:r>
              <a:rPr lang="pt-BR" sz="2400" b="1" dirty="0" smtClean="0">
                <a:latin typeface="Comic Sans MS" panose="030F0702030302020204" pitchFamily="66" charset="0"/>
              </a:rPr>
              <a:t>Data </a:t>
            </a:r>
            <a:r>
              <a:rPr lang="pt-BR" sz="2400" b="1" dirty="0">
                <a:latin typeface="Comic Sans MS" panose="030F0702030302020204" pitchFamily="66" charset="0"/>
              </a:rPr>
              <a:t>de realização:</a:t>
            </a:r>
            <a:r>
              <a:rPr lang="pt-BR" sz="2400" dirty="0">
                <a:latin typeface="Comic Sans MS" panose="030F0702030302020204" pitchFamily="66" charset="0"/>
              </a:rPr>
              <a:t> de 16/05/2019 </a:t>
            </a:r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21/11/2019</a:t>
            </a:r>
          </a:p>
          <a:p>
            <a:r>
              <a:rPr lang="pt-BR" sz="2400" b="1" dirty="0">
                <a:latin typeface="Comic Sans MS" panose="030F0702030302020204" pitchFamily="66" charset="0"/>
              </a:rPr>
              <a:t>Categoria:</a:t>
            </a:r>
            <a:r>
              <a:rPr lang="pt-BR" sz="2400" dirty="0">
                <a:latin typeface="Comic Sans MS" panose="030F0702030302020204" pitchFamily="66" charset="0"/>
              </a:rPr>
              <a:t> Ensino Fundamental II</a:t>
            </a:r>
          </a:p>
          <a:p>
            <a:r>
              <a:rPr lang="pt-BR" sz="2400" b="1" dirty="0">
                <a:latin typeface="Comic Sans MS" panose="030F0702030302020204" pitchFamily="66" charset="0"/>
              </a:rPr>
              <a:t>Linguagem:</a:t>
            </a:r>
            <a:r>
              <a:rPr lang="pt-BR" sz="2400" dirty="0">
                <a:latin typeface="Comic Sans MS" panose="030F0702030302020204" pitchFamily="66" charset="0"/>
              </a:rPr>
              <a:t> Artes Integradas</a:t>
            </a:r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18011" cy="6904657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61" y="1618735"/>
            <a:ext cx="413119" cy="54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6314" y="691645"/>
            <a:ext cx="6598508" cy="1325563"/>
          </a:xfrm>
        </p:spPr>
        <p:txBody>
          <a:bodyPr>
            <a:normAutofit/>
          </a:bodyPr>
          <a:lstStyle/>
          <a:p>
            <a:pPr algn="just"/>
            <a:r>
              <a:rPr lang="pt-BR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Etapa 1 - Observação: Visitação ao Museu Joaquim Caetano da Silva.</a:t>
            </a:r>
            <a:r>
              <a:rPr lang="pt-BR" sz="2400" i="1" dirty="0" smtClean="0">
                <a:latin typeface="Comic Sans MS" panose="030F0702030302020204" pitchFamily="66" charset="0"/>
              </a:rPr>
              <a:t> </a:t>
            </a:r>
            <a:endParaRPr lang="pt-BR" sz="24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26" y="1599106"/>
            <a:ext cx="4782342" cy="3585061"/>
          </a:xfrm>
        </p:spPr>
      </p:pic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795" y="0"/>
            <a:ext cx="49720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47611" cy="57476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6873" y="5184167"/>
            <a:ext cx="259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i="1" dirty="0">
                <a:latin typeface="Comic Sans MS" panose="030F0702030302020204" pitchFamily="66" charset="0"/>
              </a:rPr>
              <a:t>Professor de Geografia: Leal Nunes, apresentando as urnas aos </a:t>
            </a:r>
            <a:r>
              <a:rPr lang="pt-BR" sz="1400" b="1" i="1" dirty="0" smtClean="0">
                <a:latin typeface="Comic Sans MS" panose="030F0702030302020204" pitchFamily="66" charset="0"/>
              </a:rPr>
              <a:t>alunos. Fonte: arquivo pessoal 2019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655" y="2924669"/>
            <a:ext cx="5880475" cy="330776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496962" y="6232436"/>
            <a:ext cx="532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>
                <a:latin typeface="Comic Sans MS" panose="030F0702030302020204" pitchFamily="66" charset="0"/>
              </a:rPr>
              <a:t>Professora Rosangela  Ramos ( Técnica em assuntos culturais) contextualizando a </a:t>
            </a:r>
            <a:r>
              <a:rPr lang="pt-BR" sz="1200" b="1" i="1" dirty="0" smtClean="0">
                <a:latin typeface="Comic Sans MS" panose="030F0702030302020204" pitchFamily="66" charset="0"/>
              </a:rPr>
              <a:t>arqueologia. </a:t>
            </a:r>
            <a:r>
              <a:rPr lang="pt-BR" sz="1200" b="1" i="1" dirty="0">
                <a:latin typeface="Comic Sans MS" panose="030F0702030302020204" pitchFamily="66" charset="0"/>
              </a:rPr>
              <a:t>Fonte: arquivo pessoal 2019</a:t>
            </a:r>
            <a:endParaRPr lang="pt-BR" sz="1200" b="1" dirty="0">
              <a:latin typeface="Comic Sans MS" panose="030F0702030302020204" pitchFamily="66" charset="0"/>
            </a:endParaRP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691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sualização da imag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3388" y="2227742"/>
            <a:ext cx="6591300" cy="3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389" cy="6846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417" y="2296185"/>
            <a:ext cx="4528191" cy="45505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017" y="2207283"/>
            <a:ext cx="7188989" cy="46394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07919" y="2227742"/>
            <a:ext cx="3004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 smtClean="0"/>
              <a:t>Exercício  apresentado em sala de aula e na observação dos grafismos </a:t>
            </a:r>
            <a:r>
              <a:rPr lang="pt-BR" sz="1600" i="1" dirty="0"/>
              <a:t>d</a:t>
            </a:r>
            <a:r>
              <a:rPr lang="pt-BR" sz="1600" i="1" dirty="0" smtClean="0"/>
              <a:t>as peças de barro presentes no Museu</a:t>
            </a:r>
            <a:endParaRPr lang="pt-BR" sz="1600" i="1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45019" y="760809"/>
            <a:ext cx="7503038" cy="1280890"/>
          </a:xfrm>
        </p:spPr>
        <p:txBody>
          <a:bodyPr>
            <a:noAutofit/>
          </a:bodyPr>
          <a:lstStyle/>
          <a:p>
            <a:pPr algn="just"/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Professora </a:t>
            </a:r>
            <a:r>
              <a:rPr lang="pt-BR" sz="24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Ceila</a:t>
            </a: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instigando os alunos ao exercício de analise dos grafismos das peças da cultura </a:t>
            </a:r>
            <a:r>
              <a:rPr lang="pt-BR" sz="24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Cunani</a:t>
            </a: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pt-BR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jarros, bandejas, moringas e </a:t>
            </a:r>
            <a:r>
              <a:rPr lang="pt-BR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decoradas </a:t>
            </a:r>
            <a:r>
              <a:rPr lang="pt-BR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com diversos motivos geométricos</a:t>
            </a:r>
            <a:r>
              <a:rPr lang="pt-BR" sz="2400" dirty="0">
                <a:solidFill>
                  <a:srgbClr val="C00000"/>
                </a:solidFill>
              </a:rPr>
              <a:t>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01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800" y="749813"/>
            <a:ext cx="7392811" cy="1325563"/>
          </a:xfrm>
        </p:spPr>
        <p:txBody>
          <a:bodyPr>
            <a:normAutofit/>
          </a:bodyPr>
          <a:lstStyle/>
          <a:p>
            <a:pPr algn="just"/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Etapa 2: Registro fotográfico feito pelo aluno </a:t>
            </a: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ateus Guedes </a:t>
            </a: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P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antoja do 6A Fundamental II.</a:t>
            </a:r>
            <a:endParaRPr lang="pt-BR" sz="2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65951"/>
            <a:ext cx="7735712" cy="4351338"/>
          </a:xfr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611" y="11255"/>
            <a:ext cx="496389" cy="6846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47611" cy="5747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2024" y="2626265"/>
            <a:ext cx="5032373" cy="28307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3939" y="2757223"/>
            <a:ext cx="5081494" cy="2858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38" y="1785828"/>
            <a:ext cx="8020594" cy="45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389" cy="6846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9" y="0"/>
            <a:ext cx="8647611" cy="5747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6486" y="2058578"/>
            <a:ext cx="5708466" cy="32110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24291" y="737943"/>
            <a:ext cx="6979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Registro fotográfico realizado pela aluna </a:t>
            </a:r>
            <a:r>
              <a:rPr lang="pt-BR" sz="24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Emelly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tamara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da gama costa da turma 6ª do Ensino fundamental II</a:t>
            </a:r>
            <a:endParaRPr lang="pt-BR" sz="2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168368"/>
            <a:ext cx="6591300" cy="3708713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9" y="2055815"/>
            <a:ext cx="7550331" cy="42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087" y="762034"/>
            <a:ext cx="7293967" cy="687944"/>
          </a:xfrm>
        </p:spPr>
        <p:txBody>
          <a:bodyPr>
            <a:noAutofit/>
          </a:bodyPr>
          <a:lstStyle/>
          <a:p>
            <a:pPr algn="just"/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Etapa 2: Explanação em </a:t>
            </a:r>
            <a:r>
              <a:rPr lang="pt-BR" sz="24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power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Point - Professora de história Eliana  Ribeiro das urnas do Sitio arqueológico do Pacoval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18011" cy="6904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" y="10275"/>
            <a:ext cx="8725989" cy="5747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46" y="1556915"/>
            <a:ext cx="8125097" cy="45703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63728" y="6234219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Fonte arquivo pessoal 2019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872" y="658428"/>
            <a:ext cx="6426460" cy="673209"/>
          </a:xfrm>
        </p:spPr>
        <p:txBody>
          <a:bodyPr>
            <a:normAutofit/>
          </a:bodyPr>
          <a:lstStyle/>
          <a:p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Etapa 2 e 3 -</a:t>
            </a:r>
            <a:r>
              <a:rPr lang="pt-BR" sz="2400" b="1" i="1" spc="-5" baseline="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/>
              </a:rPr>
              <a:t>D</a:t>
            </a:r>
            <a:r>
              <a:rPr lang="pt-BR" sz="2400" b="1" i="1" spc="-5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/>
              </a:rPr>
              <a:t>escrição escrita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pt-BR" sz="2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18011" cy="6904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" y="10275"/>
            <a:ext cx="8725989" cy="574766"/>
          </a:xfrm>
          <a:prstGeom prst="rect">
            <a:avLst/>
          </a:prstGeom>
        </p:spPr>
      </p:pic>
      <p:pic>
        <p:nvPicPr>
          <p:cNvPr id="7178" name="Picture 10" descr="Visualização da image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554" y="1727463"/>
            <a:ext cx="7630167" cy="42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isualização da image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9779" y="1783056"/>
            <a:ext cx="5568573" cy="41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17855" y="6415258"/>
            <a:ext cx="357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Descrição escrita da aluna. </a:t>
            </a:r>
            <a:r>
              <a:rPr lang="pt-BR" sz="1400" dirty="0" err="1" smtClean="0"/>
              <a:t>Aryanna</a:t>
            </a:r>
            <a:r>
              <a:rPr lang="pt-BR" sz="1400" dirty="0" smtClean="0"/>
              <a:t> </a:t>
            </a:r>
            <a:r>
              <a:rPr lang="pt-BR" sz="1400" dirty="0" err="1" smtClean="0"/>
              <a:t>souza</a:t>
            </a:r>
            <a:endParaRPr lang="pt-BR" sz="1400" dirty="0" smtClean="0"/>
          </a:p>
          <a:p>
            <a:r>
              <a:rPr lang="pt-BR" sz="1400" dirty="0" smtClean="0"/>
              <a:t>Fonte: Arquivo pessoal 2019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77390" y="5380342"/>
            <a:ext cx="29038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Socialização da visita ao Museu. Fonte</a:t>
            </a:r>
            <a:r>
              <a:rPr lang="pt-BR" sz="1400" dirty="0"/>
              <a:t>: Arquivo pessoal 2019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80" name="Picture 12" descr="Visualização da image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123" y="1089159"/>
            <a:ext cx="4238070" cy="5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013438" y="6333327"/>
            <a:ext cx="3803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Descrição escrita da aluna Leticia Silva. </a:t>
            </a:r>
          </a:p>
          <a:p>
            <a:r>
              <a:rPr lang="pt-BR" sz="1400" dirty="0"/>
              <a:t>Fonte: Arquivo pessoal 2019</a:t>
            </a:r>
          </a:p>
        </p:txBody>
      </p:sp>
    </p:spTree>
    <p:extLst>
      <p:ext uri="{BB962C8B-B14F-4D97-AF65-F5344CB8AC3E}">
        <p14:creationId xmlns:p14="http://schemas.microsoft.com/office/powerpoint/2010/main" val="3192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2693" y="768070"/>
            <a:ext cx="7374513" cy="12441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ª Etapa – Apropriação: laboratórios </a:t>
            </a:r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de </a:t>
            </a:r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criação </a:t>
            </a:r>
            <a:r>
              <a:rPr lang="pt-BR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Os </a:t>
            </a:r>
            <a:r>
              <a:rPr lang="pt-B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alunos tiveram acesso a diversas materialidades: lápis, folhas de papel A4, pincéis </a:t>
            </a:r>
            <a:r>
              <a:rPr lang="pt-B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hidrocor</a:t>
            </a:r>
            <a:r>
              <a:rPr lang="pt-B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, lápis de cor, giz de cera, réguas, tintas </a:t>
            </a:r>
            <a:r>
              <a:rPr lang="pt-B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acrilex</a:t>
            </a:r>
            <a:r>
              <a:rPr lang="pt-B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para tecido, 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camisas, pincéis de pelo, bandejas de isopor, jornal.</a:t>
            </a:r>
          </a:p>
          <a:p>
            <a:pPr marL="0" indent="0" algn="just">
              <a:buNone/>
            </a:pPr>
            <a:endParaRPr lang="pt-B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989" y="0"/>
            <a:ext cx="418011" cy="6904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5"/>
            <a:ext cx="8725989" cy="5747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027405" y="2619633"/>
            <a:ext cx="5639801" cy="33055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i="1" dirty="0">
                <a:solidFill>
                  <a:schemeClr val="tx1"/>
                </a:solidFill>
              </a:rPr>
              <a:t>Segundo BARBOSA: “A arte leva os alunos a formular conceitos, comparar coisas, passando do estado das ideias para o estado da comunicação. Neste momento o aluno se encaixa em seu grupo como produtor de arte, de cultura, pois despertará seu interesse e avidez pelo conhecimento”. (2002</a:t>
            </a:r>
            <a:r>
              <a:rPr lang="pt-BR" dirty="0">
                <a:solidFill>
                  <a:schemeClr val="tx1"/>
                </a:solidFill>
              </a:rPr>
              <a:t>, p.36).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013" y="3224087"/>
            <a:ext cx="35008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Linguagens artísticas propostas</a:t>
            </a:r>
          </a:p>
          <a:p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Desenho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Modelagem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Pintura em camisa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Xilogravura</a:t>
            </a:r>
            <a:endParaRPr lang="pt-B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920" y="621658"/>
            <a:ext cx="7886700" cy="900157"/>
          </a:xfrm>
        </p:spPr>
        <p:txBody>
          <a:bodyPr>
            <a:noAutofit/>
          </a:bodyPr>
          <a:lstStyle/>
          <a:p>
            <a:r>
              <a:rPr lang="pt-BR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4ª Etapa – Apropriação: laboratórios de criação </a:t>
            </a:r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b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pt-BR" sz="2800" i="1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795" y="0"/>
            <a:ext cx="49720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" y="10275"/>
            <a:ext cx="8634548" cy="57476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57083" y="1574613"/>
            <a:ext cx="6544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As produções foram tomando forma por meio de rabiscos, cores, desenhos, pinturas, </a:t>
            </a:r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modelagem e xilogravuras.</a:t>
            </a:r>
            <a:endParaRPr lang="pt-B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8" descr="Visualização da image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699" y="1641571"/>
            <a:ext cx="6376685" cy="47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95282" y="2150493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400" dirty="0" smtClean="0"/>
              <a:t>Desenho  - Percepções do aluno Daniel Dias</a:t>
            </a:r>
          </a:p>
          <a:p>
            <a:pPr algn="just"/>
            <a:r>
              <a:rPr lang="pt-BR" sz="1400" dirty="0" smtClean="0"/>
              <a:t>Fonte: Arquivo pessoal 2019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>
            <a:off x="1919749" y="75837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sz="1400" dirty="0"/>
          </a:p>
        </p:txBody>
      </p:sp>
      <p:pic>
        <p:nvPicPr>
          <p:cNvPr id="12" name="Picture 4" descr="Visualização da image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44343" y="830319"/>
            <a:ext cx="5099620" cy="67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220850" y="5588941"/>
            <a:ext cx="614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Desenho -  Percepções do Aluno Alex </a:t>
            </a:r>
            <a:r>
              <a:rPr lang="pt-BR" sz="1400" dirty="0" err="1" smtClean="0"/>
              <a:t>Kaue</a:t>
            </a:r>
            <a:r>
              <a:rPr lang="pt-BR" sz="1400" dirty="0" smtClean="0"/>
              <a:t>. Fonte: arquivo pessoal 2019</a:t>
            </a:r>
            <a:endParaRPr lang="pt-BR" sz="1400" dirty="0"/>
          </a:p>
        </p:txBody>
      </p:sp>
      <p:pic>
        <p:nvPicPr>
          <p:cNvPr id="11" name="Picture 2" descr="Visualização da image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66298" y="828401"/>
            <a:ext cx="4755837" cy="6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1719659" y="56948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400" dirty="0"/>
              <a:t>Desenho  - Percepções da aluna Ana Clara Silva.   </a:t>
            </a:r>
            <a:r>
              <a:rPr lang="pt-BR" sz="1400" dirty="0" smtClean="0"/>
              <a:t>   Fonte: </a:t>
            </a:r>
            <a:r>
              <a:rPr lang="pt-BR" sz="1400" dirty="0"/>
              <a:t>Arquivo pessoal 2019</a:t>
            </a:r>
          </a:p>
        </p:txBody>
      </p:sp>
      <p:pic>
        <p:nvPicPr>
          <p:cNvPr id="13" name="Picture 6" descr="Visualização da image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13" y="1113333"/>
            <a:ext cx="6533016" cy="49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4420251" y="4239181"/>
            <a:ext cx="2974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Desenho - Percepções </a:t>
            </a:r>
            <a:r>
              <a:rPr lang="pt-BR" sz="1400" dirty="0"/>
              <a:t>da </a:t>
            </a:r>
            <a:r>
              <a:rPr lang="pt-BR" sz="1400" dirty="0" smtClean="0"/>
              <a:t>aluno Álvaro Celestino. Fonte: </a:t>
            </a:r>
            <a:r>
              <a:rPr lang="pt-BR" sz="1400" dirty="0"/>
              <a:t>Arquivo pessoal </a:t>
            </a:r>
            <a:r>
              <a:rPr lang="pt-BR" sz="1400" dirty="0" smtClean="0"/>
              <a:t>2019.</a:t>
            </a:r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9571" y="1954575"/>
            <a:ext cx="5302775" cy="39770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35882" y="1946047"/>
            <a:ext cx="5234559" cy="392592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915085" y="3835709"/>
            <a:ext cx="430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Pintura em camisa; aluna Rebeca Oliveira da Silva. Fonte: arquivo pessoa 2019.l</a:t>
            </a:r>
            <a:endParaRPr lang="pt-BR" sz="1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813" y="1979340"/>
            <a:ext cx="5013304" cy="37599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367" y="2007168"/>
            <a:ext cx="5008368" cy="3756276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 flipH="1">
            <a:off x="2649983" y="5684218"/>
            <a:ext cx="526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Modelagem  </a:t>
            </a:r>
            <a:r>
              <a:rPr lang="pt-BR" sz="1400" dirty="0"/>
              <a:t>- </a:t>
            </a:r>
            <a:r>
              <a:rPr lang="pt-BR" sz="1400" dirty="0" smtClean="0"/>
              <a:t>Percepções das Urnas funerárias  do aluno </a:t>
            </a:r>
            <a:r>
              <a:rPr lang="pt-BR" sz="1400" dirty="0" err="1" smtClean="0"/>
              <a:t>Gean</a:t>
            </a:r>
            <a:r>
              <a:rPr lang="pt-BR" sz="1400" dirty="0" smtClean="0"/>
              <a:t> Patrick Melo. Fonte: Arquivo </a:t>
            </a:r>
            <a:r>
              <a:rPr lang="pt-BR" sz="1400" dirty="0"/>
              <a:t>pessoal 2019</a:t>
            </a:r>
          </a:p>
        </p:txBody>
      </p:sp>
      <p:pic>
        <p:nvPicPr>
          <p:cNvPr id="8196" name="Picture 4" descr="Visualização da image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69" y="1746930"/>
            <a:ext cx="7292323" cy="41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sualização da imagem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43" y="1470776"/>
            <a:ext cx="7868340" cy="4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 flipH="1">
            <a:off x="4874520" y="4379095"/>
            <a:ext cx="3064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Xilogravura em bandeja de isopor – Aluna Bianca dos Santos Ramos. Fonte: arquivo pessoal 2019</a:t>
            </a:r>
            <a:endParaRPr lang="pt-BR" sz="1400" dirty="0"/>
          </a:p>
        </p:txBody>
      </p:sp>
      <p:sp>
        <p:nvSpPr>
          <p:cNvPr id="28" name="Retângulo 27"/>
          <p:cNvSpPr/>
          <p:nvPr/>
        </p:nvSpPr>
        <p:spPr>
          <a:xfrm>
            <a:off x="731093" y="2907311"/>
            <a:ext cx="2935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Xilogravura em bandeja de isopor – Aluna Bianca dos Santos Ramos. Fonte: arquivo pessoal 2019</a:t>
            </a:r>
          </a:p>
        </p:txBody>
      </p:sp>
    </p:spTree>
    <p:extLst>
      <p:ext uri="{BB962C8B-B14F-4D97-AF65-F5344CB8AC3E}">
        <p14:creationId xmlns:p14="http://schemas.microsoft.com/office/powerpoint/2010/main" val="42324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2696" y="665338"/>
            <a:ext cx="7085064" cy="1325563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4ª etapa: Apropriação – Produção dos grafismos </a:t>
            </a:r>
            <a:r>
              <a:rPr lang="pt-B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fase </a:t>
            </a:r>
            <a:r>
              <a:rPr lang="pt-BR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Cunani</a:t>
            </a:r>
            <a:r>
              <a:rPr lang="pt-BR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 Exposição em Sala de Aula</a:t>
            </a:r>
            <a:endParaRPr lang="pt-B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8539" y="2880745"/>
            <a:ext cx="7886700" cy="18965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DIÁLOGOS</a:t>
            </a:r>
            <a:endParaRPr lang="pt-BR" sz="2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Barbosa destaca: Somente a ação inteligente e empática do professor pode tornar a Arte ingrediente essencial para favorecer o conhecimento individual e o comportamento de cidadão como </a:t>
            </a:r>
            <a:r>
              <a:rPr lang="pt-B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fruidor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de cultura e conhecedor da construção de sua própria nação (2008, p. 14).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611" y="0"/>
            <a:ext cx="496389" cy="6846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31" y="-15680"/>
            <a:ext cx="8647611" cy="574766"/>
          </a:xfrm>
          <a:prstGeom prst="rect">
            <a:avLst/>
          </a:prstGeom>
        </p:spPr>
      </p:pic>
      <p:pic>
        <p:nvPicPr>
          <p:cNvPr id="6154" name="Picture 10" descr="Visualização da image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23" y="2438802"/>
            <a:ext cx="7139100" cy="4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12523" y="4882840"/>
            <a:ext cx="43220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400" dirty="0" smtClean="0"/>
              <a:t>Desenho em caixa de pizza – grafismos </a:t>
            </a:r>
            <a:r>
              <a:rPr lang="pt-BR" sz="1400" dirty="0" err="1" smtClean="0"/>
              <a:t>Cunani</a:t>
            </a:r>
            <a:endParaRPr lang="pt-BR" sz="1400" dirty="0" smtClean="0"/>
          </a:p>
          <a:p>
            <a:pPr algn="just"/>
            <a:r>
              <a:rPr lang="pt-BR" sz="1400" dirty="0" smtClean="0"/>
              <a:t>Alunos: Eduardo </a:t>
            </a:r>
            <a:r>
              <a:rPr lang="pt-BR" sz="1400" dirty="0" err="1" smtClean="0"/>
              <a:t>wendersom</a:t>
            </a:r>
            <a:r>
              <a:rPr lang="pt-BR" sz="1400" dirty="0" smtClean="0"/>
              <a:t> e Heron </a:t>
            </a:r>
            <a:r>
              <a:rPr lang="pt-BR" sz="1400" dirty="0" err="1" smtClean="0"/>
              <a:t>Ruan</a:t>
            </a:r>
            <a:r>
              <a:rPr lang="pt-BR" sz="1400" dirty="0" smtClean="0"/>
              <a:t> Ferreira</a:t>
            </a:r>
          </a:p>
          <a:p>
            <a:pPr algn="just"/>
            <a:r>
              <a:rPr lang="pt-BR" sz="1400" dirty="0" smtClean="0"/>
              <a:t>Fonte: Arquivo pessoal 2019</a:t>
            </a:r>
            <a:endParaRPr lang="pt-BR" sz="1400" dirty="0"/>
          </a:p>
        </p:txBody>
      </p:sp>
      <p:pic>
        <p:nvPicPr>
          <p:cNvPr id="6152" name="Picture 8" descr="Visualização da image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445" y="-316194"/>
            <a:ext cx="3778658" cy="67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821320" y="4405786"/>
            <a:ext cx="2992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Desenho em caixa de pizza – grafismos </a:t>
            </a:r>
            <a:r>
              <a:rPr lang="pt-BR" sz="1400" dirty="0" err="1" smtClean="0">
                <a:solidFill>
                  <a:schemeClr val="bg1"/>
                </a:solidFill>
              </a:rPr>
              <a:t>Cunani</a:t>
            </a:r>
            <a:r>
              <a:rPr lang="pt-BR" sz="1400" dirty="0" smtClean="0">
                <a:solidFill>
                  <a:schemeClr val="bg1"/>
                </a:solidFill>
              </a:rPr>
              <a:t> Aluna </a:t>
            </a:r>
            <a:r>
              <a:rPr lang="pt-BR" sz="1400" dirty="0" err="1" smtClean="0">
                <a:solidFill>
                  <a:schemeClr val="bg1"/>
                </a:solidFill>
              </a:rPr>
              <a:t>Fabricia</a:t>
            </a:r>
            <a:r>
              <a:rPr lang="pt-BR" sz="1400" dirty="0" smtClean="0">
                <a:solidFill>
                  <a:schemeClr val="bg1"/>
                </a:solidFill>
              </a:rPr>
              <a:t> Pereira Lima. Fonte</a:t>
            </a:r>
            <a:r>
              <a:rPr lang="pt-BR" sz="1400" dirty="0">
                <a:solidFill>
                  <a:schemeClr val="bg1"/>
                </a:solidFill>
              </a:rPr>
              <a:t>: Arquivo pessoal 2019</a:t>
            </a:r>
          </a:p>
        </p:txBody>
      </p:sp>
      <p:pic>
        <p:nvPicPr>
          <p:cNvPr id="6148" name="Picture 4" descr="Visualização da image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324" y="312993"/>
            <a:ext cx="5183628" cy="6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41617" y="57757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Desenho em caixa de pizza – grafismos </a:t>
            </a:r>
            <a:r>
              <a:rPr lang="pt-BR" sz="1400" dirty="0" err="1" smtClean="0">
                <a:solidFill>
                  <a:schemeClr val="bg1"/>
                </a:solidFill>
              </a:rPr>
              <a:t>Cunani</a:t>
            </a:r>
            <a:endParaRPr lang="pt-BR" sz="1400" dirty="0">
              <a:solidFill>
                <a:schemeClr val="bg1"/>
              </a:solidFill>
            </a:endParaRP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Aluna: Viviane Barreto e </a:t>
            </a:r>
            <a:r>
              <a:rPr lang="pt-BR" sz="1400" dirty="0" err="1" smtClean="0">
                <a:solidFill>
                  <a:schemeClr val="bg1"/>
                </a:solidFill>
              </a:rPr>
              <a:t>Samily</a:t>
            </a:r>
            <a:r>
              <a:rPr lang="pt-BR" sz="1400" dirty="0" smtClean="0">
                <a:solidFill>
                  <a:schemeClr val="bg1"/>
                </a:solidFill>
              </a:rPr>
              <a:t> Denise. Fonte</a:t>
            </a:r>
            <a:r>
              <a:rPr lang="pt-BR" sz="1400" dirty="0">
                <a:solidFill>
                  <a:schemeClr val="bg1"/>
                </a:solidFill>
              </a:rPr>
              <a:t>: Arquivo pessoal </a:t>
            </a:r>
            <a:r>
              <a:rPr lang="pt-BR" sz="1400" dirty="0" smtClean="0">
                <a:solidFill>
                  <a:schemeClr val="bg1"/>
                </a:solidFill>
              </a:rPr>
              <a:t>2019.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6158" name="Picture 14" descr="Visualização da image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05" y="1057915"/>
            <a:ext cx="7459480" cy="55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0048" y="1440581"/>
            <a:ext cx="754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latin typeface="Comic Sans MS" panose="030F0702030302020204" pitchFamily="66" charset="0"/>
              </a:rPr>
              <a:t>Exposição das produções em sala de aula -  TURMA 6A. Fonte arquivo pessoal 2019</a:t>
            </a:r>
            <a:endParaRPr lang="pt-BR" sz="14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260" y="659215"/>
            <a:ext cx="8291470" cy="55862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Avaliação </a:t>
            </a:r>
            <a:r>
              <a:rPr lang="pt-BR" sz="9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 </a:t>
            </a:r>
            <a:r>
              <a:rPr lang="pt-BR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projeto</a:t>
            </a:r>
          </a:p>
          <a:p>
            <a:pPr marL="0" indent="0" algn="just">
              <a:buNone/>
            </a:pPr>
            <a:r>
              <a:rPr lang="pt-BR" sz="7200" dirty="0">
                <a:latin typeface="Comic Sans MS" panose="030F0702030302020204" pitchFamily="66" charset="0"/>
              </a:rPr>
              <a:t/>
            </a:r>
            <a:br>
              <a:rPr lang="pt-BR" sz="7200" dirty="0">
                <a:latin typeface="Comic Sans MS" panose="030F0702030302020204" pitchFamily="66" charset="0"/>
              </a:rPr>
            </a:br>
            <a:r>
              <a:rPr lang="pt-BR" sz="8000" dirty="0">
                <a:latin typeface="Comic Sans MS" panose="030F0702030302020204" pitchFamily="66" charset="0"/>
              </a:rPr>
              <a:t>A avaliação se deu de forma processual e formativa, por meio de reflexões e questões que estimularam o aluno a rever o que foi aprendido através da troca de experiências em grupo. A maior contribuição por via do ensino de Arte subsidiado pelo conhecimento da cultura Maracá e </a:t>
            </a:r>
            <a:r>
              <a:rPr lang="pt-BR" sz="8000" dirty="0" err="1">
                <a:latin typeface="Comic Sans MS" panose="030F0702030302020204" pitchFamily="66" charset="0"/>
              </a:rPr>
              <a:t>Cunani</a:t>
            </a:r>
            <a:r>
              <a:rPr lang="pt-BR" sz="8000" dirty="0">
                <a:latin typeface="Comic Sans MS" panose="030F0702030302020204" pitchFamily="66" charset="0"/>
              </a:rPr>
              <a:t>, foram as possibilidades em que os agentes do processo de ensino, aluno e professor, tiveram acesso e puderam liberar sua sensibilidade, no exercício criativo que procura inovações ao conhecimento instituto.</a:t>
            </a:r>
            <a:endParaRPr lang="pt-BR" sz="8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t-BR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considerações – Resultados do Projeto</a:t>
            </a:r>
            <a:endParaRPr lang="pt-BR" sz="56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8000" dirty="0" smtClean="0">
                <a:latin typeface="Comic Sans MS" panose="030F0702030302020204" pitchFamily="66" charset="0"/>
              </a:rPr>
              <a:t>Este processo é de suma importância nas práticas artísticas, pois o aluno passa de sujeito observador a sujeito autor, criador de sua própria obra. Os objetivos, portanto, desta proposta criaram estratégias de ensino que apontam para o rompimento com as convicções tradicionais de ensino de arte arraigados em conceitos hegemônicos de cultura, em especial no que se refere à herança cultural local. A construção de uma proposta de ensino/aprendizagem em arte focado na herança cultural mostrou-se possível pela utilização de um referencial artístico e arqueológico calcado na valorização da cultura dos povos primitivos que habitaram nosso território.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989" y="0"/>
            <a:ext cx="418011" cy="6904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5"/>
            <a:ext cx="8725989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2966" y="765471"/>
            <a:ext cx="3740068" cy="1018138"/>
          </a:xfrm>
          <a:solidFill>
            <a:srgbClr val="E1A64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pt-BR" sz="1800" i="1" dirty="0" smtClean="0">
                <a:latin typeface="Comic Sans MS" panose="030F0702030302020204" pitchFamily="66" charset="0"/>
              </a:rPr>
              <a:t>A cultura local é a identificação de um povo, de uma localidade. É o que a torna única e especial </a:t>
            </a:r>
            <a:endParaRPr lang="pt-BR" sz="1800" i="1" dirty="0">
              <a:latin typeface="Comic Sans MS" panose="030F0702030302020204" pitchFamily="66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795" y="0"/>
            <a:ext cx="497205" cy="68580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47611" cy="57476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70073" y="728415"/>
            <a:ext cx="357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gênese do projeto</a:t>
            </a:r>
            <a:endParaRPr lang="pt-BR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7644" y="2021916"/>
            <a:ext cx="73429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	</a:t>
            </a:r>
            <a:r>
              <a:rPr lang="pt-BR" sz="2000" dirty="0" smtClean="0">
                <a:latin typeface="Comic Sans MS" panose="030F0702030302020204" pitchFamily="66" charset="0"/>
              </a:rPr>
              <a:t>O </a:t>
            </a:r>
            <a:r>
              <a:rPr lang="pt-BR" sz="2000" dirty="0">
                <a:latin typeface="Comic Sans MS" panose="030F0702030302020204" pitchFamily="66" charset="0"/>
              </a:rPr>
              <a:t>projeto teve sua gênese na visita </a:t>
            </a:r>
            <a:r>
              <a:rPr lang="pt-BR" sz="2000" dirty="0" smtClean="0">
                <a:latin typeface="Comic Sans MS" panose="030F0702030302020204" pitchFamily="66" charset="0"/>
              </a:rPr>
              <a:t>efetivada </a:t>
            </a:r>
            <a:r>
              <a:rPr lang="pt-BR" sz="2000" dirty="0">
                <a:latin typeface="Comic Sans MS" panose="030F0702030302020204" pitchFamily="66" charset="0"/>
              </a:rPr>
              <a:t>a escola no 1º semestre de 2019 pelos professores do curso de História da UNIFAP (Universidade Federal do Amapá); Edinaldo Pinheiro Nunes Filho e João Batista Gomes de Oliveira, coordenadores do projeto de extensão “educação patrimonial”, com ênfase nas urnas funerárias com formas humanas achados do sítio arqueológico nas margens do rio Maracá, a 130 km de Macapá/ </a:t>
            </a:r>
            <a:r>
              <a:rPr lang="pt-BR" sz="2000" dirty="0" smtClean="0">
                <a:latin typeface="Comic Sans MS" panose="030F0702030302020204" pitchFamily="66" charset="0"/>
              </a:rPr>
              <a:t>Amapá e do Sitio arqueológico do Pacoval.</a:t>
            </a:r>
            <a:endParaRPr lang="pt-BR" sz="20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latin typeface="Comic Sans MS" panose="030F0702030302020204" pitchFamily="66" charset="0"/>
              </a:rPr>
              <a:t>	Norteados pelas propostas do projeto de Educação patrimonial, um grupo de professores (Artes, história e geografia) passou a fomentar o ensino do legado </a:t>
            </a:r>
            <a:r>
              <a:rPr lang="pt-BR" sz="2000" dirty="0" err="1" smtClean="0">
                <a:latin typeface="Comic Sans MS" panose="030F0702030302020204" pitchFamily="66" charset="0"/>
              </a:rPr>
              <a:t>Ariste</a:t>
            </a:r>
            <a:r>
              <a:rPr lang="pt-BR" sz="2000" dirty="0" smtClean="0">
                <a:latin typeface="Comic Sans MS" panose="030F0702030302020204" pitchFamily="66" charset="0"/>
              </a:rPr>
              <a:t> e </a:t>
            </a:r>
            <a:r>
              <a:rPr lang="pt-BR" sz="2000" dirty="0" err="1" smtClean="0">
                <a:latin typeface="Comic Sans MS" panose="030F0702030302020204" pitchFamily="66" charset="0"/>
              </a:rPr>
              <a:t>Cunani</a:t>
            </a:r>
            <a:r>
              <a:rPr lang="pt-BR" sz="2000" dirty="0" smtClean="0">
                <a:latin typeface="Comic Sans MS" panose="030F0702030302020204" pitchFamily="66" charset="0"/>
              </a:rPr>
              <a:t>. Assim foram traçadas as ações através de um projeto interdisciplinar que teve como ações: excursão ao Museu Joaquim Caetano da Silva.</a:t>
            </a:r>
            <a:endParaRPr lang="pt-BR" sz="2000" dirty="0">
              <a:latin typeface="Comic Sans MS" panose="030F0702030302020204" pitchFamily="66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" y="1901890"/>
            <a:ext cx="5405934" cy="40544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851" y="2498531"/>
            <a:ext cx="5643154" cy="423236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77644" y="1901890"/>
            <a:ext cx="4722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i="1" dirty="0" smtClean="0">
                <a:solidFill>
                  <a:schemeClr val="bg1"/>
                </a:solidFill>
              </a:rPr>
              <a:t>Professor: </a:t>
            </a:r>
            <a:r>
              <a:rPr lang="pt-BR" sz="1400" b="1" i="1" dirty="0">
                <a:solidFill>
                  <a:schemeClr val="bg1"/>
                </a:solidFill>
              </a:rPr>
              <a:t>João Batista </a:t>
            </a:r>
            <a:r>
              <a:rPr lang="pt-BR" sz="1400" b="1" i="1" dirty="0" smtClean="0">
                <a:solidFill>
                  <a:schemeClr val="bg1"/>
                </a:solidFill>
              </a:rPr>
              <a:t>Gomes, discorrendo sobe as civilizações   </a:t>
            </a:r>
            <a:r>
              <a:rPr lang="pt-BR" sz="1400" b="1" i="1" dirty="0" err="1" smtClean="0">
                <a:solidFill>
                  <a:schemeClr val="bg1"/>
                </a:solidFill>
              </a:rPr>
              <a:t>pré</a:t>
            </a:r>
            <a:r>
              <a:rPr lang="pt-BR" sz="1400" b="1" i="1" dirty="0" smtClean="0">
                <a:solidFill>
                  <a:schemeClr val="bg1"/>
                </a:solidFill>
              </a:rPr>
              <a:t>- históricas no Amapá; Fonte: Arquivo pessoal 2019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60334" y="6148043"/>
            <a:ext cx="4760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i="1" dirty="0" smtClean="0">
                <a:solidFill>
                  <a:schemeClr val="bg1">
                    <a:lumMod val="95000"/>
                  </a:schemeClr>
                </a:solidFill>
              </a:rPr>
              <a:t>Apresentação das Urnas funerárias com </a:t>
            </a:r>
            <a:r>
              <a:rPr lang="pt-BR" sz="1400" b="1" i="1" dirty="0">
                <a:solidFill>
                  <a:schemeClr val="bg1">
                    <a:lumMod val="95000"/>
                  </a:schemeClr>
                </a:solidFill>
              </a:rPr>
              <a:t>formas </a:t>
            </a:r>
            <a:r>
              <a:rPr lang="pt-BR" sz="1400" b="1" i="1" dirty="0" smtClean="0">
                <a:solidFill>
                  <a:schemeClr val="bg1">
                    <a:lumMod val="95000"/>
                  </a:schemeClr>
                </a:solidFill>
              </a:rPr>
              <a:t>humanas. </a:t>
            </a:r>
            <a:r>
              <a:rPr lang="pt-BR" sz="1400" b="1" i="1" dirty="0">
                <a:solidFill>
                  <a:schemeClr val="bg1"/>
                </a:solidFill>
              </a:rPr>
              <a:t>Fonte: Arquivo pessoal 2019</a:t>
            </a:r>
          </a:p>
          <a:p>
            <a:pPr algn="just"/>
            <a:endParaRPr lang="pt-BR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027" y="750481"/>
            <a:ext cx="2323556" cy="379457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912" y="1305653"/>
            <a:ext cx="8374563" cy="598483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BARBOSA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Mae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(org.). Inquietações e mudanças no ensino da arte. São Paulo: Cortez, 2003.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________,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Mae. John Dewey e o ensino da ate no Brasil. São Paulo: Cortez, 2002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Stuart.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 cultural na pós-modernidade. DP&amp;A Editora, 1ª edição em1992. Rio de Janeiro, 11ª edição em 2006.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NUNES Edinaldo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Pesquisa Arqueológica no Amapá. 2.ed 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Macapá, B-A-BÁ,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_______Edinaldo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Túmulos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pré-históricos no Amapá: sepultamento em poço, Macapá. Editor, 2010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Identidade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Maracá e 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Cunani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 mãos do Amapá | Sebrae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://images.app.goo.gl/FA9w24fh126MoTMWA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Acessado em 08/042019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desenvolvimento local na Amazônia pré-colonial: complexidade cultural e modernidade em sociedades pré-coloniais da Amazônia.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https://periodicos.unifap.br/index.php/estacao/article/view/144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Acessado em 08/04/2019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 das iconografias maracá e 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cunani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enfatizando o artesanato amapaense. 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www.overmundo.com.br/agenda/aplicacao-das-iconografias-maraca-e-cunani-enfatizando-o-artesanato-amapaense.Acessadoo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16/04/2019</a:t>
            </a:r>
            <a:endParaRPr lang="pt-B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Legado das civilizações Maracá e 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Cunani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 Amapá revelando sua identidade. Disponível em: https://issuu.com/maikonrichardson/docs/01_-_marac__e_cunani_merged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NUNES. Acessado em 16/04/2019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VÍDEOS</a:t>
            </a:r>
          </a:p>
          <a:p>
            <a:pPr algn="just"/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VÍDEO: DÉO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ALMEIDA</a:t>
            </a:r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https://youtu.be/RZkyFSxLvVE</a:t>
            </a:r>
            <a:endParaRPr lang="pt-BR" sz="17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VÍDEO: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da cultura</a:t>
            </a:r>
            <a:r>
              <a:rPr lang="pt-BR" sz="1700" spc="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u="heavy" spc="-1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https://www.youtube.com/watch?v=EhFqc3W7YcM</a:t>
            </a:r>
            <a:endParaRPr lang="pt-BR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18615">
              <a:lnSpc>
                <a:spcPct val="110000"/>
              </a:lnSpc>
              <a:spcBef>
                <a:spcPts val="170"/>
              </a:spcBef>
            </a:pPr>
            <a:r>
              <a:rPr lang="pt-B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VÍDEO: 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Patrimônio cultural: conceito</a:t>
            </a:r>
            <a:r>
              <a:rPr lang="pt-BR" sz="1700" spc="-17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u="heavy" spc="-5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https://www.youtube.com/watch?v=vGeXC_2nx9M</a:t>
            </a:r>
            <a:endParaRPr lang="pt-BR" sz="1700" u="heavy" spc="-5" dirty="0" smtClean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200" u="sng" dirty="0" smtClean="0">
              <a:latin typeface="Comic Sans MS" panose="030F0702030302020204" pitchFamily="66" charset="0"/>
              <a:hlinkClick r:id="rId2"/>
            </a:endParaRPr>
          </a:p>
          <a:p>
            <a:pPr marL="0" indent="0" algn="just">
              <a:buNone/>
            </a:pPr>
            <a:endParaRPr lang="pt-BR" sz="12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389" cy="6846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389" cy="6846745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73232" y="4585966"/>
            <a:ext cx="58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373232" y="743527"/>
            <a:ext cx="7103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cultura e a memória de um povo é seu legado para o futuro.</a:t>
            </a:r>
            <a:endParaRPr lang="pt-B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37" y="574766"/>
            <a:ext cx="5205218" cy="6858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092628" y="2524093"/>
            <a:ext cx="3356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A</a:t>
            </a:r>
            <a:r>
              <a:rPr lang="pt-BR" sz="2000" dirty="0" smtClean="0">
                <a:latin typeface="Comic Sans MS" panose="030F0702030302020204" pitchFamily="66" charset="0"/>
              </a:rPr>
              <a:t>nexado ao meu Diário de Bordo sobre o estudo que trouxe suporte para a construção do projeto: </a:t>
            </a:r>
            <a:r>
              <a:rPr lang="pt-BR" sz="2000" dirty="0">
                <a:latin typeface="Comic Sans MS" panose="030F0702030302020204" pitchFamily="66" charset="0"/>
              </a:rPr>
              <a:t>O legado da pré-história no </a:t>
            </a:r>
            <a:r>
              <a:rPr lang="pt-BR" sz="2000" dirty="0" smtClean="0">
                <a:latin typeface="Comic Sans MS" panose="030F0702030302020204" pitchFamily="66" charset="0"/>
              </a:rPr>
              <a:t>Amapá.</a:t>
            </a:r>
          </a:p>
          <a:p>
            <a:endParaRPr lang="pt-BR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5" y="661754"/>
            <a:ext cx="4307018" cy="5674600"/>
          </a:xfrm>
          <a:prstGeom prst="rect">
            <a:avLst/>
          </a:prstGeom>
        </p:spPr>
      </p:pic>
      <p:sp>
        <p:nvSpPr>
          <p:cNvPr id="16" name="Seta para Cima 15"/>
          <p:cNvSpPr/>
          <p:nvPr/>
        </p:nvSpPr>
        <p:spPr>
          <a:xfrm rot="12213214">
            <a:off x="3043535" y="1773026"/>
            <a:ext cx="125308" cy="34520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17692" y="6313810"/>
            <a:ext cx="343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Comic Sans MS" panose="030F0702030302020204" pitchFamily="66" charset="0"/>
              </a:rPr>
              <a:t>Recorte da Revista  Horizonte Geográfico </a:t>
            </a:r>
            <a:r>
              <a:rPr lang="pt-BR" sz="1400" b="1" dirty="0" smtClean="0">
                <a:latin typeface="Comic Sans MS" panose="030F0702030302020204" pitchFamily="66" charset="0"/>
              </a:rPr>
              <a:t>Especial. 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150" y="1216974"/>
            <a:ext cx="6503622" cy="1734075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Nome: </a:t>
            </a:r>
            <a:r>
              <a:rPr lang="pt-BR" sz="2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Ceila</a:t>
            </a:r>
            <a: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Glaucia Barroso de Moraes  </a:t>
            </a:r>
            <a:b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t-BR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pt-BR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t-BR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Formação: </a:t>
            </a:r>
            <a:r>
              <a:rPr lang="pt-BR" sz="20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Pós graduada em Gestão do Trabalho Pedagógico: Administração Orientação e Supervisão. Graduada em Licenciatura em Artes visuais e Licenciatura em Pedagogia Tem experiência na área de Artes, com ênfase em Artes Plásticas. Atua em sala de aula como professora a 28 anos. Atualmente cursando o Mestrado Profissional em Artes em Rede Nacional/PROFA Belém</a:t>
            </a:r>
            <a:r>
              <a:rPr lang="pt-BR" sz="1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pt-BR" sz="1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pt-BR" sz="2800" dirty="0" smtClean="0">
                <a:latin typeface="Comic Sans MS" panose="030F0702030302020204" pitchFamily="66" charset="0"/>
              </a:rPr>
              <a:t/>
            </a:r>
            <a:br>
              <a:rPr lang="pt-BR" sz="2800" dirty="0" smtClean="0">
                <a:latin typeface="Comic Sans MS" panose="030F0702030302020204" pitchFamily="66" charset="0"/>
              </a:rPr>
            </a:br>
            <a:endParaRPr lang="pt-B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18011" cy="690465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" y="0"/>
            <a:ext cx="8725989" cy="5747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150" y="960521"/>
            <a:ext cx="4325683" cy="55622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68" y="1216974"/>
            <a:ext cx="5747446" cy="52932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264" y="1282146"/>
            <a:ext cx="4014264" cy="52870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95548" y="666846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Diário de uma educadora</a:t>
            </a:r>
            <a:endParaRPr lang="pt-BR" sz="28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81328" y="4453579"/>
            <a:ext cx="2350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Anotações dos 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estudos de </a:t>
            </a:r>
          </a:p>
          <a:p>
            <a:pPr algn="ctr"/>
            <a:r>
              <a:rPr lang="pt-B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ducação 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patrimonial, 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que nortearam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 ações do 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projeto</a:t>
            </a:r>
            <a:endParaRPr lang="pt-B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7267" y="6515682"/>
            <a:ext cx="597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Imagens extraídas do Diário de bordo. Fonte: Arquivo pessoal 2019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1874" y="682446"/>
            <a:ext cx="2997704" cy="558526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Apresentação</a:t>
            </a:r>
            <a:endParaRPr lang="pt-BR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611" y="0"/>
            <a:ext cx="496389" cy="676656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47611" cy="57476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41309" y="1447506"/>
            <a:ext cx="82165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Este Portfólio tem por objetivo apresentar os desdobramentos das etapas de desenvolvimento do Projeto: O legado da pré-história no Amapá que culminaram em experiências pedagógicas com alunos do 6º ano, Ensino Fundamental II da Escola Estadual </a:t>
            </a:r>
            <a:r>
              <a:rPr lang="pt-BR" sz="20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Deusolina</a:t>
            </a:r>
            <a:r>
              <a:rPr lang="pt-BR" sz="2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Salles Farias – Macapá/Ap.  Apresento o percurso e as etapas do projeto bem como os resultados acerca do ensino aprendizagem em arte na construção do conhecimento das bases simbólicas da identidade cultural e preservação do patrimônio arqueológico amapaense. Especificamente os achados dos sítios arqueológicos das fases </a:t>
            </a:r>
            <a:r>
              <a:rPr lang="pt-BR" sz="20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Aristé</a:t>
            </a:r>
            <a:r>
              <a:rPr lang="pt-BR" sz="2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e </a:t>
            </a:r>
            <a:r>
              <a:rPr lang="pt-BR" sz="20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cunani</a:t>
            </a:r>
            <a:r>
              <a:rPr lang="pt-BR" sz="20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. Apresento como objeto desta experimentação “as percepções dos alunos a partir dos laboratórios de criação sobre as peças cerâmicas do mobiliário dos poços funerários do Amapá”. Neste sentido vislumbro por meio do ensino de arte a construção e resgate da identidade cultural, despertando assim o sentimento de pertencimento e valorização.</a:t>
            </a:r>
            <a:endParaRPr lang="pt-B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87473" y="747267"/>
            <a:ext cx="6865440" cy="807177"/>
          </a:xfrm>
        </p:spPr>
        <p:txBody>
          <a:bodyPr>
            <a:noAutofit/>
          </a:bodyPr>
          <a:lstStyle/>
          <a:p>
            <a:pPr algn="ctr"/>
            <a:r>
              <a:rPr lang="pt-BR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OS OBJETIVOS PRETENDIDOS EM ARTES</a:t>
            </a:r>
            <a:endParaRPr lang="pt-BR" sz="2400" b="1" i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6843" y="2035864"/>
            <a:ext cx="7886700" cy="3058115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Comic Sans MS" panose="030F0702030302020204" pitchFamily="66" charset="0"/>
              </a:rPr>
              <a:t>Desenvolver </a:t>
            </a:r>
            <a:r>
              <a:rPr lang="pt-BR" sz="2000" dirty="0">
                <a:latin typeface="Comic Sans MS" panose="030F0702030302020204" pitchFamily="66" charset="0"/>
              </a:rPr>
              <a:t>caminhos de ensino-aprendizagem para a construção dos sentidos e subjetividades sobre a herança cultural </a:t>
            </a:r>
            <a:r>
              <a:rPr lang="pt-BR" sz="2000" dirty="0" smtClean="0">
                <a:latin typeface="Comic Sans MS" panose="030F0702030302020204" pitchFamily="66" charset="0"/>
              </a:rPr>
              <a:t>das fases </a:t>
            </a:r>
            <a:r>
              <a:rPr lang="pt-BR" sz="2000" dirty="0" err="1" smtClean="0">
                <a:latin typeface="Comic Sans MS" panose="030F0702030302020204" pitchFamily="66" charset="0"/>
              </a:rPr>
              <a:t>Ariste</a:t>
            </a:r>
            <a:r>
              <a:rPr lang="pt-BR" sz="2000" dirty="0" smtClean="0">
                <a:latin typeface="Comic Sans MS" panose="030F0702030302020204" pitchFamily="66" charset="0"/>
              </a:rPr>
              <a:t> </a:t>
            </a:r>
            <a:r>
              <a:rPr lang="pt-BR" sz="2000" dirty="0">
                <a:latin typeface="Comic Sans MS" panose="030F0702030302020204" pitchFamily="66" charset="0"/>
              </a:rPr>
              <a:t>e </a:t>
            </a:r>
            <a:r>
              <a:rPr lang="pt-BR" sz="2000" dirty="0" err="1">
                <a:latin typeface="Comic Sans MS" panose="030F0702030302020204" pitchFamily="66" charset="0"/>
              </a:rPr>
              <a:t>Cunani</a:t>
            </a:r>
            <a:r>
              <a:rPr lang="pt-BR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pt-BR" sz="2000" dirty="0" smtClean="0">
                <a:latin typeface="Comic Sans MS" panose="030F0702030302020204" pitchFamily="66" charset="0"/>
              </a:rPr>
              <a:t>Ampliar </a:t>
            </a:r>
            <a:r>
              <a:rPr lang="pt-BR" sz="2000" dirty="0">
                <a:latin typeface="Comic Sans MS" panose="030F0702030302020204" pitchFamily="66" charset="0"/>
              </a:rPr>
              <a:t>as possibilidades expressivas por meio de diferentes </a:t>
            </a:r>
            <a:r>
              <a:rPr lang="pt-BR" sz="2000" dirty="0" smtClean="0">
                <a:latin typeface="Comic Sans MS" panose="030F0702030302020204" pitchFamily="66" charset="0"/>
              </a:rPr>
              <a:t>materialidades.</a:t>
            </a:r>
          </a:p>
          <a:p>
            <a:pPr algn="just"/>
            <a:r>
              <a:rPr lang="pt-BR" sz="2000" dirty="0" smtClean="0">
                <a:latin typeface="Comic Sans MS" panose="030F0702030302020204" pitchFamily="66" charset="0"/>
              </a:rPr>
              <a:t>Analisar </a:t>
            </a:r>
            <a:r>
              <a:rPr lang="pt-BR" sz="2000" dirty="0">
                <a:latin typeface="Comic Sans MS" panose="030F0702030302020204" pitchFamily="66" charset="0"/>
              </a:rPr>
              <a:t>como os educandos se apropriam das linguagens propostas para os processos de criação para desenvolver suas subjetividades</a:t>
            </a:r>
            <a:r>
              <a:rPr lang="pt-BR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600" dirty="0">
              <a:latin typeface="Comic Sans MS" panose="030F0702030302020204" pitchFamily="66" charset="0"/>
            </a:endParaRPr>
          </a:p>
          <a:p>
            <a:endParaRPr lang="pt-BR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20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1596" y="1446230"/>
            <a:ext cx="6716825" cy="40121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400" dirty="0" smtClean="0">
              <a:latin typeface="Comic Sans MS" panose="030F0702030302020204" pitchFamily="66" charset="0"/>
            </a:endParaRPr>
          </a:p>
          <a:p>
            <a:pPr marL="0" indent="0" algn="just" fontAlgn="base">
              <a:buNone/>
            </a:pPr>
            <a:r>
              <a:rPr lang="pt-BR" sz="2000" b="1" dirty="0" smtClean="0">
                <a:latin typeface="Comic Sans MS" panose="030F0702030302020204" pitchFamily="66" charset="0"/>
              </a:rPr>
              <a:t>1. Fruição:</a:t>
            </a:r>
            <a:endParaRPr lang="pt-B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Comic Sans MS" panose="030F0702030302020204" pitchFamily="66" charset="0"/>
              </a:rPr>
              <a:t>vivenciar sua identidade, comunidade e cultura e demonstrar sentimento de pertencimento, por meio de experiências artísticas e explorando relações entre culturas, sociedades e as artes.</a:t>
            </a:r>
          </a:p>
          <a:p>
            <a:pPr marL="0" indent="0" algn="just" fontAlgn="base">
              <a:buNone/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marL="0" indent="0" algn="just" fontAlgn="base">
              <a:buNone/>
            </a:pPr>
            <a:r>
              <a:rPr lang="pt-BR" sz="2000" b="1" dirty="0" smtClean="0">
                <a:latin typeface="Comic Sans MS" panose="030F0702030302020204" pitchFamily="66" charset="0"/>
              </a:rPr>
              <a:t>2. Investigação e identidade cultural: </a:t>
            </a:r>
            <a:r>
              <a:rPr lang="pt-BR" sz="2000" dirty="0" smtClean="0">
                <a:latin typeface="Comic Sans MS" panose="030F0702030302020204" pitchFamily="66" charset="0"/>
              </a:rPr>
              <a:t>reconhecer e discutir o significado de eventos e manifestações culturais e da influência da cultura na formação de grupos e identidades.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989" y="0"/>
            <a:ext cx="418011" cy="6904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25989" cy="57476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74819" y="835600"/>
            <a:ext cx="6837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HABILIDADES A SEREM DESENVOLVIDAS</a:t>
            </a:r>
          </a:p>
        </p:txBody>
      </p:sp>
    </p:spTree>
    <p:extLst>
      <p:ext uri="{BB962C8B-B14F-4D97-AF65-F5344CB8AC3E}">
        <p14:creationId xmlns:p14="http://schemas.microsoft.com/office/powerpoint/2010/main" val="18280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2412" y="825584"/>
            <a:ext cx="4465863" cy="434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i="1" spc="-10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ETAPAS</a:t>
            </a:r>
            <a:r>
              <a:rPr lang="pt-BR" sz="2400" b="1" i="1" spc="-9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t-BR" sz="2400" b="1" i="1" spc="-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METODOLÓGICAS</a:t>
            </a:r>
            <a:endParaRPr lang="pt-BR" sz="2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20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26299"/>
              </p:ext>
            </p:extLst>
          </p:nvPr>
        </p:nvGraphicFramePr>
        <p:xfrm>
          <a:off x="628650" y="1523382"/>
          <a:ext cx="8306344" cy="496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958">
                <a:tc>
                  <a:txBody>
                    <a:bodyPr/>
                    <a:lstStyle/>
                    <a:p>
                      <a:pPr marL="577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Comic Sans MS" panose="030F0702030302020204" pitchFamily="66" charset="0"/>
                          <a:cs typeface="Arial"/>
                        </a:rPr>
                        <a:t>Etapas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Comic Sans MS" panose="030F0702030302020204" pitchFamily="66" charset="0"/>
                          <a:cs typeface="Arial"/>
                        </a:rPr>
                        <a:t>Recursos/Atividades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latin typeface="Comic Sans MS" panose="030F0702030302020204" pitchFamily="66" charset="0"/>
                          <a:cs typeface="Arial"/>
                        </a:rPr>
                        <a:t>Objetivos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347">
                <a:tc>
                  <a:txBody>
                    <a:bodyPr/>
                    <a:lstStyle/>
                    <a:p>
                      <a:pPr marL="66040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latin typeface="Comic Sans MS" panose="030F0702030302020204" pitchFamily="66" charset="0"/>
                          <a:cs typeface="Arial"/>
                        </a:rPr>
                        <a:t>1)Observação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Exercícios de percepção, </a:t>
                      </a:r>
                      <a:r>
                        <a:rPr sz="1600" dirty="0" err="1">
                          <a:latin typeface="Comic Sans MS" panose="030F0702030302020204" pitchFamily="66" charset="0"/>
                          <a:cs typeface="Arial"/>
                        </a:rPr>
                        <a:t>por</a:t>
                      </a:r>
                      <a:r>
                        <a:rPr sz="1600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10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meio</a:t>
                      </a:r>
                      <a:r>
                        <a:rPr lang="pt-BR" sz="1600" spc="0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de</a:t>
                      </a:r>
                      <a:r>
                        <a:rPr lang="pt-BR" sz="1600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pergunta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 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M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an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i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pul</a:t>
                      </a:r>
                      <a:r>
                        <a:rPr sz="1600" spc="-15" dirty="0" err="1" smtClean="0">
                          <a:latin typeface="Comic Sans MS" panose="030F0702030302020204" pitchFamily="66" charset="0"/>
                          <a:cs typeface="Arial"/>
                        </a:rPr>
                        <a:t>a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ção</a:t>
                      </a: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de  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objeto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M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ediçã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o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A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nota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ç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õe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D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edução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</a:t>
                      </a:r>
                      <a:r>
                        <a:rPr lang="pt-BR" sz="1600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C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ompa</a:t>
                      </a:r>
                      <a:r>
                        <a:rPr sz="1600" spc="-10" dirty="0" err="1" smtClean="0">
                          <a:latin typeface="Comic Sans MS" panose="030F0702030302020204" pitchFamily="66" charset="0"/>
                          <a:cs typeface="Arial"/>
                        </a:rPr>
                        <a:t>r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ação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  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ocialização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/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troca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de impressões  com o grupo,</a:t>
                      </a:r>
                      <a:r>
                        <a:rPr sz="1600" spc="3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etc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.</a:t>
                      </a:r>
                      <a:endParaRPr lang="pt-BR" sz="1600" spc="-5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marR="60325" algn="l">
                        <a:lnSpc>
                          <a:spcPct val="114999"/>
                        </a:lnSpc>
                        <a:tabLst>
                          <a:tab pos="2089150" algn="l"/>
                        </a:tabLst>
                      </a:pP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Identificação do</a:t>
                      </a:r>
                      <a:r>
                        <a:rPr sz="1600" spc="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objeto: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marR="60325" algn="l">
                        <a:lnSpc>
                          <a:spcPct val="114999"/>
                        </a:lnSpc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Função/significado; desenvolvimento  da percepção visual e</a:t>
                      </a:r>
                      <a:r>
                        <a:rPr sz="1600" spc="10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simbólica.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43">
                <a:tc>
                  <a:txBody>
                    <a:bodyPr/>
                    <a:lstStyle/>
                    <a:p>
                      <a:pPr marL="66040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Comic Sans MS" panose="030F0702030302020204" pitchFamily="66" charset="0"/>
                          <a:cs typeface="Arial"/>
                        </a:rPr>
                        <a:t>2) Registro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207770" algn="l"/>
                          <a:tab pos="2282825" algn="l"/>
                          <a:tab pos="3038475" algn="l"/>
                        </a:tabLst>
                      </a:pP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Slides</a:t>
                      </a:r>
                      <a:r>
                        <a:rPr lang="pt-BR" sz="1600" spc="-5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lang="pt-BR" sz="1600" spc="-5" baseline="0" dirty="0" err="1" smtClean="0">
                          <a:latin typeface="Comic Sans MS" panose="030F0702030302020204" pitchFamily="66" charset="0"/>
                          <a:cs typeface="Arial"/>
                        </a:rPr>
                        <a:t>power</a:t>
                      </a:r>
                      <a:r>
                        <a:rPr lang="pt-BR" sz="1600" spc="-5" baseline="0" dirty="0" smtClean="0">
                          <a:latin typeface="Comic Sans MS" panose="030F0702030302020204" pitchFamily="66" charset="0"/>
                          <a:cs typeface="Arial"/>
                        </a:rPr>
                        <a:t> point</a:t>
                      </a: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207770" algn="l"/>
                          <a:tab pos="2282825" algn="l"/>
                          <a:tab pos="3038475" algn="l"/>
                        </a:tabLst>
                      </a:pPr>
                      <a:r>
                        <a:rPr lang="pt-BR" sz="1600" spc="-5" baseline="0" dirty="0" smtClean="0">
                          <a:latin typeface="Comic Sans MS" panose="030F0702030302020204" pitchFamily="66" charset="0"/>
                          <a:cs typeface="Arial"/>
                        </a:rPr>
                        <a:t>D</a:t>
                      </a: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escrição	verbal</a:t>
                      </a:r>
                      <a:r>
                        <a:rPr lang="pt-BR" sz="1600" spc="-5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ou escrita,</a:t>
                      </a:r>
                      <a:r>
                        <a:rPr lang="pt-BR" sz="1600" spc="0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fotografias</a:t>
                      </a: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, 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Fixação do conhecimento</a:t>
                      </a:r>
                      <a:r>
                        <a:rPr sz="1600" spc="330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percebido,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aprofundamento   da   análise</a:t>
                      </a:r>
                      <a:r>
                        <a:rPr sz="1600" spc="18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crítica;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66675" marR="57150" algn="l">
                        <a:lnSpc>
                          <a:spcPct val="114999"/>
                        </a:lnSpc>
                      </a:pP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desenvolvimento da </a:t>
                      </a:r>
                      <a:r>
                        <a:rPr sz="1600" dirty="0">
                          <a:latin typeface="Comic Sans MS" panose="030F0702030302020204" pitchFamily="66" charset="0"/>
                          <a:cs typeface="Arial"/>
                        </a:rPr>
                        <a:t>memória, 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pensamento lógico, intuitivo e  operacional.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6" y="1572436"/>
            <a:ext cx="7464061" cy="48641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14696" y="1665286"/>
            <a:ext cx="74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i="1" spc="-5" dirty="0" smtClean="0">
                <a:latin typeface="Arial"/>
                <a:cs typeface="Arial"/>
              </a:rPr>
              <a:t>Etapa 1: Observação -  Exercícios de percepção e analise (apresentado aos educandos em sala de aula norteando a observação na visitação no museu )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27593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 </a:t>
            </a:r>
          </a:p>
          <a:p>
            <a:endParaRPr lang="pt-BR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20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0"/>
            <a:ext cx="8647611" cy="574766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98598"/>
              </p:ext>
            </p:extLst>
          </p:nvPr>
        </p:nvGraphicFramePr>
        <p:xfrm>
          <a:off x="743585" y="1389765"/>
          <a:ext cx="8154033" cy="465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4461">
                <a:tc>
                  <a:txBody>
                    <a:bodyPr/>
                    <a:lstStyle/>
                    <a:p>
                      <a:pPr marL="52705" algn="just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Comic Sans MS" panose="030F0702030302020204" pitchFamily="66" charset="0"/>
                          <a:cs typeface="Arial"/>
                        </a:rPr>
                        <a:t>3)</a:t>
                      </a:r>
                      <a:r>
                        <a:rPr sz="1600" b="1" spc="-1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Comic Sans MS" panose="030F0702030302020204" pitchFamily="66" charset="0"/>
                          <a:cs typeface="Arial"/>
                        </a:rPr>
                        <a:t>Exploração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Q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estionamento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, </a:t>
                      </a:r>
                      <a:endParaRPr lang="pt-BR" sz="1600" spc="-5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A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valiação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endParaRPr lang="pt-BR" sz="1600" spc="-5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pt-BR" sz="1600" spc="-10" dirty="0" smtClean="0">
                          <a:latin typeface="Comic Sans MS" panose="030F0702030302020204" pitchFamily="66" charset="0"/>
                          <a:cs typeface="Arial"/>
                        </a:rPr>
                        <a:t>P</a:t>
                      </a:r>
                      <a:r>
                        <a:rPr sz="1600" spc="-10" dirty="0" err="1" smtClean="0">
                          <a:latin typeface="Comic Sans MS" panose="030F0702030302020204" pitchFamily="66" charset="0"/>
                          <a:cs typeface="Arial"/>
                        </a:rPr>
                        <a:t>esquisa</a:t>
                      </a:r>
                      <a:r>
                        <a:rPr sz="1600" spc="-10" dirty="0" smtClean="0">
                          <a:latin typeface="Comic Sans MS" panose="030F0702030302020204" pitchFamily="66" charset="0"/>
                          <a:cs typeface="Arial"/>
                        </a:rPr>
                        <a:t> 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em outras </a:t>
                      </a:r>
                      <a:r>
                        <a:rPr sz="1600" spc="-5" dirty="0" err="1">
                          <a:latin typeface="Comic Sans MS" panose="030F0702030302020204" pitchFamily="66" charset="0"/>
                          <a:cs typeface="Arial"/>
                        </a:rPr>
                        <a:t>fontes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como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,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jornais, revistas, vídeos,  entrevistas/fontes orais,</a:t>
                      </a:r>
                      <a:r>
                        <a:rPr sz="1600" spc="40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etc.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765300" algn="l"/>
                          <a:tab pos="2248535" algn="l"/>
                        </a:tabLst>
                      </a:pP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Desenvolvimento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	das</a:t>
                      </a:r>
                      <a:r>
                        <a:rPr lang="pt-BR"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capacidades</a:t>
                      </a:r>
                      <a:endParaRPr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975" marR="45085" algn="l">
                        <a:lnSpc>
                          <a:spcPts val="2210"/>
                        </a:lnSpc>
                        <a:spcBef>
                          <a:spcPts val="120"/>
                        </a:spcBef>
                        <a:tabLst>
                          <a:tab pos="421005" algn="l"/>
                          <a:tab pos="1205865" algn="l"/>
                          <a:tab pos="1460500" algn="l"/>
                          <a:tab pos="2200910" algn="l"/>
                        </a:tabLst>
                      </a:pP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de	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análi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e</a:t>
                      </a:r>
                      <a:r>
                        <a:rPr lang="pt-BR" sz="1600" baseline="0" dirty="0" smtClean="0">
                          <a:latin typeface="Comic Sans MS" panose="030F0702030302020204" pitchFamily="66" charset="0"/>
                          <a:cs typeface="Arial"/>
                        </a:rPr>
                        <a:t> e </a:t>
                      </a:r>
                      <a:r>
                        <a:rPr sz="1600" spc="-10" dirty="0" err="1" smtClean="0">
                          <a:latin typeface="Comic Sans MS" panose="030F0702030302020204" pitchFamily="66" charset="0"/>
                          <a:cs typeface="Arial"/>
                        </a:rPr>
                        <a:t>c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r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í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tic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a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,interpr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e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t</a:t>
                      </a:r>
                      <a:r>
                        <a:rPr sz="1600" spc="10" dirty="0" err="1" smtClean="0">
                          <a:latin typeface="Comic Sans MS" panose="030F0702030302020204" pitchFamily="66" charset="0"/>
                          <a:cs typeface="Arial"/>
                        </a:rPr>
                        <a:t>a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ção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  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das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evidências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e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significados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.</a:t>
                      </a:r>
                      <a:endParaRPr lang="pt-BR" sz="1600" spc="-5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975" marR="45085" algn="just">
                        <a:lnSpc>
                          <a:spcPts val="2210"/>
                        </a:lnSpc>
                        <a:spcBef>
                          <a:spcPts val="120"/>
                        </a:spcBef>
                        <a:tabLst>
                          <a:tab pos="421005" algn="l"/>
                          <a:tab pos="1205865" algn="l"/>
                          <a:tab pos="1460500" algn="l"/>
                          <a:tab pos="2200910" algn="l"/>
                        </a:tabLst>
                      </a:pP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774">
                <a:tc>
                  <a:txBody>
                    <a:bodyPr/>
                    <a:lstStyle/>
                    <a:p>
                      <a:pPr marL="52705"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Comic Sans MS" panose="030F0702030302020204" pitchFamily="66" charset="0"/>
                          <a:cs typeface="Arial"/>
                        </a:rPr>
                        <a:t>4)</a:t>
                      </a:r>
                      <a:r>
                        <a:rPr sz="1600" b="1" spc="-85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Comic Sans MS" panose="030F0702030302020204" pitchFamily="66" charset="0"/>
                          <a:cs typeface="Arial"/>
                        </a:rPr>
                        <a:t>Apropriação</a:t>
                      </a:r>
                      <a:endParaRPr sz="160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</a:rPr>
                        <a:t>nterpretação</a:t>
                      </a:r>
                      <a:r>
                        <a:rPr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sz="1600" dirty="0">
                          <a:latin typeface="Comic Sans MS" panose="030F0702030302020204" pitchFamily="66" charset="0"/>
                        </a:rPr>
                        <a:t>em </a:t>
                      </a:r>
                      <a:r>
                        <a:rPr sz="1600" dirty="0" err="1">
                          <a:latin typeface="Comic Sans MS" panose="030F0702030302020204" pitchFamily="66" charset="0"/>
                        </a:rPr>
                        <a:t>diferentes</a:t>
                      </a:r>
                      <a:r>
                        <a:rPr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 linguagens artísticas.</a:t>
                      </a:r>
                    </a:p>
                    <a:p>
                      <a:pPr marL="53340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Exposição em  classe, </a:t>
                      </a:r>
                      <a:r>
                        <a:rPr lang="pt-BR" sz="1600" dirty="0" err="1" smtClean="0">
                          <a:latin typeface="Comic Sans MS" panose="030F0702030302020204" pitchFamily="66" charset="0"/>
                        </a:rPr>
                        <a:t>etc</a:t>
                      </a:r>
                      <a:endParaRPr sz="1600" dirty="0">
                        <a:latin typeface="Comic Sans MS" panose="030F0702030302020204" pitchFamily="66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Envolvimento</a:t>
                      </a:r>
                      <a:r>
                        <a:rPr lang="pt-BR" sz="1600" spc="-5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afetivo</a:t>
                      </a:r>
                      <a:r>
                        <a:rPr lang="pt-BR" sz="1600" dirty="0" smtClean="0">
                          <a:latin typeface="Comic Sans MS" panose="030F0702030302020204" pitchFamily="66" charset="0"/>
                          <a:cs typeface="Arial"/>
                        </a:rPr>
                        <a:t>,</a:t>
                      </a:r>
                      <a:r>
                        <a:rPr lang="pt-BR" sz="1600" baseline="0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desenvolvimento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da capacidade de  </a:t>
                      </a:r>
                      <a:r>
                        <a:rPr sz="1600" dirty="0">
                          <a:latin typeface="Comic Sans MS" panose="030F0702030302020204" pitchFamily="66" charset="0"/>
                          <a:cs typeface="Arial"/>
                        </a:rPr>
                        <a:t>auto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-</a:t>
                      </a:r>
                      <a:r>
                        <a:rPr sz="1600" spc="10" dirty="0" err="1">
                          <a:latin typeface="Comic Sans MS" panose="030F0702030302020204" pitchFamily="66" charset="0"/>
                          <a:cs typeface="Arial"/>
                        </a:rPr>
                        <a:t>e</a:t>
                      </a:r>
                      <a:r>
                        <a:rPr sz="1600" spc="-10" dirty="0" err="1">
                          <a:latin typeface="Comic Sans MS" panose="030F0702030302020204" pitchFamily="66" charset="0"/>
                          <a:cs typeface="Arial"/>
                        </a:rPr>
                        <a:t>x</a:t>
                      </a:r>
                      <a:r>
                        <a:rPr sz="1600" spc="10" dirty="0" err="1">
                          <a:latin typeface="Comic Sans MS" panose="030F0702030302020204" pitchFamily="66" charset="0"/>
                          <a:cs typeface="Arial"/>
                        </a:rPr>
                        <a:t>p</a:t>
                      </a:r>
                      <a:r>
                        <a:rPr sz="1600" dirty="0" err="1">
                          <a:latin typeface="Comic Sans MS" panose="030F0702030302020204" pitchFamily="66" charset="0"/>
                          <a:cs typeface="Arial"/>
                        </a:rPr>
                        <a:t>res</a:t>
                      </a:r>
                      <a:r>
                        <a:rPr sz="1600" spc="5" dirty="0" err="1">
                          <a:latin typeface="Comic Sans MS" panose="030F0702030302020204" pitchFamily="66" charset="0"/>
                          <a:cs typeface="Arial"/>
                        </a:rPr>
                        <a:t>s</a:t>
                      </a:r>
                      <a:r>
                        <a:rPr sz="1600" dirty="0" err="1">
                          <a:latin typeface="Comic Sans MS" panose="030F0702030302020204" pitchFamily="66" charset="0"/>
                          <a:cs typeface="Arial"/>
                        </a:rPr>
                        <a:t>ã</a:t>
                      </a:r>
                      <a:r>
                        <a:rPr sz="1600" spc="5" dirty="0" err="1">
                          <a:latin typeface="Comic Sans MS" panose="030F0702030302020204" pitchFamily="66" charset="0"/>
                          <a:cs typeface="Arial"/>
                        </a:rPr>
                        <a:t>o</a:t>
                      </a:r>
                      <a:r>
                        <a:rPr sz="1600" dirty="0" smtClean="0">
                          <a:latin typeface="Comic Sans MS" panose="030F0702030302020204" pitchFamily="66" charset="0"/>
                          <a:cs typeface="Arial"/>
                        </a:rPr>
                        <a:t>, 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9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apro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p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ria</a:t>
                      </a:r>
                      <a:r>
                        <a:rPr sz="1600" spc="5" dirty="0" err="1" smtClean="0">
                          <a:latin typeface="Comic Sans MS" panose="030F0702030302020204" pitchFamily="66" charset="0"/>
                          <a:cs typeface="Arial"/>
                        </a:rPr>
                        <a:t>ç</a:t>
                      </a:r>
                      <a:r>
                        <a:rPr sz="1600" dirty="0" err="1" smtClean="0">
                          <a:latin typeface="Comic Sans MS" panose="030F0702030302020204" pitchFamily="66" charset="0"/>
                          <a:cs typeface="Arial"/>
                        </a:rPr>
                        <a:t>ão</a:t>
                      </a:r>
                      <a:r>
                        <a:rPr sz="1600" dirty="0">
                          <a:latin typeface="Comic Sans MS" panose="030F0702030302020204" pitchFamily="66" charset="0"/>
                          <a:cs typeface="Arial"/>
                        </a:rPr>
                        <a:t>,  </a:t>
                      </a:r>
                      <a:endParaRPr lang="pt-BR" sz="160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9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participação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Comic Sans MS" panose="030F0702030302020204" pitchFamily="66" charset="0"/>
                          <a:cs typeface="Arial"/>
                        </a:rPr>
                        <a:t>criativa, </a:t>
                      </a:r>
                      <a:endParaRPr lang="pt-BR" sz="1600" spc="-10" dirty="0" smtClean="0">
                        <a:latin typeface="Comic Sans MS" panose="030F0702030302020204" pitchFamily="66" charset="0"/>
                        <a:cs typeface="Arial"/>
                      </a:endParaRPr>
                    </a:p>
                    <a:p>
                      <a:pPr marL="5397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 err="1" smtClean="0">
                          <a:latin typeface="Comic Sans MS" panose="030F0702030302020204" pitchFamily="66" charset="0"/>
                          <a:cs typeface="Arial"/>
                        </a:rPr>
                        <a:t>valorização</a:t>
                      </a:r>
                      <a:r>
                        <a:rPr sz="1600" spc="-5" dirty="0" smtClean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do  bem cultural com vistas à  preservação,</a:t>
                      </a:r>
                      <a:r>
                        <a:rPr sz="1600" spc="10" dirty="0">
                          <a:latin typeface="Comic Sans MS" panose="030F0702030302020204" pitchFamily="66" charset="0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Comic Sans MS" panose="030F0702030302020204" pitchFamily="66" charset="0"/>
                          <a:cs typeface="Arial"/>
                        </a:rPr>
                        <a:t>proposições.</a:t>
                      </a:r>
                      <a:endParaRPr sz="1600" dirty="0"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2088</TotalTime>
  <Words>1295</Words>
  <Application>Microsoft Office PowerPoint</Application>
  <PresentationFormat>Apresentação na tela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Wingdings 3</vt:lpstr>
      <vt:lpstr>Cacho</vt:lpstr>
      <vt:lpstr>Apresentação do PowerPoint</vt:lpstr>
      <vt:lpstr>A cultura local é a identificação de um povo, de uma localidade. É o que a torna única e especial </vt:lpstr>
      <vt:lpstr>Apresentação do PowerPoint</vt:lpstr>
      <vt:lpstr>  Nome: Ceila Glaucia Barroso de Moraes    Formação: Pós graduada em Gestão do Trabalho Pedagógico: Administração Orientação e Supervisão. Graduada em Licenciatura em Artes visuais e Licenciatura em Pedagogia Tem experiência na área de Artes, com ênfase em Artes Plásticas. Atua em sala de aula como professora a 28 anos. Atualmente cursando o Mestrado Profissional em Artes em Rede Nacional/PROFA Belém  </vt:lpstr>
      <vt:lpstr>Apresentação</vt:lpstr>
      <vt:lpstr>OS OBJETIVOS PRETENDIDOS EM ARTES</vt:lpstr>
      <vt:lpstr>Apresentação do PowerPoint</vt:lpstr>
      <vt:lpstr>Apresentação do PowerPoint</vt:lpstr>
      <vt:lpstr>Apresentação do PowerPoint</vt:lpstr>
      <vt:lpstr>Etapa 1 - Observação: Visitação ao Museu Joaquim Caetano da Silva. </vt:lpstr>
      <vt:lpstr>Professora Ceila instigando os alunos ao exercício de analise dos grafismos das peças da cultura Cunani (jarros, bandejas, moringas e decoradas com diversos motivos geométricos).</vt:lpstr>
      <vt:lpstr>Etapa 2: Registro fotográfico feito pelo aluno Mateus Guedes Pantoja do 6A Fundamental II.</vt:lpstr>
      <vt:lpstr>Apresentação do PowerPoint</vt:lpstr>
      <vt:lpstr>Etapa 2: Explanação em power Point - Professora de história Eliana  Ribeiro das urnas do Sitio arqueológico do Pacoval </vt:lpstr>
      <vt:lpstr>Etapa 2 e 3 -Descrição escrita  </vt:lpstr>
      <vt:lpstr>Apresentação do PowerPoint</vt:lpstr>
      <vt:lpstr>4ª Etapa – Apropriação: laboratórios de criação   </vt:lpstr>
      <vt:lpstr>4ª etapa: Apropriação – Produção dos grafismos da fase Cunani e Exposição em Sala de Aula</vt:lpstr>
      <vt:lpstr>Apresentação do PowerPoint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ester barroso de moraes moraes</dc:creator>
  <cp:lastModifiedBy>ester barroso de moraes moraes</cp:lastModifiedBy>
  <cp:revision>89</cp:revision>
  <dcterms:created xsi:type="dcterms:W3CDTF">2020-07-31T20:41:59Z</dcterms:created>
  <dcterms:modified xsi:type="dcterms:W3CDTF">2020-08-02T07:52:54Z</dcterms:modified>
</cp:coreProperties>
</file>