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6" r:id="rId3"/>
    <p:sldId id="265" r:id="rId4"/>
    <p:sldId id="278" r:id="rId5"/>
    <p:sldId id="267" r:id="rId6"/>
    <p:sldId id="264" r:id="rId7"/>
    <p:sldId id="266" r:id="rId8"/>
    <p:sldId id="260" r:id="rId9"/>
    <p:sldId id="259" r:id="rId10"/>
    <p:sldId id="269" r:id="rId11"/>
    <p:sldId id="261" r:id="rId12"/>
    <p:sldId id="262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6256000" cy="12192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1284" y="48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1745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3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472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64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1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96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16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29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639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1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76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11C06-A8EE-455A-923A-E07CC2AF134E}" type="datetimeFigureOut">
              <a:rPr lang="pt-BR" smtClean="0"/>
              <a:t>13/08/2020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141B3-CE04-4A3C-A05A-446EB938B2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8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nasoaresfrheitas.wixsite.com/projetoartindividua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Arte-Cultura-e-Tecnologia-624959037917378" TargetMode="External"/><Relationship Id="rId2" Type="http://schemas.openxmlformats.org/officeDocument/2006/relationships/hyperlink" Target="http://lattes.cnpq.br/9263025335650676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ossaescolaosvaldocruz.blogspot.com/2019/11/exposicao-de-arte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2942389" y="878979"/>
            <a:ext cx="10790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 smtClean="0">
                <a:latin typeface="Colonna MT" panose="04020805060202030203" pitchFamily="82" charset="0"/>
              </a:rPr>
              <a:t>PROJETO ARTÍSTICO INDIVIDUAL</a:t>
            </a:r>
            <a:endParaRPr lang="pt-BR" sz="5400" b="1" dirty="0">
              <a:latin typeface="Colonna MT" panose="04020805060202030203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20" y="2681288"/>
            <a:ext cx="10969712" cy="7301715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CaixaDeTexto 2"/>
          <p:cNvSpPr txBox="1"/>
          <p:nvPr/>
        </p:nvSpPr>
        <p:spPr>
          <a:xfrm>
            <a:off x="3681663" y="11044989"/>
            <a:ext cx="895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hlinkClick r:id="rId3"/>
              </a:rPr>
              <a:t>https://anasoaresfrheitas.wixsite.com/projetoartindividual</a:t>
            </a:r>
            <a:endParaRPr lang="pt-BR" sz="2800" dirty="0"/>
          </a:p>
        </p:txBody>
      </p:sp>
      <p:sp>
        <p:nvSpPr>
          <p:cNvPr id="7" name="Triângulo retângulo 6"/>
          <p:cNvSpPr/>
          <p:nvPr/>
        </p:nvSpPr>
        <p:spPr>
          <a:xfrm>
            <a:off x="-168442" y="6096000"/>
            <a:ext cx="3406942" cy="6096000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riângulo retângulo 7"/>
          <p:cNvSpPr/>
          <p:nvPr/>
        </p:nvSpPr>
        <p:spPr>
          <a:xfrm rot="10800000">
            <a:off x="13017500" y="0"/>
            <a:ext cx="3238500" cy="6096000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6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93" y="649114"/>
            <a:ext cx="4128168" cy="3096126"/>
          </a:xfr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61" y="649115"/>
            <a:ext cx="4167476" cy="30961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509" y="7318087"/>
            <a:ext cx="3146302" cy="419507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2" t="11988" r="26520" b="1755"/>
          <a:stretch/>
        </p:blipFill>
        <p:spPr>
          <a:xfrm>
            <a:off x="12627811" y="7318087"/>
            <a:ext cx="3174032" cy="41950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4226162"/>
            <a:ext cx="4122566" cy="30919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r="22310" b="11520"/>
          <a:stretch/>
        </p:blipFill>
        <p:spPr>
          <a:xfrm>
            <a:off x="5206461" y="4226162"/>
            <a:ext cx="4149303" cy="30919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9481509" y="3037354"/>
            <a:ext cx="5683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dirty="0" smtClean="0"/>
              <a:t>Libras na palma da mão</a:t>
            </a:r>
            <a:endParaRPr lang="pt-BR" sz="40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9481508" y="6495281"/>
            <a:ext cx="2899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dirty="0" smtClean="0"/>
              <a:t>Orquídeas</a:t>
            </a:r>
            <a:endParaRPr lang="pt-BR" sz="40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369584" y="10805271"/>
            <a:ext cx="6954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pt-BR" sz="4000" dirty="0" smtClean="0"/>
              <a:t>O Brasil da rapadura e a </a:t>
            </a:r>
            <a:r>
              <a:rPr lang="pt-BR" sz="4000" dirty="0" err="1" smtClean="0"/>
              <a:t>Selfie</a:t>
            </a:r>
            <a:endParaRPr lang="pt-BR" sz="40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2239713" y="450711"/>
            <a:ext cx="5671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dirty="0" smtClean="0">
                <a:latin typeface="Castellar" panose="020A0402060406010301" pitchFamily="18" charset="0"/>
              </a:rPr>
              <a:t>REGISTROS</a:t>
            </a:r>
            <a:endParaRPr lang="pt-BR" sz="4600" dirty="0">
              <a:latin typeface="Castellar" panose="020A04020604060103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3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3822" y="73820"/>
            <a:ext cx="14020800" cy="2356556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Castellar" panose="020A0402060406010301" pitchFamily="18" charset="0"/>
              </a:rPr>
              <a:t>APRESENTAÇÃO EM SALA DE AULA</a:t>
            </a:r>
            <a:endParaRPr lang="pt-BR" sz="5400" dirty="0">
              <a:latin typeface="Castellar" panose="020A0402060406010301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430377"/>
            <a:ext cx="4044030" cy="3491289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0" t="15147" r="19152"/>
          <a:stretch/>
        </p:blipFill>
        <p:spPr>
          <a:xfrm>
            <a:off x="588211" y="6820689"/>
            <a:ext cx="3791284" cy="45389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1" r="19225"/>
          <a:stretch/>
        </p:blipFill>
        <p:spPr>
          <a:xfrm>
            <a:off x="4578767" y="6820689"/>
            <a:ext cx="3549233" cy="45978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4" t="10936" r="19941" b="1754"/>
          <a:stretch/>
        </p:blipFill>
        <p:spPr>
          <a:xfrm>
            <a:off x="5351462" y="2430377"/>
            <a:ext cx="4144042" cy="349128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7" t="15848" r="32310" b="-2456"/>
          <a:stretch/>
        </p:blipFill>
        <p:spPr>
          <a:xfrm>
            <a:off x="12434056" y="6820689"/>
            <a:ext cx="3224463" cy="485595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6" t="16901" r="24956"/>
          <a:stretch/>
        </p:blipFill>
        <p:spPr>
          <a:xfrm>
            <a:off x="8434222" y="6838608"/>
            <a:ext cx="3693612" cy="457995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519" y="2430376"/>
            <a:ext cx="4044030" cy="349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Castellar" panose="020A0402060406010301" pitchFamily="18" charset="0"/>
              </a:rPr>
              <a:t>EXPOSIÇÃO</a:t>
            </a:r>
            <a:endParaRPr lang="pt-BR" sz="5400" dirty="0">
              <a:latin typeface="Castellar" panose="020A0402060406010301" pitchFamily="18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5" y="2817520"/>
            <a:ext cx="14669390" cy="8251532"/>
          </a:xfrm>
        </p:spPr>
      </p:pic>
    </p:spTree>
    <p:extLst>
      <p:ext uri="{BB962C8B-B14F-4D97-AF65-F5344CB8AC3E}">
        <p14:creationId xmlns:p14="http://schemas.microsoft.com/office/powerpoint/2010/main" val="1135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58779"/>
            <a:ext cx="14506018" cy="9601199"/>
          </a:xfrm>
        </p:spPr>
      </p:pic>
    </p:spTree>
    <p:extLst>
      <p:ext uri="{BB962C8B-B14F-4D97-AF65-F5344CB8AC3E}">
        <p14:creationId xmlns:p14="http://schemas.microsoft.com/office/powerpoint/2010/main" val="29930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865682"/>
            <a:ext cx="15125700" cy="9930654"/>
          </a:xfrm>
        </p:spPr>
      </p:pic>
    </p:spTree>
    <p:extLst>
      <p:ext uri="{BB962C8B-B14F-4D97-AF65-F5344CB8AC3E}">
        <p14:creationId xmlns:p14="http://schemas.microsoft.com/office/powerpoint/2010/main" val="160842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6" y="2023436"/>
            <a:ext cx="15567748" cy="8756858"/>
          </a:xfrm>
        </p:spPr>
      </p:pic>
    </p:spTree>
    <p:extLst>
      <p:ext uri="{BB962C8B-B14F-4D97-AF65-F5344CB8AC3E}">
        <p14:creationId xmlns:p14="http://schemas.microsoft.com/office/powerpoint/2010/main" val="7583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32" y="1046057"/>
            <a:ext cx="15173536" cy="10099885"/>
          </a:xfrm>
        </p:spPr>
      </p:pic>
    </p:spTree>
    <p:extLst>
      <p:ext uri="{BB962C8B-B14F-4D97-AF65-F5344CB8AC3E}">
        <p14:creationId xmlns:p14="http://schemas.microsoft.com/office/powerpoint/2010/main" val="311882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Castellar" panose="020A0402060406010301" pitchFamily="18" charset="0"/>
              </a:rPr>
              <a:t>DEPOIMENTOS dos estudantes</a:t>
            </a:r>
            <a:endParaRPr lang="pt-BR" sz="5400" dirty="0">
              <a:latin typeface="Castellar" panose="020A0402060406010301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7516" y="3245556"/>
            <a:ext cx="7550484" cy="77357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3200" dirty="0">
                <a:latin typeface="Berlin Sans FB" panose="020E0602020502020306" pitchFamily="34" charset="0"/>
              </a:rPr>
              <a:t>O projeto artístico individual foi muito mais que um trabalho para ganhar nota, foi uma experiência artística. Todos os alunos foram instigados pela professora Ana a realizar uma obra de arte de livre escolha, no meu caso, decidi pintar uma tela, uma experiência nova para mim, pois nunca havia tido contato com esse material, assim, sabendo o que eu ia fazer, havia chegado a hora de escolher o tema, e como estávamos passando por um período conturbado com as queimadas na Amazônia, resolvi usar este tema como base do meu trabalho. Em minha obra, pintei uma mulher que representa a mãe natureza sendo queimada. E aqui está o resultado:</a:t>
            </a:r>
          </a:p>
          <a:p>
            <a:pPr marL="0" indent="0" algn="just">
              <a:buNone/>
            </a:pPr>
            <a:r>
              <a:rPr lang="pt-BR" sz="3200" dirty="0" err="1">
                <a:latin typeface="Berlin Sans FB" panose="020E0602020502020306" pitchFamily="34" charset="0"/>
              </a:rPr>
              <a:t>Kauan</a:t>
            </a:r>
            <a:r>
              <a:rPr lang="pt-BR" sz="3200" dirty="0">
                <a:latin typeface="Berlin Sans FB" panose="020E0602020502020306" pitchFamily="34" charset="0"/>
              </a:rPr>
              <a:t> Prada</a:t>
            </a:r>
            <a:endParaRPr lang="pt-BR" sz="3200" dirty="0">
              <a:effectLst/>
              <a:latin typeface="Berlin Sans FB" panose="020E06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8480" r="30468" b="8362"/>
          <a:stretch/>
        </p:blipFill>
        <p:spPr>
          <a:xfrm>
            <a:off x="9360569" y="3245556"/>
            <a:ext cx="5472702" cy="72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3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453" y="1058779"/>
            <a:ext cx="7574547" cy="1075623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sz="2800" dirty="0">
                <a:latin typeface="Berlin Sans FB" panose="020E0602020502020306" pitchFamily="34" charset="0"/>
              </a:rPr>
              <a:t>O Projeto Artístico Individual foi muito bem desenvolvido e elaborado em minha opinião, todos os alunos conseguiram se desenvolver, fazendo algo que gostasse e </a:t>
            </a: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quisesse. O Projeto precisava de um grande planejamento, pois, tínhamos datas específicas para discutir, elaborar, executar e apresentar. A</a:t>
            </a: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grande maioria dos alunos estavam focados, participando bastante, dando opiniões diversas, etc... Desenvolvemos muito </a:t>
            </a:r>
            <a:r>
              <a:rPr lang="pt-BR" sz="2800" dirty="0" smtClean="0">
                <a:latin typeface="Berlin Sans FB" panose="020E0602020502020306" pitchFamily="34" charset="0"/>
              </a:rPr>
              <a:t>as exigências  da responsabilidade</a:t>
            </a:r>
            <a:r>
              <a:rPr lang="pt-BR" sz="2800" dirty="0">
                <a:latin typeface="Berlin Sans FB" panose="020E0602020502020306" pitchFamily="34" charset="0"/>
              </a:rPr>
              <a:t>, de entregar dentro do prazo, fazer um planejamento para que não houvesse problemas, desenvolvemos também a criatividade, pois </a:t>
            </a:r>
            <a:r>
              <a:rPr lang="pt-BR" sz="2800" dirty="0" smtClean="0">
                <a:latin typeface="Berlin Sans FB" panose="020E0602020502020306" pitchFamily="34" charset="0"/>
              </a:rPr>
              <a:t>surgiram </a:t>
            </a:r>
            <a:r>
              <a:rPr lang="pt-BR" sz="2800" dirty="0">
                <a:latin typeface="Berlin Sans FB" panose="020E0602020502020306" pitchFamily="34" charset="0"/>
              </a:rPr>
              <a:t>trabalhos diferentes e criativos, </a:t>
            </a:r>
            <a:r>
              <a:rPr lang="pt-BR" sz="2800" dirty="0" smtClean="0">
                <a:latin typeface="Berlin Sans FB" panose="020E0602020502020306" pitchFamily="34" charset="0"/>
              </a:rPr>
              <a:t>telas</a:t>
            </a:r>
            <a:r>
              <a:rPr lang="pt-BR" sz="2800" dirty="0">
                <a:latin typeface="Berlin Sans FB" panose="020E0602020502020306" pitchFamily="34" charset="0"/>
              </a:rPr>
              <a:t>, álbuns de história, fotografia, desenhos, tivemos que dar uma abertura ao novo, pois sempre estávamos acostumados a professora dar algo para fazermos, já nesse projeto não, pois tivemos a liberdade de escolher o que gostaríamos de fazer, um método mais liberal e diferente de ensino, que possibilitou uma grande diversidade entre os trabalhos apresentados. Quero destacar também que a escola foi muito importante nesse projeto, pois </a:t>
            </a:r>
            <a:r>
              <a:rPr lang="pt-BR" sz="2800" dirty="0" smtClean="0">
                <a:latin typeface="Berlin Sans FB" panose="020E0602020502020306" pitchFamily="34" charset="0"/>
              </a:rPr>
              <a:t>contribuiu </a:t>
            </a:r>
            <a:r>
              <a:rPr lang="pt-BR" sz="2800" dirty="0">
                <a:latin typeface="Berlin Sans FB" panose="020E0602020502020306" pitchFamily="34" charset="0"/>
              </a:rPr>
              <a:t>com todos os materiais necessários, não precisamos pagar nada, e a professora </a:t>
            </a:r>
            <a:r>
              <a:rPr lang="pt-BR" sz="2800" dirty="0" smtClean="0">
                <a:latin typeface="Berlin Sans FB" panose="020E0602020502020306" pitchFamily="34" charset="0"/>
              </a:rPr>
              <a:t>foi </a:t>
            </a:r>
            <a:r>
              <a:rPr lang="pt-BR" sz="2800" dirty="0">
                <a:latin typeface="Berlin Sans FB" panose="020E0602020502020306" pitchFamily="34" charset="0"/>
              </a:rPr>
              <a:t>fundamental, nos ajudou no projeto e orientou em tudo que foi preciso. Espero poder ter mais projetos nesse estilo no futuro.</a:t>
            </a:r>
          </a:p>
          <a:p>
            <a:pPr marL="0" indent="0" algn="just">
              <a:buNone/>
            </a:pPr>
            <a:r>
              <a:rPr lang="pt-BR" sz="2800" dirty="0" err="1">
                <a:latin typeface="Berlin Sans FB" panose="020E0602020502020306" pitchFamily="34" charset="0"/>
              </a:rPr>
              <a:t>Kaylane</a:t>
            </a:r>
            <a:r>
              <a:rPr lang="pt-BR" sz="2800" dirty="0">
                <a:latin typeface="Berlin Sans FB" panose="020E0602020502020306" pitchFamily="34" charset="0"/>
              </a:rPr>
              <a:t> Dias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1" t="23918" r="23767"/>
          <a:stretch/>
        </p:blipFill>
        <p:spPr>
          <a:xfrm>
            <a:off x="8827701" y="1515979"/>
            <a:ext cx="6837414" cy="70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884" y="625642"/>
            <a:ext cx="7791116" cy="103556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3200" dirty="0">
                <a:latin typeface="Berlin Sans FB" panose="020E0602020502020306" pitchFamily="34" charset="0"/>
              </a:rPr>
              <a:t>A experiência de poder iniciar um projeto artístico foi incrível, fez florescer ideias mas também me trouxe inseguranças  e </a:t>
            </a:r>
            <a:r>
              <a:rPr lang="pt-BR" sz="3200" dirty="0" smtClean="0">
                <a:latin typeface="Berlin Sans FB" panose="020E0602020502020306" pitchFamily="34" charset="0"/>
              </a:rPr>
              <a:t>dúvidas </a:t>
            </a:r>
            <a:r>
              <a:rPr lang="pt-BR" sz="3200" dirty="0">
                <a:latin typeface="Berlin Sans FB" panose="020E0602020502020306" pitchFamily="34" charset="0"/>
              </a:rPr>
              <a:t>como não saber o que produzir, que materiais usar, o que eu queria representar, se as pessoas entenderiam  o que eu queria transmitir em  </a:t>
            </a:r>
            <a:r>
              <a:rPr lang="pt-BR" sz="3200" dirty="0" smtClean="0">
                <a:latin typeface="Berlin Sans FB" panose="020E0602020502020306" pitchFamily="34" charset="0"/>
              </a:rPr>
              <a:t>uma </a:t>
            </a:r>
            <a:r>
              <a:rPr lang="pt-BR" sz="3200" dirty="0">
                <a:latin typeface="Berlin Sans FB" panose="020E0602020502020306" pitchFamily="34" charset="0"/>
              </a:rPr>
              <a:t>tela. </a:t>
            </a:r>
            <a:r>
              <a:rPr lang="pt-BR" sz="3200" dirty="0" smtClean="0">
                <a:latin typeface="Berlin Sans FB" panose="020E0602020502020306" pitchFamily="34" charset="0"/>
              </a:rPr>
              <a:t>Bem</a:t>
            </a:r>
            <a:r>
              <a:rPr lang="pt-BR" sz="3200" dirty="0">
                <a:latin typeface="Berlin Sans FB" panose="020E0602020502020306" pitchFamily="34" charset="0"/>
              </a:rPr>
              <a:t>, foi difícil  fazer o desenho, demorei  para colorir e dei os últimos  detalhes antes da apresentação  mas eu acho que me superei e que ficou incrível  </a:t>
            </a:r>
            <a:r>
              <a:rPr lang="pt-BR" sz="3200" dirty="0" smtClean="0">
                <a:latin typeface="Berlin Sans FB" panose="020E0602020502020306" pitchFamily="34" charset="0"/>
              </a:rPr>
              <a:t>modéstia a parte</a:t>
            </a:r>
            <a:r>
              <a:rPr lang="pt-BR" sz="3200" dirty="0">
                <a:latin typeface="Berlin Sans FB" panose="020E0602020502020306" pitchFamily="34" charset="0"/>
              </a:rPr>
              <a:t>. Eu pude me ver e representar  pessoas com um mero quadro que ficou em exposição  por um tempo para todos poderem </a:t>
            </a:r>
            <a:r>
              <a:rPr lang="pt-BR" sz="3200" dirty="0" smtClean="0">
                <a:latin typeface="Berlin Sans FB" panose="020E0602020502020306" pitchFamily="34" charset="0"/>
              </a:rPr>
              <a:t>ver,  criticar </a:t>
            </a:r>
            <a:r>
              <a:rPr lang="pt-BR" sz="3200" dirty="0">
                <a:latin typeface="Berlin Sans FB" panose="020E0602020502020306" pitchFamily="34" charset="0"/>
              </a:rPr>
              <a:t>e apreciar, por fim  a experiência  de produzir algo que nos mesmos </a:t>
            </a:r>
            <a:r>
              <a:rPr lang="pt-BR" sz="3200" dirty="0" smtClean="0">
                <a:latin typeface="Berlin Sans FB" panose="020E0602020502020306" pitchFamily="34" charset="0"/>
              </a:rPr>
              <a:t>pudemos </a:t>
            </a:r>
            <a:r>
              <a:rPr lang="pt-BR" sz="3200" dirty="0">
                <a:latin typeface="Berlin Sans FB" panose="020E0602020502020306" pitchFamily="34" charset="0"/>
              </a:rPr>
              <a:t>escolher foi libertadora e </a:t>
            </a:r>
            <a:r>
              <a:rPr lang="pt-BR" sz="3200" dirty="0" smtClean="0">
                <a:latin typeface="Berlin Sans FB" panose="020E0602020502020306" pitchFamily="34" charset="0"/>
              </a:rPr>
              <a:t>gratificante.  </a:t>
            </a:r>
            <a:r>
              <a:rPr lang="pt-BR" sz="3200" dirty="0">
                <a:latin typeface="Berlin Sans FB" panose="020E0602020502020306" pitchFamily="34" charset="0"/>
              </a:rPr>
              <a:t>A</a:t>
            </a:r>
            <a:r>
              <a:rPr lang="pt-BR" sz="3200" dirty="0" smtClean="0">
                <a:latin typeface="Berlin Sans FB" panose="020E0602020502020306" pitchFamily="34" charset="0"/>
              </a:rPr>
              <a:t>gradeço</a:t>
            </a:r>
            <a:r>
              <a:rPr lang="pt-BR" sz="3200" dirty="0">
                <a:latin typeface="Berlin Sans FB" panose="020E0602020502020306" pitchFamily="34" charset="0"/>
              </a:rPr>
              <a:t>  a </a:t>
            </a:r>
            <a:r>
              <a:rPr lang="pt-BR" sz="3200" dirty="0" smtClean="0">
                <a:latin typeface="Berlin Sans FB" panose="020E0602020502020306" pitchFamily="34" charset="0"/>
              </a:rPr>
              <a:t>professora</a:t>
            </a:r>
            <a:r>
              <a:rPr lang="pt-BR" sz="3200" dirty="0">
                <a:latin typeface="Berlin Sans FB" panose="020E0602020502020306" pitchFamily="34" charset="0"/>
              </a:rPr>
              <a:t>  por me proporcionar um lembrança  e experiência  única </a:t>
            </a:r>
            <a:r>
              <a:rPr lang="pt-BR" sz="3200" dirty="0" smtClean="0">
                <a:latin typeface="Berlin Sans FB" panose="020E0602020502020306" pitchFamily="34" charset="0"/>
              </a:rPr>
              <a:t>produzida </a:t>
            </a:r>
            <a:r>
              <a:rPr lang="pt-BR" sz="3200" dirty="0">
                <a:latin typeface="Berlin Sans FB" panose="020E0602020502020306" pitchFamily="34" charset="0"/>
              </a:rPr>
              <a:t>no 1° ano do ensino  médio  que será  guardada  com carinho em minha  memória</a:t>
            </a:r>
            <a:r>
              <a:rPr lang="pt-BR" sz="3200" dirty="0" smtClean="0">
                <a:latin typeface="Berlin Sans FB" panose="020E06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3200" dirty="0" err="1" smtClean="0">
                <a:latin typeface="Berlin Sans FB" panose="020E0602020502020306" pitchFamily="34" charset="0"/>
              </a:rPr>
              <a:t>Leonarda</a:t>
            </a:r>
            <a:r>
              <a:rPr lang="pt-BR" sz="3200" dirty="0" smtClean="0">
                <a:latin typeface="Berlin Sans FB" panose="020E0602020502020306" pitchFamily="34" charset="0"/>
              </a:rPr>
              <a:t> Oliveira</a:t>
            </a:r>
            <a:endParaRPr lang="pt-BR" sz="3200" dirty="0">
              <a:latin typeface="Berlin Sans FB" panose="020E0602020502020306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8" t="8129" r="20731"/>
          <a:stretch/>
        </p:blipFill>
        <p:spPr>
          <a:xfrm>
            <a:off x="8783052" y="1419725"/>
            <a:ext cx="6821746" cy="74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ângulo retângulo 3"/>
          <p:cNvSpPr/>
          <p:nvPr/>
        </p:nvSpPr>
        <p:spPr>
          <a:xfrm>
            <a:off x="-192505" y="6096000"/>
            <a:ext cx="3431005" cy="6096000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retângulo 4"/>
          <p:cNvSpPr/>
          <p:nvPr/>
        </p:nvSpPr>
        <p:spPr>
          <a:xfrm rot="10800000">
            <a:off x="13017500" y="0"/>
            <a:ext cx="3238500" cy="6096000"/>
          </a:xfrm>
          <a:prstGeom prst="rtTriangl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125911" y="370021"/>
            <a:ext cx="5073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Bahnschrift SemiBold Condensed" panose="020B0502040204020203" pitchFamily="34" charset="0"/>
              </a:rPr>
              <a:t>Ana Cláudia de </a:t>
            </a:r>
            <a:r>
              <a:rPr lang="pt-BR" sz="4000" dirty="0" smtClean="0">
                <a:latin typeface="Bahnschrift SemiBold Condensed" panose="020B0502040204020203" pitchFamily="34" charset="0"/>
              </a:rPr>
              <a:t>O. S. Freitas</a:t>
            </a:r>
            <a:endParaRPr lang="pt-BR" sz="4000" dirty="0">
              <a:latin typeface="Bahnschrift SemiBold Condensed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98821" y="1775624"/>
            <a:ext cx="11790947" cy="1111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Berlin Sans FB" panose="020E0602020502020306" pitchFamily="34" charset="0"/>
              </a:rPr>
              <a:t>Arte </a:t>
            </a:r>
            <a:r>
              <a:rPr lang="pt-BR" sz="3600" dirty="0" smtClean="0">
                <a:latin typeface="Berlin Sans FB" panose="020E0602020502020306" pitchFamily="34" charset="0"/>
              </a:rPr>
              <a:t>Educadora</a:t>
            </a:r>
          </a:p>
          <a:p>
            <a:pPr algn="just"/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Graduada em Licenciatura Plena em Educação Artística, habilitação Artes Plásticas, FURG 1996</a:t>
            </a:r>
            <a:r>
              <a:rPr lang="pt-BR" sz="3600" dirty="0" smtClean="0">
                <a:latin typeface="Berlin Sans FB" panose="020E0602020502020306" pitchFamily="34" charset="0"/>
              </a:rPr>
              <a:t>.</a:t>
            </a:r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Especialização em </a:t>
            </a:r>
            <a:r>
              <a:rPr lang="pt-BR" sz="3600" dirty="0" smtClean="0">
                <a:latin typeface="Berlin Sans FB" panose="020E0602020502020306" pitchFamily="34" charset="0"/>
              </a:rPr>
              <a:t>Educação, 2002</a:t>
            </a:r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Especialização em Mídias aplicadas à </a:t>
            </a:r>
            <a:r>
              <a:rPr lang="pt-BR" sz="3600" dirty="0" smtClean="0">
                <a:latin typeface="Berlin Sans FB" panose="020E0602020502020306" pitchFamily="34" charset="0"/>
              </a:rPr>
              <a:t>Educação, 2011</a:t>
            </a:r>
          </a:p>
          <a:p>
            <a:pPr algn="just"/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r>
              <a:rPr lang="pt-BR" sz="3600" dirty="0" smtClean="0">
                <a:latin typeface="Berlin Sans FB" panose="020E0602020502020306" pitchFamily="34" charset="0"/>
              </a:rPr>
              <a:t>Atua como professora de Arte desde </a:t>
            </a:r>
            <a:r>
              <a:rPr lang="pt-BR" sz="3600" dirty="0">
                <a:latin typeface="Berlin Sans FB" panose="020E0602020502020306" pitchFamily="34" charset="0"/>
              </a:rPr>
              <a:t>1998</a:t>
            </a:r>
            <a:r>
              <a:rPr lang="pt-BR" sz="3600" dirty="0" smtClean="0">
                <a:latin typeface="Berlin Sans FB" panose="020E0602020502020306" pitchFamily="34" charset="0"/>
              </a:rPr>
              <a:t>.</a:t>
            </a:r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Professora </a:t>
            </a:r>
            <a:r>
              <a:rPr lang="pt-BR" sz="3600" dirty="0" smtClean="0">
                <a:latin typeface="Berlin Sans FB" panose="020E0602020502020306" pitchFamily="34" charset="0"/>
              </a:rPr>
              <a:t>de Arte na </a:t>
            </a:r>
            <a:r>
              <a:rPr lang="pt-BR" sz="3600" dirty="0">
                <a:latin typeface="Berlin Sans FB" panose="020E0602020502020306" pitchFamily="34" charset="0"/>
              </a:rPr>
              <a:t>EEB Osvaldo Cruz, </a:t>
            </a:r>
            <a:r>
              <a:rPr lang="pt-BR" sz="3600" dirty="0" smtClean="0">
                <a:latin typeface="Berlin Sans FB" panose="020E0602020502020306" pitchFamily="34" charset="0"/>
              </a:rPr>
              <a:t>EMITI</a:t>
            </a:r>
            <a:r>
              <a:rPr lang="pt-BR" sz="3600" dirty="0">
                <a:latin typeface="Berlin Sans FB" panose="020E0602020502020306" pitchFamily="34" charset="0"/>
              </a:rPr>
              <a:t> </a:t>
            </a:r>
            <a:r>
              <a:rPr lang="pt-BR" sz="3600" dirty="0" smtClean="0">
                <a:latin typeface="Berlin Sans FB" panose="020E0602020502020306" pitchFamily="34" charset="0"/>
              </a:rPr>
              <a:t>(Ensino </a:t>
            </a:r>
            <a:r>
              <a:rPr lang="pt-BR" sz="3600" dirty="0">
                <a:latin typeface="Berlin Sans FB" panose="020E0602020502020306" pitchFamily="34" charset="0"/>
              </a:rPr>
              <a:t>Médio Integral em Tempo Integral</a:t>
            </a:r>
            <a:r>
              <a:rPr lang="pt-BR" sz="3600" dirty="0" smtClean="0">
                <a:latin typeface="Berlin Sans FB" panose="020E0602020502020306" pitchFamily="34" charset="0"/>
              </a:rPr>
              <a:t>), desde 2018.</a:t>
            </a:r>
          </a:p>
          <a:p>
            <a:pPr algn="just"/>
            <a:endParaRPr lang="pt-BR" sz="3600" dirty="0">
              <a:latin typeface="Berlin Sans FB" panose="020E0602020502020306" pitchFamily="34" charset="0"/>
            </a:endParaRPr>
          </a:p>
          <a:p>
            <a:pPr algn="just"/>
            <a:endParaRPr lang="pt-BR" sz="3600" dirty="0" smtClean="0">
              <a:latin typeface="Berlin Sans FB" panose="020E0602020502020306" pitchFamily="34" charset="0"/>
            </a:endParaRPr>
          </a:p>
          <a:p>
            <a:pPr algn="just"/>
            <a:r>
              <a:rPr lang="pt-BR" sz="2800" dirty="0" smtClean="0">
                <a:latin typeface="Berlin Sans FB" panose="020E0602020502020306" pitchFamily="34" charset="0"/>
              </a:rPr>
              <a:t>Lattes: </a:t>
            </a:r>
            <a:r>
              <a:rPr lang="pt-BR" sz="2800" dirty="0">
                <a:latin typeface="Berlin Sans FB" panose="020E0602020502020306" pitchFamily="34" charset="0"/>
                <a:hlinkClick r:id="rId2"/>
              </a:rPr>
              <a:t>http://</a:t>
            </a:r>
            <a:r>
              <a:rPr lang="pt-BR" sz="2800" dirty="0" smtClean="0">
                <a:latin typeface="Berlin Sans FB" panose="020E0602020502020306" pitchFamily="34" charset="0"/>
                <a:hlinkClick r:id="rId2"/>
              </a:rPr>
              <a:t>lattes.cnpq.br/9263025335650676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algn="just"/>
            <a:r>
              <a:rPr lang="pt-BR" sz="2800" dirty="0" err="1" smtClean="0">
                <a:latin typeface="Berlin Sans FB" panose="020E0602020502020306" pitchFamily="34" charset="0"/>
              </a:rPr>
              <a:t>Facebook</a:t>
            </a:r>
            <a:r>
              <a:rPr lang="pt-BR" sz="2800" dirty="0" smtClean="0">
                <a:latin typeface="Berlin Sans FB" panose="020E0602020502020306" pitchFamily="34" charset="0"/>
              </a:rPr>
              <a:t>: </a:t>
            </a:r>
            <a:r>
              <a:rPr lang="pt-BR" sz="2800" dirty="0">
                <a:hlinkClick r:id="rId3"/>
              </a:rPr>
              <a:t>https://</a:t>
            </a:r>
            <a:r>
              <a:rPr lang="pt-BR" sz="2800" dirty="0" smtClean="0">
                <a:hlinkClick r:id="rId3"/>
              </a:rPr>
              <a:t>www.facebook.com/Arte-Cultura-e-Tecnologia-624959037917378</a:t>
            </a:r>
            <a:endParaRPr lang="pt-BR" sz="2800" dirty="0" smtClean="0"/>
          </a:p>
          <a:p>
            <a:pPr algn="just"/>
            <a:r>
              <a:rPr lang="pt-BR" sz="2800" dirty="0" smtClean="0">
                <a:latin typeface="Berlin Sans FB" panose="020E0602020502020306" pitchFamily="34" charset="0"/>
              </a:rPr>
              <a:t>Blog: </a:t>
            </a:r>
            <a:r>
              <a:rPr lang="pt-BR" sz="2800" dirty="0" smtClean="0">
                <a:hlinkClick r:id="rId4"/>
              </a:rPr>
              <a:t>http</a:t>
            </a:r>
            <a:r>
              <a:rPr lang="pt-BR" sz="2800" dirty="0">
                <a:hlinkClick r:id="rId4"/>
              </a:rPr>
              <a:t>://nossaescolaosvaldocruz.blogspot.com/2019/11/exposicao-de-arte.html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algn="just"/>
            <a:endParaRPr lang="pt-BR" sz="3600" dirty="0">
              <a:latin typeface="Bahnschrift SemiBold Condensed" panose="020B0502040204020203" pitchFamily="34" charset="0"/>
            </a:endParaRPr>
          </a:p>
          <a:p>
            <a:pPr algn="just"/>
            <a:endParaRPr lang="pt-BR" sz="3600" dirty="0">
              <a:latin typeface="Bahnschrift SemiBold Condensed" panose="020B0502040204020203" pitchFamily="34" charset="0"/>
            </a:endParaRPr>
          </a:p>
          <a:p>
            <a:pPr algn="just"/>
            <a:endParaRPr lang="pt-BR" sz="3600" dirty="0">
              <a:latin typeface="Bahnschrift SemiBold Condensed" panose="020B0502040204020203" pitchFamily="34" charset="0"/>
            </a:endParaRPr>
          </a:p>
          <a:p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957469" y="1156591"/>
            <a:ext cx="50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anasoaresfrheitas@gmail.com</a:t>
            </a:r>
          </a:p>
        </p:txBody>
      </p:sp>
    </p:spTree>
    <p:extLst>
      <p:ext uri="{BB962C8B-B14F-4D97-AF65-F5344CB8AC3E}">
        <p14:creationId xmlns:p14="http://schemas.microsoft.com/office/powerpoint/2010/main" val="34625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62" y="5602856"/>
            <a:ext cx="9003876" cy="5993205"/>
          </a:xfrm>
        </p:spPr>
      </p:pic>
      <p:sp>
        <p:nvSpPr>
          <p:cNvPr id="6" name="Retângulo 5"/>
          <p:cNvSpPr/>
          <p:nvPr/>
        </p:nvSpPr>
        <p:spPr>
          <a:xfrm>
            <a:off x="648368" y="743512"/>
            <a:ext cx="149592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Berlin Sans FB" panose="020E0602020502020306" pitchFamily="34" charset="0"/>
              </a:rPr>
              <a:t>No começo foi difícil, o gesso parecia que não </a:t>
            </a:r>
            <a:r>
              <a:rPr lang="pt-BR" sz="3600" dirty="0" smtClean="0">
                <a:latin typeface="Berlin Sans FB" panose="020E0602020502020306" pitchFamily="34" charset="0"/>
              </a:rPr>
              <a:t>ia </a:t>
            </a:r>
            <a:r>
              <a:rPr lang="pt-BR" sz="3600" dirty="0">
                <a:latin typeface="Berlin Sans FB" panose="020E0602020502020306" pitchFamily="34" charset="0"/>
              </a:rPr>
              <a:t>secar. Cada letra tinha que colocar a mão de uma maneira diferente. Mas depois que foi feito, uma, </a:t>
            </a:r>
            <a:r>
              <a:rPr lang="pt-BR" sz="3600" dirty="0" smtClean="0">
                <a:latin typeface="Berlin Sans FB" panose="020E0602020502020306" pitchFamily="34" charset="0"/>
              </a:rPr>
              <a:t>duas, </a:t>
            </a:r>
            <a:r>
              <a:rPr lang="pt-BR" sz="3600" dirty="0">
                <a:latin typeface="Berlin Sans FB" panose="020E0602020502020306" pitchFamily="34" charset="0"/>
              </a:rPr>
              <a:t>três letrinhas, foi ficando legal, mais fácil, e também eu não fiz sozinha e por isso foi melhor ainda, receber ajuda. Recebi ajuda das professoras e também colegas de classe. Depois das letras </a:t>
            </a:r>
            <a:r>
              <a:rPr lang="pt-BR" sz="3600" dirty="0" smtClean="0">
                <a:latin typeface="Berlin Sans FB" panose="020E0602020502020306" pitchFamily="34" charset="0"/>
              </a:rPr>
              <a:t>serem pintadas de azul ficaram </a:t>
            </a:r>
            <a:r>
              <a:rPr lang="pt-BR" sz="3600" dirty="0">
                <a:latin typeface="Berlin Sans FB" panose="020E0602020502020306" pitchFamily="34" charset="0"/>
              </a:rPr>
              <a:t>lindas. Foi um lindo trabalho.</a:t>
            </a: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Gislaine Seifert</a:t>
            </a:r>
          </a:p>
          <a:p>
            <a:pPr algn="just"/>
            <a:r>
              <a:rPr lang="pt-BR" sz="3600" dirty="0">
                <a:latin typeface="Berlin Sans FB" panose="020E0602020502020306" pitchFamily="34" charset="0"/>
              </a:rPr>
              <a:t>(Esta estudante é surda e decidiu fazer as letras do </a:t>
            </a:r>
            <a:r>
              <a:rPr lang="pt-BR" sz="3600" dirty="0" smtClean="0">
                <a:latin typeface="Berlin Sans FB" panose="020E0602020502020306" pitchFamily="34" charset="0"/>
              </a:rPr>
              <a:t>alfabeto </a:t>
            </a:r>
            <a:r>
              <a:rPr lang="pt-BR" sz="3600" dirty="0">
                <a:latin typeface="Berlin Sans FB" panose="020E0602020502020306" pitchFamily="34" charset="0"/>
              </a:rPr>
              <a:t>em Libras no seu projeto, que intitulou "Libras na palma da mão.")</a:t>
            </a:r>
          </a:p>
        </p:txBody>
      </p:sp>
    </p:spTree>
    <p:extLst>
      <p:ext uri="{BB962C8B-B14F-4D97-AF65-F5344CB8AC3E}">
        <p14:creationId xmlns:p14="http://schemas.microsoft.com/office/powerpoint/2010/main" val="10873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75" y="2891906"/>
            <a:ext cx="6813093" cy="281113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68178" y="174331"/>
            <a:ext cx="8719644" cy="2356556"/>
          </a:xfrm>
        </p:spPr>
        <p:txBody>
          <a:bodyPr/>
          <a:lstStyle/>
          <a:p>
            <a:pPr algn="ctr"/>
            <a:r>
              <a:rPr lang="pt-BR" sz="5400" dirty="0" smtClean="0">
                <a:latin typeface="Castellar" panose="020A0402060406010301" pitchFamily="18" charset="0"/>
              </a:rPr>
              <a:t>CONTEXTUALIZAÇÃO</a:t>
            </a:r>
            <a:endParaRPr lang="pt-BR" sz="5400" dirty="0">
              <a:latin typeface="Castellar" panose="020A0402060406010301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1263" y="2314390"/>
            <a:ext cx="8205537" cy="826935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latin typeface="Berlin Sans FB" panose="020E0602020502020306" pitchFamily="34" charset="0"/>
              </a:rPr>
              <a:t>O projeto desenvolveu-se no Componente da Área de Linguagens chamado Arte, Cultura e </a:t>
            </a:r>
            <a:r>
              <a:rPr lang="pt-BR" sz="2800" dirty="0" smtClean="0">
                <a:latin typeface="Berlin Sans FB" panose="020E0602020502020306" pitchFamily="34" charset="0"/>
              </a:rPr>
              <a:t>Tecnologia (</a:t>
            </a:r>
            <a:r>
              <a:rPr lang="pt-BR" sz="2800" dirty="0" err="1" smtClean="0">
                <a:latin typeface="Berlin Sans FB" panose="020E0602020502020306" pitchFamily="34" charset="0"/>
              </a:rPr>
              <a:t>ACTec</a:t>
            </a:r>
            <a:r>
              <a:rPr lang="pt-BR" sz="2800" dirty="0" smtClean="0">
                <a:latin typeface="Berlin Sans FB" panose="020E0602020502020306" pitchFamily="34" charset="0"/>
              </a:rPr>
              <a:t>), </a:t>
            </a:r>
            <a:r>
              <a:rPr lang="pt-BR" sz="2800" dirty="0">
                <a:latin typeface="Berlin Sans FB" panose="020E0602020502020306" pitchFamily="34" charset="0"/>
              </a:rPr>
              <a:t>que serve como articulador dos outros componentes da área, onde se desenvolvem atividades integradas.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Os conteúdos desenvolvidos são a partir das  necessidades dos alunos, no início do ano letivo, os alunos sugerem atividades e  sempre desejam práticas. 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Berlin Sans FB" panose="020E0602020502020306" pitchFamily="34" charset="0"/>
              </a:rPr>
              <a:t>A </a:t>
            </a:r>
            <a:r>
              <a:rPr lang="pt-BR" sz="2800" dirty="0">
                <a:latin typeface="Berlin Sans FB" panose="020E0602020502020306" pitchFamily="34" charset="0"/>
              </a:rPr>
              <a:t>escola faz parte da rede estadual de Santa Catarina e se chama E.E.B. Osvaldo </a:t>
            </a:r>
            <a:r>
              <a:rPr lang="pt-BR" sz="2800" dirty="0" smtClean="0">
                <a:latin typeface="Berlin Sans FB" panose="020E0602020502020306" pitchFamily="34" charset="0"/>
              </a:rPr>
              <a:t>Cruz. As </a:t>
            </a:r>
            <a:r>
              <a:rPr lang="pt-BR" sz="2800" dirty="0">
                <a:latin typeface="Berlin Sans FB" panose="020E0602020502020306" pitchFamily="34" charset="0"/>
              </a:rPr>
              <a:t>turmas trabalhadas foram os primeiros e segundos anos  da modalidade Ensino Médio integral em Tempo Integral. </a:t>
            </a:r>
            <a:endParaRPr lang="pt-BR" sz="2800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2800" dirty="0" smtClean="0">
                <a:latin typeface="Berlin Sans FB" panose="020E0602020502020306" pitchFamily="34" charset="0"/>
              </a:rPr>
              <a:t>A </a:t>
            </a:r>
            <a:r>
              <a:rPr lang="pt-BR" sz="2800" dirty="0">
                <a:latin typeface="Berlin Sans FB" panose="020E0602020502020306" pitchFamily="34" charset="0"/>
              </a:rPr>
              <a:t>Proposta de Educação Integral para o Ensino Médio teve início em </a:t>
            </a:r>
            <a:r>
              <a:rPr lang="pt-BR" sz="2800" dirty="0" smtClean="0">
                <a:latin typeface="Berlin Sans FB" panose="020E0602020502020306" pitchFamily="34" charset="0"/>
              </a:rPr>
              <a:t>2017 em SC. O </a:t>
            </a:r>
            <a:r>
              <a:rPr lang="pt-BR" sz="2800" dirty="0">
                <a:latin typeface="Berlin Sans FB" panose="020E0602020502020306" pitchFamily="34" charset="0"/>
              </a:rPr>
              <a:t>objetivo é oferecer oportunidades a</a:t>
            </a:r>
            <a:r>
              <a:rPr lang="pt-BR" sz="2800" dirty="0" smtClean="0">
                <a:latin typeface="Berlin Sans FB" panose="020E0602020502020306" pitchFamily="34" charset="0"/>
              </a:rPr>
              <a:t> </a:t>
            </a:r>
            <a:r>
              <a:rPr lang="pt-BR" sz="2800" dirty="0">
                <a:latin typeface="Berlin Sans FB" panose="020E0602020502020306" pitchFamily="34" charset="0"/>
              </a:rPr>
              <a:t>educadores e jovens para a construção conjunta de uma educação que, valoriza o aprendizado de conteúdos tradicionais, mas também desenvolve competências essenciais para a vida profissional e pessoal de professores e estudantes. Em 2018 foi incluído o componente </a:t>
            </a:r>
            <a:r>
              <a:rPr lang="pt-BR" sz="2800" dirty="0" err="1">
                <a:latin typeface="Berlin Sans FB" panose="020E0602020502020306" pitchFamily="34" charset="0"/>
              </a:rPr>
              <a:t>ACTec</a:t>
            </a:r>
            <a:r>
              <a:rPr lang="pt-BR" sz="2800" dirty="0">
                <a:latin typeface="Berlin Sans FB" panose="020E0602020502020306" pitchFamily="34" charset="0"/>
              </a:rPr>
              <a:t> por sugestão dos estudantes</a:t>
            </a:r>
            <a:r>
              <a:rPr lang="pt-BR" sz="2800" dirty="0" smtClean="0">
                <a:latin typeface="Berlin Sans FB" panose="020E0602020502020306" pitchFamily="34" charset="0"/>
              </a:rPr>
              <a:t>.</a:t>
            </a:r>
            <a:endParaRPr lang="pt-BR" sz="2800" dirty="0">
              <a:latin typeface="Berlin Sans FB" panose="020E0602020502020306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75" y="6449068"/>
            <a:ext cx="6813093" cy="46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925094" y="1176125"/>
            <a:ext cx="7202906" cy="77357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latin typeface="Berlin Sans FB" panose="020E0602020502020306" pitchFamily="34" charset="0"/>
              </a:rPr>
              <a:t>A escola situa-se em Rodeio, SC, um município do interior do estado com população de 11.551 pessoas . Localiza-se na região do Vale do Itajaí. </a:t>
            </a:r>
          </a:p>
          <a:p>
            <a:pPr marL="0" indent="0" algn="just">
              <a:buNone/>
            </a:pPr>
            <a:r>
              <a:rPr lang="pt-BR" sz="4000" dirty="0">
                <a:latin typeface="Berlin Sans FB" panose="020E0602020502020306" pitchFamily="34" charset="0"/>
              </a:rPr>
              <a:t>É um município conhecido pelas suas tradições </a:t>
            </a:r>
            <a:r>
              <a:rPr lang="pt-BR" sz="4000" dirty="0" err="1">
                <a:latin typeface="Berlin Sans FB" panose="020E0602020502020306" pitchFamily="34" charset="0"/>
              </a:rPr>
              <a:t>Trentinas</a:t>
            </a:r>
            <a:r>
              <a:rPr lang="pt-BR" sz="4000" dirty="0">
                <a:latin typeface="Berlin Sans FB" panose="020E0602020502020306" pitchFamily="34" charset="0"/>
              </a:rPr>
              <a:t>, os primeiros imigrantes chegaram em 1875. Rodeio preserva sua cultura até hoje, a maioria dos habitantes são de descendência norte-italiana.</a:t>
            </a:r>
          </a:p>
          <a:p>
            <a:pPr marL="0" indent="0" algn="just">
              <a:buNone/>
            </a:pPr>
            <a:r>
              <a:rPr lang="pt-BR" sz="4000" dirty="0" smtClean="0">
                <a:latin typeface="Berlin Sans FB" panose="020E0602020502020306" pitchFamily="34" charset="0"/>
              </a:rPr>
              <a:t>Por </a:t>
            </a:r>
            <a:r>
              <a:rPr lang="pt-BR" sz="4000" dirty="0">
                <a:latin typeface="Berlin Sans FB" panose="020E0602020502020306" pitchFamily="34" charset="0"/>
              </a:rPr>
              <a:t>tratar-se de um município pequeno, do interior, os  jovens têm contato mínimo com a produção artística mundial, a escola é portanto a janela para esse olhar.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285" y="3609473"/>
            <a:ext cx="5997835" cy="401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9" y="3783410"/>
            <a:ext cx="7744967" cy="4625177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854030" y="1206612"/>
            <a:ext cx="5142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Castellar" panose="020A0402060406010301" pitchFamily="18" charset="0"/>
              </a:rPr>
              <a:t>CAMINHOS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8128000" y="2558594"/>
            <a:ext cx="782587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latin typeface="Berlin Sans FB" panose="020E0602020502020306" pitchFamily="34" charset="0"/>
              </a:rPr>
              <a:t>A motivação se deu a partir do desejo dos estudantes em aprender mais sobre Arte e suas modalidades.</a:t>
            </a:r>
          </a:p>
          <a:p>
            <a:pPr algn="just"/>
            <a:endParaRPr lang="pt-BR" sz="4000" dirty="0">
              <a:latin typeface="Berlin Sans FB" panose="020E0602020502020306" pitchFamily="34" charset="0"/>
            </a:endParaRPr>
          </a:p>
          <a:p>
            <a:pPr algn="just"/>
            <a:r>
              <a:rPr lang="pt-BR" sz="4000" dirty="0">
                <a:latin typeface="Berlin Sans FB" panose="020E0602020502020306" pitchFamily="34" charset="0"/>
              </a:rPr>
              <a:t>Na apresentação da proposta foi orientado todo o processo que partiu de pesquisas sobre as contribuições da arte para o mundo. Cada estudante escolheu um tema </a:t>
            </a:r>
            <a:r>
              <a:rPr lang="pt-BR" sz="4000" dirty="0" smtClean="0">
                <a:latin typeface="Berlin Sans FB" panose="020E0602020502020306" pitchFamily="34" charset="0"/>
              </a:rPr>
              <a:t>da atualidade  </a:t>
            </a:r>
            <a:r>
              <a:rPr lang="pt-BR" sz="4000" dirty="0">
                <a:latin typeface="Berlin Sans FB" panose="020E0602020502020306" pitchFamily="34" charset="0"/>
              </a:rPr>
              <a:t>e </a:t>
            </a:r>
            <a:r>
              <a:rPr lang="pt-BR" sz="4000" dirty="0" smtClean="0">
                <a:latin typeface="Berlin Sans FB" panose="020E0602020502020306" pitchFamily="34" charset="0"/>
              </a:rPr>
              <a:t>planejou  </a:t>
            </a:r>
            <a:r>
              <a:rPr lang="pt-BR" sz="4000" dirty="0">
                <a:latin typeface="Berlin Sans FB" panose="020E0602020502020306" pitchFamily="34" charset="0"/>
              </a:rPr>
              <a:t>a criação de  um produto artístico. </a:t>
            </a:r>
            <a:endParaRPr lang="pt-BR" sz="4000" dirty="0" smtClean="0">
              <a:latin typeface="Berlin Sans FB" panose="020E0602020502020306" pitchFamily="34" charset="0"/>
            </a:endParaRPr>
          </a:p>
          <a:p>
            <a:pPr algn="just"/>
            <a:endParaRPr lang="pt-BR" sz="4000" dirty="0">
              <a:latin typeface="Berlin Sans FB" panose="020E0602020502020306" pitchFamily="34" charset="0"/>
            </a:endParaRPr>
          </a:p>
          <a:p>
            <a:pPr algn="just"/>
            <a:endParaRPr lang="pt-BR" sz="3600" dirty="0" smtClean="0">
              <a:latin typeface="Berlin Sans FB" panose="020E0602020502020306" pitchFamily="34" charset="0"/>
            </a:endParaRPr>
          </a:p>
          <a:p>
            <a:pPr algn="just"/>
            <a:r>
              <a:rPr lang="pt-BR" sz="2400" dirty="0" smtClean="0">
                <a:latin typeface="Berlin Sans FB" panose="020E0602020502020306" pitchFamily="34" charset="0"/>
              </a:rPr>
              <a:t>Duração do Projeto:  (09 Agosto- 29 Outubro 2019).</a:t>
            </a:r>
            <a:endParaRPr lang="pt-BR" sz="2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6600" dirty="0" smtClean="0">
                <a:latin typeface="Castellar" panose="020A0402060406010301" pitchFamily="18" charset="0"/>
              </a:rPr>
              <a:t>              INSPIRAÇÕES</a:t>
            </a:r>
            <a:endParaRPr lang="pt-BR" sz="6600" dirty="0">
              <a:latin typeface="Castellar" panose="020A0402060406010301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28000" y="3614672"/>
            <a:ext cx="7681495" cy="7735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000" dirty="0" smtClean="0">
                <a:latin typeface="Berlin Sans FB" panose="020E0602020502020306" pitchFamily="34" charset="0"/>
              </a:rPr>
              <a:t>A reportagem "Dez </a:t>
            </a:r>
            <a:r>
              <a:rPr lang="pt-BR" sz="4000" dirty="0">
                <a:latin typeface="Berlin Sans FB" panose="020E0602020502020306" pitchFamily="34" charset="0"/>
              </a:rPr>
              <a:t>pessoas que mudaram a história da humanidade", publicada no site Opinião e Notícia, em </a:t>
            </a:r>
            <a:r>
              <a:rPr lang="pt-BR" sz="4000" dirty="0" smtClean="0">
                <a:latin typeface="Berlin Sans FB" panose="020E0602020502020306" pitchFamily="34" charset="0"/>
              </a:rPr>
              <a:t>02/</a:t>
            </a:r>
            <a:r>
              <a:rPr lang="pt-BR" sz="4000" dirty="0" err="1" smtClean="0">
                <a:latin typeface="Berlin Sans FB" panose="020E0602020502020306" pitchFamily="34" charset="0"/>
              </a:rPr>
              <a:t>fev</a:t>
            </a:r>
            <a:r>
              <a:rPr lang="pt-BR" sz="4000" dirty="0" smtClean="0">
                <a:latin typeface="Berlin Sans FB" panose="020E0602020502020306" pitchFamily="34" charset="0"/>
              </a:rPr>
              <a:t>/2014, Leonardo da Vinci é um dos membros desta lista.</a:t>
            </a:r>
          </a:p>
          <a:p>
            <a:pPr marL="0" indent="0" algn="just">
              <a:buNone/>
            </a:pPr>
            <a:endParaRPr lang="pt-BR" sz="4000" dirty="0" smtClean="0">
              <a:latin typeface="Berlin Sans FB" panose="020E0602020502020306" pitchFamily="34" charset="0"/>
            </a:endParaRPr>
          </a:p>
          <a:p>
            <a:pPr marL="0" indent="0" algn="just">
              <a:buNone/>
            </a:pPr>
            <a:r>
              <a:rPr lang="pt-BR" sz="4000" dirty="0" smtClean="0">
                <a:latin typeface="Berlin Sans FB" panose="020E0602020502020306" pitchFamily="34" charset="0"/>
              </a:rPr>
              <a:t>Minha experiência</a:t>
            </a:r>
            <a:r>
              <a:rPr lang="pt-BR" sz="4000" dirty="0">
                <a:latin typeface="Berlin Sans FB" panose="020E0602020502020306" pitchFamily="34" charset="0"/>
              </a:rPr>
              <a:t> </a:t>
            </a:r>
            <a:r>
              <a:rPr lang="pt-BR" sz="4000" dirty="0" smtClean="0">
                <a:latin typeface="Berlin Sans FB" panose="020E0602020502020306" pitchFamily="34" charset="0"/>
              </a:rPr>
              <a:t> </a:t>
            </a:r>
            <a:r>
              <a:rPr lang="pt-BR" sz="4000" dirty="0">
                <a:latin typeface="Berlin Sans FB" panose="020E0602020502020306" pitchFamily="34" charset="0"/>
              </a:rPr>
              <a:t>na universidade, onde desenvolvemos de forma autônoma um projeto  final.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99" y="3614672"/>
            <a:ext cx="7571659" cy="496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009217" y="5911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8009217" y="5911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649395" y="727784"/>
            <a:ext cx="8719644" cy="2356556"/>
          </a:xfrm>
          <a:prstGeom prst="rect">
            <a:avLst/>
          </a:prstGeom>
        </p:spPr>
        <p:txBody>
          <a:bodyPr/>
          <a:lstStyle>
            <a:lvl1pPr algn="l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82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5400" dirty="0" smtClean="0">
                <a:latin typeface="Castellar" panose="020A0402060406010301" pitchFamily="18" charset="0"/>
              </a:rPr>
              <a:t>desenvolvimento</a:t>
            </a:r>
            <a:endParaRPr lang="pt-BR" sz="5400" dirty="0">
              <a:latin typeface="Castellar" panose="020A0402060406010301" pitchFamily="18" charset="0"/>
            </a:endParaRPr>
          </a:p>
        </p:txBody>
      </p:sp>
      <p:sp>
        <p:nvSpPr>
          <p:cNvPr id="11" name="Espaço Reservado para Conteúdo 10"/>
          <p:cNvSpPr>
            <a:spLocks noGrp="1"/>
          </p:cNvSpPr>
          <p:nvPr>
            <p:ph idx="1"/>
          </p:nvPr>
        </p:nvSpPr>
        <p:spPr>
          <a:xfrm>
            <a:off x="1117600" y="1612232"/>
            <a:ext cx="14020800" cy="93690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4300" dirty="0" smtClean="0">
                <a:latin typeface="Berlin Sans FB" panose="020E0602020502020306" pitchFamily="34" charset="0"/>
              </a:rPr>
              <a:t>Passo 1</a:t>
            </a:r>
          </a:p>
          <a:p>
            <a:pPr marL="0" indent="0">
              <a:buNone/>
            </a:pPr>
            <a:r>
              <a:rPr lang="pt-BR" sz="4300" dirty="0" smtClean="0">
                <a:latin typeface="Berlin Sans FB" panose="020E0602020502020306" pitchFamily="34" charset="0"/>
              </a:rPr>
              <a:t>Reflexões sobre as contribuições e importância da arte para a humanidade.</a:t>
            </a:r>
          </a:p>
          <a:p>
            <a:pPr marL="0" indent="0">
              <a:buNone/>
            </a:pPr>
            <a:r>
              <a:rPr lang="pt-BR" sz="4300" dirty="0" smtClean="0">
                <a:latin typeface="Berlin Sans FB" panose="020E0602020502020306" pitchFamily="34" charset="0"/>
              </a:rPr>
              <a:t>Constatações: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Entendimento </a:t>
            </a:r>
            <a:r>
              <a:rPr lang="pt-BR" sz="4300" dirty="0">
                <a:latin typeface="Berlin Sans FB" panose="020E0602020502020306" pitchFamily="34" charset="0"/>
              </a:rPr>
              <a:t>mais amplo de </a:t>
            </a:r>
            <a:r>
              <a:rPr lang="pt-BR" sz="4300" dirty="0" smtClean="0">
                <a:latin typeface="Berlin Sans FB" panose="020E0602020502020306" pitchFamily="34" charset="0"/>
              </a:rPr>
              <a:t>mundo;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Comunicação </a:t>
            </a:r>
            <a:r>
              <a:rPr lang="pt-BR" sz="4300" dirty="0">
                <a:latin typeface="Berlin Sans FB" panose="020E0602020502020306" pitchFamily="34" charset="0"/>
              </a:rPr>
              <a:t>entre as pessoas e os </a:t>
            </a:r>
            <a:r>
              <a:rPr lang="pt-BR" sz="4300" dirty="0" smtClean="0">
                <a:latin typeface="Berlin Sans FB" panose="020E0602020502020306" pitchFamily="34" charset="0"/>
              </a:rPr>
              <a:t>povos;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Compreensão </a:t>
            </a:r>
            <a:r>
              <a:rPr lang="pt-BR" sz="4300" dirty="0">
                <a:latin typeface="Berlin Sans FB" panose="020E0602020502020306" pitchFamily="34" charset="0"/>
              </a:rPr>
              <a:t>sobre a </a:t>
            </a:r>
            <a:r>
              <a:rPr lang="pt-BR" sz="4300" dirty="0" smtClean="0">
                <a:latin typeface="Berlin Sans FB" panose="020E0602020502020306" pitchFamily="34" charset="0"/>
              </a:rPr>
              <a:t>vida;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Favorece </a:t>
            </a:r>
            <a:r>
              <a:rPr lang="pt-BR" sz="4300" dirty="0">
                <a:latin typeface="Berlin Sans FB" panose="020E0602020502020306" pitchFamily="34" charset="0"/>
              </a:rPr>
              <a:t>a união da  racionalidade com a emoção e  atividade </a:t>
            </a:r>
            <a:r>
              <a:rPr lang="pt-BR" sz="4300" dirty="0" smtClean="0">
                <a:latin typeface="Berlin Sans FB" panose="020E0602020502020306" pitchFamily="34" charset="0"/>
              </a:rPr>
              <a:t>corporal;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Construção</a:t>
            </a:r>
            <a:r>
              <a:rPr lang="pt-BR" sz="4300" dirty="0">
                <a:latin typeface="Berlin Sans FB" panose="020E0602020502020306" pitchFamily="34" charset="0"/>
              </a:rPr>
              <a:t>  da nossa própria </a:t>
            </a:r>
            <a:r>
              <a:rPr lang="pt-BR" sz="4300" dirty="0" smtClean="0">
                <a:latin typeface="Berlin Sans FB" panose="020E0602020502020306" pitchFamily="34" charset="0"/>
              </a:rPr>
              <a:t>identidade;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t-BR" sz="4300" dirty="0" smtClean="0">
                <a:latin typeface="Berlin Sans FB" panose="020E0602020502020306" pitchFamily="34" charset="0"/>
              </a:rPr>
              <a:t>Interação </a:t>
            </a:r>
            <a:r>
              <a:rPr lang="pt-BR" sz="4300" dirty="0">
                <a:latin typeface="Berlin Sans FB" panose="020E0602020502020306" pitchFamily="34" charset="0"/>
              </a:rPr>
              <a:t>entre os </a:t>
            </a:r>
            <a:r>
              <a:rPr lang="pt-BR" sz="4300" dirty="0" smtClean="0">
                <a:latin typeface="Berlin Sans FB" panose="020E0602020502020306" pitchFamily="34" charset="0"/>
              </a:rPr>
              <a:t>povos.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33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dirty="0" smtClean="0">
                <a:latin typeface="Berlin Sans FB" panose="020E0602020502020306" pitchFamily="34" charset="0"/>
              </a:rPr>
              <a:t>Passo 2</a:t>
            </a:r>
            <a:endParaRPr lang="pt-BR" sz="4600" dirty="0">
              <a:latin typeface="Berlin Sans FB" panose="020E0602020502020306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7599" y="2859066"/>
            <a:ext cx="14619705" cy="77357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5400" dirty="0" smtClean="0">
                <a:latin typeface="Berlin Sans FB" panose="020E0602020502020306" pitchFamily="34" charset="0"/>
              </a:rPr>
              <a:t>-</a:t>
            </a:r>
            <a:r>
              <a:rPr lang="pt-BR" sz="4300" dirty="0" smtClean="0">
                <a:latin typeface="Berlin Sans FB" panose="020E0602020502020306" pitchFamily="34" charset="0"/>
              </a:rPr>
              <a:t>Escolha </a:t>
            </a:r>
            <a:r>
              <a:rPr lang="pt-BR" sz="4300" dirty="0">
                <a:latin typeface="Berlin Sans FB" panose="020E0602020502020306" pitchFamily="34" charset="0"/>
              </a:rPr>
              <a:t>do Tema </a:t>
            </a:r>
          </a:p>
          <a:p>
            <a:pPr marL="0" indent="0" algn="just">
              <a:buNone/>
            </a:pPr>
            <a:r>
              <a:rPr lang="pt-BR" sz="4300" dirty="0">
                <a:latin typeface="Berlin Sans FB" panose="020E0602020502020306" pitchFamily="34" charset="0"/>
              </a:rPr>
              <a:t>Cada estudante escolheu um tema da atualidade  e investigou formas de apresentá-lo, pensando nas questões : </a:t>
            </a:r>
            <a:endParaRPr lang="pt-BR" sz="4300" dirty="0" smtClean="0">
              <a:latin typeface="Berlin Sans FB" panose="020E0602020502020306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4300" dirty="0">
                <a:latin typeface="Berlin Sans FB" panose="020E0602020502020306" pitchFamily="34" charset="0"/>
              </a:rPr>
              <a:t>Como eu posso deixar minha marca? 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4300" dirty="0">
                <a:latin typeface="Berlin Sans FB" panose="020E0602020502020306" pitchFamily="34" charset="0"/>
              </a:rPr>
              <a:t>O que eu quero alcançar através do meu trabalho? 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pt-BR" sz="4300" dirty="0">
                <a:latin typeface="Berlin Sans FB" panose="020E0602020502020306" pitchFamily="34" charset="0"/>
              </a:rPr>
              <a:t>Qual meu objetivo ao apresentar este tema desta forma? </a:t>
            </a:r>
          </a:p>
          <a:p>
            <a:pPr marL="0" indent="0" algn="just">
              <a:buNone/>
            </a:pPr>
            <a:r>
              <a:rPr lang="pt-BR" sz="4300" dirty="0" smtClean="0">
                <a:latin typeface="Berlin Sans FB" panose="020E0602020502020306" pitchFamily="34" charset="0"/>
              </a:rPr>
              <a:t>-Pesquisa </a:t>
            </a:r>
            <a:r>
              <a:rPr lang="pt-BR" sz="4300" dirty="0">
                <a:latin typeface="Berlin Sans FB" panose="020E0602020502020306" pitchFamily="34" charset="0"/>
              </a:rPr>
              <a:t>sobre o tema e pressupostos teóricos na História da Arte</a:t>
            </a:r>
            <a:r>
              <a:rPr lang="pt-BR" sz="4300" dirty="0" smtClean="0">
                <a:latin typeface="Berlin Sans FB" panose="020E0602020502020306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4300" dirty="0" smtClean="0">
                <a:latin typeface="Berlin Sans FB" panose="020E0602020502020306" pitchFamily="34" charset="0"/>
              </a:rPr>
              <a:t>-Escolha de  </a:t>
            </a:r>
            <a:r>
              <a:rPr lang="pt-BR" sz="4300" dirty="0">
                <a:latin typeface="Berlin Sans FB" panose="020E0602020502020306" pitchFamily="34" charset="0"/>
              </a:rPr>
              <a:t>materiais, técnicas </a:t>
            </a:r>
            <a:r>
              <a:rPr lang="pt-BR" sz="4300" dirty="0" smtClean="0">
                <a:latin typeface="Berlin Sans FB" panose="020E0602020502020306" pitchFamily="34" charset="0"/>
              </a:rPr>
              <a:t>e linguagens </a:t>
            </a:r>
            <a:r>
              <a:rPr lang="pt-BR" sz="4300" dirty="0">
                <a:latin typeface="Berlin Sans FB" panose="020E0602020502020306" pitchFamily="34" charset="0"/>
              </a:rPr>
              <a:t>artísticas.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270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1241145"/>
            <a:ext cx="4011766" cy="310028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95" y="1241145"/>
            <a:ext cx="4016061" cy="310028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4469339"/>
            <a:ext cx="4011766" cy="315428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95" y="4501350"/>
            <a:ext cx="4016061" cy="30902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37" y="7761555"/>
            <a:ext cx="4011766" cy="31542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95" y="7751529"/>
            <a:ext cx="4016061" cy="316430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1155" y="62867"/>
            <a:ext cx="14020800" cy="2356556"/>
          </a:xfrm>
        </p:spPr>
        <p:txBody>
          <a:bodyPr>
            <a:normAutofit/>
          </a:bodyPr>
          <a:lstStyle/>
          <a:p>
            <a:r>
              <a:rPr lang="pt-BR" sz="4600" dirty="0" smtClean="0">
                <a:latin typeface="Berlin Sans FB" panose="020E0602020502020306" pitchFamily="34" charset="0"/>
              </a:rPr>
              <a:t>Passo 3</a:t>
            </a:r>
            <a:endParaRPr lang="pt-BR" sz="4600" dirty="0">
              <a:latin typeface="Berlin Sans FB" panose="020E0602020502020306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1155" y="1778448"/>
            <a:ext cx="7040390" cy="10060625"/>
          </a:xfrm>
        </p:spPr>
        <p:txBody>
          <a:bodyPr>
            <a:normAutofit fontScale="62500" lnSpcReduction="20000"/>
          </a:bodyPr>
          <a:lstStyle/>
          <a:p>
            <a:pPr marL="360" indent="0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8000" dirty="0" smtClean="0">
                <a:latin typeface="Berlin Sans FB" panose="020E0602020502020306" pitchFamily="34" charset="0"/>
              </a:rPr>
              <a:t>Produção autoral</a:t>
            </a: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-Descrição 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das atividades a serem realizadas ponto a 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ponto;</a:t>
            </a:r>
            <a:endParaRPr lang="pt-BR" sz="6500" spc="-1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-Alinhamento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do tema com a proposta de 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ação;</a:t>
            </a:r>
            <a:endParaRPr lang="pt-BR" sz="6500" spc="-1" dirty="0">
              <a:solidFill>
                <a:srgbClr val="000000"/>
              </a:solidFill>
              <a:latin typeface="Berlin Sans FB" panose="020E0602020502020306" pitchFamily="34" charset="0"/>
            </a:endParaRP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Criação 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do 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produto artístico:</a:t>
            </a:r>
          </a:p>
          <a:p>
            <a:pPr marL="857610" indent="-857250" algn="just"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Alinhamento do cronograma às ações a serem executadas ( datas previstas para a execução do trabalho);</a:t>
            </a:r>
          </a:p>
          <a:p>
            <a:pPr marL="857610" indent="-857250"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Esboço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de  croquis dos produtos finais 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esperados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.</a:t>
            </a: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-Organização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da 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exposição </a:t>
            </a: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( </a:t>
            </a:r>
            <a:r>
              <a:rPr lang="pt-BR" sz="6500" spc="-1" dirty="0">
                <a:solidFill>
                  <a:srgbClr val="000000"/>
                </a:solidFill>
                <a:latin typeface="Berlin Sans FB" panose="020E0602020502020306" pitchFamily="34" charset="0"/>
              </a:rPr>
              <a:t>escolha do local, identificação do produto artístico</a:t>
            </a: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).</a:t>
            </a: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r>
              <a:rPr lang="pt-BR" sz="6500" spc="-1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- Avalição (durante todo o processo).</a:t>
            </a:r>
          </a:p>
          <a:p>
            <a:pPr marL="360">
              <a:spcBef>
                <a:spcPts val="1001"/>
              </a:spcBef>
              <a:buClr>
                <a:srgbClr val="000000"/>
              </a:buClr>
            </a:pPr>
            <a:endParaRPr lang="pt-BR" sz="4000" spc="-1" dirty="0">
              <a:solidFill>
                <a:srgbClr val="000000"/>
              </a:solidFill>
            </a:endParaRP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endParaRPr lang="pt-BR" sz="4000" spc="-1" dirty="0" smtClean="0">
              <a:solidFill>
                <a:srgbClr val="000000"/>
              </a:solidFill>
            </a:endParaRPr>
          </a:p>
          <a:p>
            <a:pPr marL="360" indent="0" algn="just">
              <a:spcBef>
                <a:spcPts val="1001"/>
              </a:spcBef>
              <a:buClr>
                <a:srgbClr val="000000"/>
              </a:buClr>
              <a:buNone/>
            </a:pPr>
            <a:endParaRPr lang="pt-BR" sz="4000" spc="-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pt-BR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6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1379</Words>
  <Application>Microsoft Office PowerPoint</Application>
  <PresentationFormat>Personalizar</PresentationFormat>
  <Paragraphs>86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9" baseType="lpstr">
      <vt:lpstr>Arial</vt:lpstr>
      <vt:lpstr>Bahnschrift SemiBold Condensed</vt:lpstr>
      <vt:lpstr>Berlin Sans FB</vt:lpstr>
      <vt:lpstr>Calibri</vt:lpstr>
      <vt:lpstr>Calibri Light</vt:lpstr>
      <vt:lpstr>Castellar</vt:lpstr>
      <vt:lpstr>Colonna MT</vt:lpstr>
      <vt:lpstr>Wingdings</vt:lpstr>
      <vt:lpstr>Tema do Office</vt:lpstr>
      <vt:lpstr>Apresentação do PowerPoint</vt:lpstr>
      <vt:lpstr>Apresentação do PowerPoint</vt:lpstr>
      <vt:lpstr>CONTEXTUALIZAÇÃO</vt:lpstr>
      <vt:lpstr>Apresentação do PowerPoint</vt:lpstr>
      <vt:lpstr>Apresentação do PowerPoint</vt:lpstr>
      <vt:lpstr>              INSPIRAÇÕES</vt:lpstr>
      <vt:lpstr>Apresentação do PowerPoint</vt:lpstr>
      <vt:lpstr>Passo 2</vt:lpstr>
      <vt:lpstr>Passo 3</vt:lpstr>
      <vt:lpstr>Apresentação do PowerPoint</vt:lpstr>
      <vt:lpstr>APRESENTAÇÃO EM SALA DE AULA</vt:lpstr>
      <vt:lpstr>EXPOSIÇÃO</vt:lpstr>
      <vt:lpstr>Apresentação do PowerPoint</vt:lpstr>
      <vt:lpstr>Apresentação do PowerPoint</vt:lpstr>
      <vt:lpstr>Apresentação do PowerPoint</vt:lpstr>
      <vt:lpstr>Apresentação do PowerPoint</vt:lpstr>
      <vt:lpstr>DEPOIMENTOS dos estudantes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Cláudia de Oliveira Soares de Freitas</dc:creator>
  <cp:lastModifiedBy>Luiz</cp:lastModifiedBy>
  <cp:revision>30</cp:revision>
  <dcterms:created xsi:type="dcterms:W3CDTF">2020-07-05T18:19:23Z</dcterms:created>
  <dcterms:modified xsi:type="dcterms:W3CDTF">2020-08-13T17:49:22Z</dcterms:modified>
</cp:coreProperties>
</file>