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8" r:id="rId6"/>
    <p:sldId id="271" r:id="rId7"/>
    <p:sldId id="272" r:id="rId8"/>
    <p:sldId id="273" r:id="rId9"/>
    <p:sldId id="275" r:id="rId10"/>
    <p:sldId id="276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0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92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79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85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69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62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36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7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4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E08D-07B9-4048-A494-684BA0556D16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4662-180A-4A45-A724-BBE81CB5E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52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Bugre" TargetMode="External"/><Relationship Id="rId2" Type="http://schemas.openxmlformats.org/officeDocument/2006/relationships/hyperlink" Target="https://pt.wikipedia.org/wiki/Coroado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Brasil" TargetMode="External"/><Relationship Id="rId5" Type="http://schemas.openxmlformats.org/officeDocument/2006/relationships/hyperlink" Target="https://pt.wikipedia.org/wiki/Povos_ind%C3%ADgenas_do_Brasil" TargetMode="External"/><Relationship Id="rId4" Type="http://schemas.openxmlformats.org/officeDocument/2006/relationships/hyperlink" Target="https://pt.wikipedia.org/wiki/Botocudo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AHvyqPkFy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518" y="704850"/>
            <a:ext cx="11545933" cy="272891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dirty="0"/>
              <a:t> </a:t>
            </a:r>
            <a:r>
              <a:rPr lang="pt-BR" sz="4900" dirty="0">
                <a:latin typeface="Bahnschrift Light" panose="020B0502040204020203" pitchFamily="34" charset="0"/>
              </a:rPr>
              <a:t>Ilustração das plantas curativas na sabedoria indígena </a:t>
            </a:r>
            <a:r>
              <a:rPr lang="pt-BR" sz="4900" dirty="0" err="1" smtClean="0">
                <a:latin typeface="Bahnschrift Light" panose="020B0502040204020203" pitchFamily="34" charset="0"/>
              </a:rPr>
              <a:t>kaingang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3518" y="3720512"/>
            <a:ext cx="11545933" cy="23225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endParaRPr lang="pt-BR" sz="2600" dirty="0" smtClean="0"/>
          </a:p>
          <a:p>
            <a:endParaRPr lang="pt-BR" sz="2600" dirty="0"/>
          </a:p>
          <a:p>
            <a:endParaRPr lang="pt-BR" sz="2600" dirty="0" smtClean="0"/>
          </a:p>
          <a:p>
            <a:endParaRPr lang="pt-BR" sz="2600" dirty="0" smtClean="0"/>
          </a:p>
          <a:p>
            <a:pPr algn="r"/>
            <a:r>
              <a:rPr lang="pt-BR" sz="3400" dirty="0" smtClean="0"/>
              <a:t>Prof. Janaína Corá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18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13563" y="678874"/>
            <a:ext cx="6899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Ver com olhos livres. Temos a base dupla e presente - a floresta e a escola. A raça crédula e dualista e a geometria, a álgebra e a química logo depois da mamadeira e do chá de erva-doce. Um misto de "dorme nenê que o bicho vem </a:t>
            </a:r>
            <a:r>
              <a:rPr lang="pt-BR" sz="1600" dirty="0" err="1"/>
              <a:t>pegá</a:t>
            </a:r>
            <a:r>
              <a:rPr lang="pt-BR" sz="1600" dirty="0"/>
              <a:t>" e de equações. Uma visão que bata nos cilindros dos moinhos, nas turbinas elétricas, nas usinas produtoras, nas questões cambiais, sem perder de vista o Museu Nacional. Pau-Brasil. (ANDRADE, 2017).</a:t>
            </a:r>
            <a:endParaRPr lang="pt-BR" sz="1600" b="1" dirty="0"/>
          </a:p>
        </p:txBody>
      </p:sp>
      <p:sp>
        <p:nvSpPr>
          <p:cNvPr id="3" name="Retângulo 2"/>
          <p:cNvSpPr/>
          <p:nvPr/>
        </p:nvSpPr>
        <p:spPr>
          <a:xfrm>
            <a:off x="817418" y="2580443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Foram eles, os modernistas literários, quem declamaram “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Tupy </a:t>
            </a:r>
            <a:r>
              <a:rPr lang="pt-BR" sz="16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not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tupy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t-BR" sz="16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question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”, </a:t>
            </a: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 esbravejaram que já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tínhamos a política que é a ciência da distribuição, e um sistema social-planetário, no então Manifesto Antropófago. Sem perder de vista a herança </a:t>
            </a:r>
            <a:r>
              <a:rPr lang="pt-BR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Tupi</a:t>
            </a: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(que também é o sangue que corre em nossas veias), seguimos na vereda de imaginar uma escola </a:t>
            </a:r>
            <a:r>
              <a:rPr lang="pt-BR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onde a Arte faça sentirmos mais, o outro e a si mesmo, faça arrepiar, nos tire do senso comum e experimente o mundo com as próprias mãos.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Se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há muitas inquietações nesse mundo bombardeado por publicidade e falsas promessas de felicidade,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há também os nossos quintais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, amoras, dorme-dormes, frutas colhidas no pé, são pequenas porções de mundos a serem descobertos e experimentados, como histórias, territórios ou obras de arte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47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5834" y="916963"/>
            <a:ext cx="11334750" cy="565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Biografias consultadas: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/>
              <a:t>ANDRADE, Oswald. </a:t>
            </a:r>
            <a:r>
              <a:rPr lang="pt-BR" sz="1400" b="1" dirty="0" err="1"/>
              <a:t>Manisfesto</a:t>
            </a:r>
            <a:r>
              <a:rPr lang="pt-BR" sz="1400" b="1" dirty="0"/>
              <a:t> </a:t>
            </a:r>
            <a:r>
              <a:rPr lang="pt-BR" sz="1400" b="1" dirty="0" err="1"/>
              <a:t>Antropógafo</a:t>
            </a:r>
            <a:r>
              <a:rPr lang="pt-BR" sz="1400" dirty="0"/>
              <a:t>. São Paulo: </a:t>
            </a:r>
            <a:r>
              <a:rPr lang="pt-BR" sz="1400" dirty="0" err="1"/>
              <a:t>Penguin</a:t>
            </a:r>
            <a:r>
              <a:rPr lang="pt-BR" sz="1400" dirty="0"/>
              <a:t>, 2017</a:t>
            </a:r>
            <a:r>
              <a:rPr lang="pt-BR" sz="1400" dirty="0" smtClean="0"/>
              <a:t>.</a:t>
            </a: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GOMBRICH, E. H.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 história da arte.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Rio de Janeiro: LTC, 1999.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/>
              <a:t> </a:t>
            </a: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HOLANDA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, Sergio Buarque de. Visão do Paraíso: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Os Motivos Edênicos no Descobrimento e Colonização do Brasil.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 São Paulo: Brasiliense – </a:t>
            </a:r>
            <a:r>
              <a:rPr lang="pt-BR" sz="1400" dirty="0" err="1">
                <a:latin typeface="Arial" panose="020B0604020202020204" pitchFamily="34" charset="0"/>
                <a:ea typeface="Calibri" panose="020F0502020204030204" pitchFamily="34" charset="0"/>
              </a:rPr>
              <a:t>Publifolha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, 2000.</a:t>
            </a:r>
            <a:endParaRPr lang="pt-BR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MINDLIN, Betty.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O Primeiro Homem e outros mitos dos índios brasileiros.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 São Paulo: Cosac </a:t>
            </a:r>
            <a:r>
              <a:rPr lang="pt-BR" sz="1400" dirty="0" err="1">
                <a:latin typeface="Arial" panose="020B0604020202020204" pitchFamily="34" charset="0"/>
                <a:ea typeface="Calibri" panose="020F0502020204030204" pitchFamily="34" charset="0"/>
              </a:rPr>
              <a:t>Naify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, 2001.</a:t>
            </a:r>
            <a:endParaRPr lang="pt-BR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NEGRO, Maurício.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Uma Antologia de Literatura Indígena.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São Paulo: Companhia das Letrinhas, 2019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Parâmetros Curriculares Nacionais: Arte/Secretaria de Educação Fundamental. Brasília: MEC/SEF, 1997.</a:t>
            </a:r>
            <a:endParaRPr lang="pt-BR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SCHWARCZ, Lilia; VAREJÃO, Adriana.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Pérola imperfeita: a história e as histórias na obra de Adriana Varejão.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 Rio de Janeiro: </a:t>
            </a:r>
            <a:r>
              <a:rPr lang="pt-BR" sz="1400" dirty="0" err="1">
                <a:latin typeface="Arial" panose="020B0604020202020204" pitchFamily="34" charset="0"/>
                <a:ea typeface="Calibri" panose="020F0502020204030204" pitchFamily="34" charset="0"/>
              </a:rPr>
              <a:t>Cobogó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, 2014.</a:t>
            </a:r>
            <a:endParaRPr lang="pt-BR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981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9654" y="587282"/>
            <a:ext cx="1003935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nossa primeira história da arte – não oficial – é a história dos primeiros habitantes no território brasileiro, geralmente excluída ou vista com menor importância nos livros sobre história da arte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348740" algn="just">
              <a:lnSpc>
                <a:spcPct val="150000"/>
              </a:lnSpc>
              <a:spcAft>
                <a:spcPts val="0"/>
              </a:spcAft>
            </a:pPr>
            <a:r>
              <a:rPr lang="pt-BR" sz="1600" b="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Brasil tem mais de duzentos povos indígenas, mais de 170 línguas. A população indígena brasileira é estimada em 350 mil pessoas nas terras indígenas, e em mais de 700 mil segundo o censo do IBGE. Cada povo tem uma mitologia característica, única. (MINDLIN, 2001, p. 2)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É gigante a variedade e diversidade, mas pouco se fala sobre eles, segundo Mindlin (2001), a tradição indígena só foi escrita por alguns poucos estudiosos que ouviram e se preocuparam em documentá-la e registrá-la. 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Território colonizado, exploradores portugueses, holandeses tiveram grande encantamento com produção da arte indígena e levaram daqui grande quantidade de objetos produzidos por eles, para a Europa. Geralmente classificados como exóticos nas câmaras de maravilhas e não como objetos de arte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0050" y="394692"/>
            <a:ext cx="109918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Grandes estudiosos e pesquisadores da história da arte como Ernst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</a:rPr>
              <a:t>Gombrich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, adotaram a arte europeia como tema central de suas obras, e grupos humanos menos influentes no crescimento dos capitais, como o indígena, acabaram por ficar à margem dessa história.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	Essa proposta de ensino pretende promover na sala de aula, pesquisa, discussão e uma produção artística que tenha foco na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flora, nas plantas curativas valorizando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os saberes e fazeres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indígenas,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para reatar os laços que nos unem a nossa ancestralidade indígena. O reconto de Cristiano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</a:rPr>
              <a:t>Wapichama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, ajuda nos aproximar desse tempo outro: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348740" algn="just">
              <a:lnSpc>
                <a:spcPct val="150000"/>
              </a:lnSpc>
              <a:spcAft>
                <a:spcPts val="0"/>
              </a:spcAft>
            </a:pPr>
            <a:r>
              <a:rPr lang="pt-BR" sz="1600" b="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Naquele tempo, os homens não usavam os animais como meio de transporte. Andavam a pé. E assim, observavam melhor tudo o que os rodeava. Também não se apressavam de lado para outro como formigas caçando. O jeito de viver daquela época ajudava o equilíbrio da vida. Os homens não interferiam no curso da natureza. Não desmatavam, não poluíam, nem faziam guerras com outras gentes por qualquer motivo banal.</a:t>
            </a: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348740" algn="just">
              <a:lnSpc>
                <a:spcPct val="150000"/>
              </a:lnSpc>
              <a:spcAft>
                <a:spcPts val="0"/>
              </a:spcAft>
            </a:pPr>
            <a:r>
              <a:rPr lang="pt-BR" sz="1600" b="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(NEGRO, 2019, p.70)</a:t>
            </a:r>
            <a:endParaRPr lang="pt-BR" sz="16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9705" indent="-179705" algn="just">
              <a:lnSpc>
                <a:spcPct val="150000"/>
              </a:lnSpc>
              <a:spcAft>
                <a:spcPts val="0"/>
              </a:spcAft>
            </a:pPr>
            <a:r>
              <a:rPr lang="pt-BR" sz="1200" b="0" i="1" kern="50" dirty="0" smtClean="0"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Reconto</a:t>
            </a: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é a reconstrução oral de um texto já existente. O principal procedimento é a imitação a partir de um texto modelo: um conto clássico, anúncio, texto expositivo, uma notícia, entre outros.</a:t>
            </a:r>
            <a:endParaRPr lang="pt-BR" sz="1200" b="1" kern="50" dirty="0" smtClean="0">
              <a:effectLst/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179705" indent="-179705" algn="just">
              <a:lnSpc>
                <a:spcPct val="150000"/>
              </a:lnSpc>
              <a:spcAft>
                <a:spcPts val="0"/>
              </a:spcAft>
            </a:pP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  <a:endParaRPr lang="pt-BR" sz="1200" b="1" kern="50" dirty="0">
              <a:effectLst/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2124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5800" y="682094"/>
            <a:ext cx="1074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Um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dos objetivos foi aproximar esses saberes da utilização de chás e plantas curativas nativas na região que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habitamos, na cidade de Chapecó, interior de Santa Catarina, onde predominam a etnia </a:t>
            </a:r>
            <a:r>
              <a:rPr lang="pt-BR" sz="20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kaingang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, em duas reservas indígenas: </a:t>
            </a:r>
            <a:r>
              <a:rPr lang="pt-BR" sz="20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Toldo </a:t>
            </a:r>
            <a:r>
              <a:rPr lang="pt-BR" sz="20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Chimbangue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pt-BR" sz="20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Kondá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Para tanto, lançamos mão do uso da ilustração científica para registro artístico dessa prática. </a:t>
            </a: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 história da ilustração, considera-se que a ilustração científica teve o seu início a partir do Renascimento, nos séculos XVI e XVII, pois até a Idade Média não existia um rigor científico nas ilustrações. </a:t>
            </a: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A primeira aproximação dos alunos com um pouco dessa realidade (felizmente ainda bastante latente em Chapecó) foi uma visita a Aldeia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</a:rPr>
              <a:t>Kondá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. Geograficamente, a aldeia está localizada ao noroeste nos limites do município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Chapecó, a aproximadamente 13km da escola onde realizamos o estudo.</a:t>
            </a: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9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0375" y="6038306"/>
            <a:ext cx="11551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Registro dos alunos na Reserva </a:t>
            </a:r>
            <a:r>
              <a:rPr lang="pt-BR" sz="2400" dirty="0" err="1" smtClean="0"/>
              <a:t>Kondá</a:t>
            </a:r>
            <a:r>
              <a:rPr lang="pt-BR" sz="2400" dirty="0" smtClean="0"/>
              <a:t>, junto com a professora e alguns indígenas </a:t>
            </a:r>
            <a:r>
              <a:rPr lang="pt-BR" sz="2400" dirty="0" err="1" smtClean="0"/>
              <a:t>kaingangs</a:t>
            </a:r>
            <a:endParaRPr lang="pt-BR" sz="2400" dirty="0"/>
          </a:p>
        </p:txBody>
      </p:sp>
      <p:sp>
        <p:nvSpPr>
          <p:cNvPr id="4" name="AutoShape 2" descr="blob:https://web.whatsapp.com/0dac7fa4-e175-4c39-841a-e3fa4706d7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39" y="604481"/>
            <a:ext cx="8574133" cy="53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8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248052"/>
            <a:ext cx="112395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VISITA À RESERVA INDÍGENA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aldeia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</a:rPr>
              <a:t>Kondá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 é habitada por indígenas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</a:rPr>
              <a:t>Kaingang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. De modo geral, eles procuram manter o hábito da utilização das plantas para chás, remédios para emplastos, colírio e machucaduras pelo corpo. Na visita, nos mostraram alguns remédios feitos por eles, em alguns casos, utilizam álcool para imersão das plantas, outros somente água e/ou água quente para infusão dos chás. O mais utilizado e também comercializado pelos indígenas é a planta de Macela.</a:t>
            </a: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Na sede da Aldeia, localiza-se a Escola indígena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</a:rPr>
              <a:t>Sãpe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</a:rPr>
              <a:t>TyKó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, onde fomos recebidos. A escola é mantida pelo Estado de Santa Catarina. Alguns professores também são indígenas. Foram eles que nos explicaram alguns de seus costumes e modos de viver, hábitos alimentares e uso das plantas curativas. Esse grupo de professores indígenas, parte de um pequeno grupo que conseguiu estudar na universidade, está consciente da importância de seu povo e sua história.</a:t>
            </a: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9705" indent="-179705" algn="just">
              <a:lnSpc>
                <a:spcPct val="150000"/>
              </a:lnSpc>
              <a:spcAft>
                <a:spcPts val="0"/>
              </a:spcAft>
            </a:pP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Os caingangues, </a:t>
            </a:r>
            <a:r>
              <a:rPr lang="pt-BR" sz="1200" b="0" i="1" kern="5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Kainguangs</a:t>
            </a: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 </a:t>
            </a:r>
            <a:r>
              <a:rPr lang="pt-BR" sz="1200" b="0" i="1" kern="5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kaingang</a:t>
            </a: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 </a:t>
            </a:r>
            <a:r>
              <a:rPr lang="pt-BR" sz="1200" b="0" i="1" kern="5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kanhgág</a:t>
            </a: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 </a:t>
            </a:r>
            <a:r>
              <a:rPr lang="pt-BR" sz="1200" b="0" i="1" kern="5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guainás</a:t>
            </a:r>
            <a:r>
              <a:rPr lang="pt-BR" sz="1200" b="0" i="1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 </a:t>
            </a:r>
            <a:r>
              <a:rPr lang="pt-BR" sz="1200" b="0" i="1" u="sng" kern="5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2" tooltip="Coroados"/>
              </a:rPr>
              <a:t>coroados</a:t>
            </a:r>
            <a:r>
              <a:rPr lang="pt-BR" sz="1200" b="0" i="1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 </a:t>
            </a:r>
            <a:r>
              <a:rPr lang="pt-BR" sz="1200" b="0" i="1" u="sng" kern="5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3" tooltip="Bugre"/>
              </a:rPr>
              <a:t>bugres</a:t>
            </a:r>
            <a:r>
              <a:rPr lang="pt-BR" sz="1200" b="0" i="1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 </a:t>
            </a:r>
            <a:r>
              <a:rPr lang="pt-BR" sz="1200" b="0" i="1" u="sng" kern="5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4" tooltip="Botocudos"/>
              </a:rPr>
              <a:t>botocudos</a:t>
            </a:r>
            <a:r>
              <a:rPr lang="pt-BR" sz="1200" b="0" i="1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 </a:t>
            </a:r>
            <a:r>
              <a:rPr lang="pt-BR" sz="1200" b="0" i="1" kern="5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camés</a:t>
            </a:r>
            <a:r>
              <a:rPr lang="pt-BR" sz="1200" b="0" i="1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ou</a:t>
            </a:r>
            <a:r>
              <a:rPr lang="pt-BR" sz="1200" b="0" i="1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xoclengues</a:t>
            </a: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são um </a:t>
            </a:r>
            <a:r>
              <a:rPr lang="pt-BR" sz="1200" b="0" u="sng" kern="5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5" tooltip="Povos indígenas do Brasil"/>
              </a:rPr>
              <a:t>povo indígena</a:t>
            </a: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do Sul do </a:t>
            </a:r>
            <a:r>
              <a:rPr lang="pt-BR" sz="1200" b="0" u="sng" kern="5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6" tooltip="Brasil"/>
              </a:rPr>
              <a:t>Brasil</a:t>
            </a:r>
            <a:r>
              <a:rPr lang="pt-BR" sz="1200" b="0" kern="5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  <a:endParaRPr lang="pt-BR" sz="1200" b="1" kern="50" dirty="0" smtClean="0">
              <a:effectLst/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179705" indent="-179705" algn="just">
              <a:lnSpc>
                <a:spcPct val="150000"/>
              </a:lnSpc>
              <a:spcAft>
                <a:spcPts val="0"/>
              </a:spcAft>
            </a:pPr>
            <a:r>
              <a:rPr lang="pt-BR" sz="1200" b="0" kern="5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 macela ou marcela é uma erva da flora brasileira, também conhecida por macela-do-campo, </a:t>
            </a:r>
            <a:r>
              <a:rPr lang="pt-BR" sz="1200" b="0" kern="5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macelinha</a:t>
            </a:r>
            <a:r>
              <a:rPr lang="pt-BR" sz="1200" b="0" kern="5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macela de travesseiro, </a:t>
            </a:r>
            <a:r>
              <a:rPr lang="pt-BR" sz="1200" b="0" kern="5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carrapichinho</a:t>
            </a:r>
            <a:r>
              <a:rPr lang="pt-BR" sz="1200" b="0" kern="5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-de-agulha, camomila nacional.</a:t>
            </a:r>
            <a:endParaRPr lang="pt-BR" sz="1200" b="1" kern="50" dirty="0">
              <a:effectLst/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9939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740171"/>
            <a:ext cx="10896600" cy="611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Do seu conhecimento oral, passado de geração para geração nos contaram que eles se identificam entre si como </a:t>
            </a:r>
            <a:r>
              <a:rPr lang="pt-BR" sz="2400" i="1" dirty="0" err="1">
                <a:latin typeface="Arial" panose="020B0604020202020204" pitchFamily="34" charset="0"/>
                <a:ea typeface="Calibri" panose="020F0502020204030204" pitchFamily="34" charset="0"/>
              </a:rPr>
              <a:t>Kamé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pt-BR" sz="2400" i="1" dirty="0" err="1">
                <a:latin typeface="Arial" panose="020B0604020202020204" pitchFamily="34" charset="0"/>
                <a:ea typeface="Calibri" panose="020F0502020204030204" pitchFamily="34" charset="0"/>
              </a:rPr>
              <a:t>Kairú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, genericamente é a identificação dos grupos familiares, “quem faz parte de um povo, ao ouvir os mais velhos, vai aprendendo a tradição falada” (MINDLIN, 2001, p. 2). Os símbolos são representados por linhas e círculos, querem dizer que desenhos iguais são irmãos e os desenhos diferentes são como primos. Esses desenhos são utilizados como marcas de tinta nos corpos para identificação, nas cores preto e vermelho. Segundo a sua tradição, não pode haver casamento entre indígenas do mesmo grupo, caso isso aconteça, o casal pode ser expulso da comunidade indígena.</a:t>
            </a:r>
            <a:endParaRPr lang="pt-BR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1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0600" y="825490"/>
            <a:ext cx="982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retorno à escola, os alunos tiveram como desafio, investigar entre seus familiares o uso de plantas para chás, emplastos e outros usos. Dessa prévia identificação, foi escolhido por cada um, a planta para estudo. Ela foi observada e posteriormente para elaboração do desenho, com base nas aulas que tivemos sobre ilustração científica, com autores e artistas conhecidos nessa prática e pesquisa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Link de vídeo exibido aos alunos: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https://www.youtube.com/watch?v=sAHvyqPkFy0</a:t>
            </a:r>
            <a:endParaRPr lang="pt-BR" sz="24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0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436" y="360218"/>
            <a:ext cx="989214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Considerações finais:</a:t>
            </a:r>
          </a:p>
          <a:p>
            <a:endParaRPr lang="pt-B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porção sensível que buscamos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neste trabalho de levar Arte na Escola não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apenas no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 de desenhar ou pintar bem, algo que aflige nossos alunos por se sentirem incapazes e inaptos na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técnica, buscamos também o olhar para o outro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costumamos nomear arte como sensibilidade, onde foi parar o olhar que se preocupa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diferenças, as diversidades, o desconhecido no nosso próprio território e que faz parte na nossa cultura e da produção artística que é a Arte Indígena.</a:t>
            </a:r>
          </a:p>
          <a:p>
            <a:pPr algn="just">
              <a:lnSpc>
                <a:spcPct val="150000"/>
              </a:lnSpc>
            </a:pP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Numa conferência realizada em São Paulo, em 2017, intitulada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“Imagens e sons como forma de luta”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o filósofo e historiador da arte Didi-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Huberman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referenciado ao longo deste texto, disse: “No momento em que tudo nos diz não, vamos continuar, vamos dizer não ao não” (DIDI-HUBERMAN, 2017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Se, por um lado, politicamente, não mais é possível uma terra livre dos males como outrora foi Pindorama, por outro lado, artisticamente, é possível ver “a poesia que existe nos fatos”, como dizia Oswald de Andrade: “os casebres de açafrão nos verdes da Favela, sob o azul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cabralino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são fatos estéticos”. No seu Manifesto Pau-Brasil, a felicidade já havia sido descoberta, antes dos portugueses chegarem, portanto, antes da imposição de uma condição colonial:  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/>
              <a:t> </a:t>
            </a:r>
            <a:endParaRPr lang="pt-BR" b="1" dirty="0"/>
          </a:p>
          <a:p>
            <a:pPr>
              <a:lnSpc>
                <a:spcPct val="150000"/>
              </a:lnSpc>
            </a:pPr>
            <a:r>
              <a:rPr lang="pt-BR" dirty="0"/>
              <a:t> 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154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1301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Bahnschrift Light</vt:lpstr>
      <vt:lpstr>Calibri</vt:lpstr>
      <vt:lpstr>Calibri Light</vt:lpstr>
      <vt:lpstr>Tema do Office</vt:lpstr>
      <vt:lpstr>  Ilustração das plantas curativas na sabedoria indígena kaingang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Ilustração</dc:title>
  <dc:creator>Janaína Corá</dc:creator>
  <cp:lastModifiedBy>Janaína Corá</cp:lastModifiedBy>
  <cp:revision>37</cp:revision>
  <dcterms:created xsi:type="dcterms:W3CDTF">2020-08-02T22:36:05Z</dcterms:created>
  <dcterms:modified xsi:type="dcterms:W3CDTF">2020-08-03T03:13:07Z</dcterms:modified>
</cp:coreProperties>
</file>