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96" r:id="rId7"/>
    <p:sldId id="265" r:id="rId8"/>
    <p:sldId id="266" r:id="rId9"/>
    <p:sldId id="268" r:id="rId10"/>
    <p:sldId id="270" r:id="rId11"/>
    <p:sldId id="300" r:id="rId12"/>
    <p:sldId id="272" r:id="rId13"/>
    <p:sldId id="273" r:id="rId14"/>
    <p:sldId id="306" r:id="rId15"/>
    <p:sldId id="276" r:id="rId16"/>
    <p:sldId id="280" r:id="rId17"/>
    <p:sldId id="302" r:id="rId18"/>
    <p:sldId id="307" r:id="rId19"/>
    <p:sldId id="31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e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4108" y="194702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PROJETO  É HORA DA HISTÓRIA</a:t>
            </a:r>
            <a:endParaRPr lang="pt-BR" sz="6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0065" y="5383896"/>
            <a:ext cx="6520488" cy="1126283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Professora Janaina Patrícia </a:t>
            </a:r>
            <a:r>
              <a:rPr lang="pt-BR" sz="24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Geisler</a:t>
            </a:r>
            <a:endParaRPr lang="pt-BR" sz="2400" b="1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Unidade de Educação Infantil Pinguinho de Gente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Indaial - SC</a:t>
            </a:r>
            <a:endParaRPr lang="pt-B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3030" y="39230"/>
            <a:ext cx="12295030" cy="918113"/>
          </a:xfrm>
        </p:spPr>
        <p:txBody>
          <a:bodyPr>
            <a:noAutofit/>
          </a:bodyPr>
          <a:lstStyle/>
          <a:p>
            <a:pPr algn="ctr"/>
            <a:r>
              <a:rPr lang="pt-BR" sz="2600" dirty="0" smtClean="0">
                <a:latin typeface="Baskerville Old Face" panose="02020602080505020303" pitchFamily="18" charset="0"/>
              </a:rPr>
              <a:t>APRESENTAÇÕES EM QUATRO UNIDADES DE EDUCAÇÃO INFANTIL DO MUNICÍPIO DE INDAIAL</a:t>
            </a:r>
            <a:endParaRPr lang="pt-BR" sz="2600" dirty="0">
              <a:latin typeface="Baskerville Old Face" panose="020206020805050203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/>
          <a:stretch/>
        </p:blipFill>
        <p:spPr>
          <a:xfrm>
            <a:off x="4569219" y="930054"/>
            <a:ext cx="4033785" cy="248257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16440" r="7962"/>
          <a:stretch/>
        </p:blipFill>
        <p:spPr>
          <a:xfrm>
            <a:off x="230474" y="899242"/>
            <a:ext cx="4311187" cy="24861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5740" y="2711112"/>
            <a:ext cx="475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Apresentação na Unidade de Educação Infantil Polaquia</a:t>
            </a:r>
            <a:endParaRPr lang="pt-BR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9667" y="2817651"/>
            <a:ext cx="443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askerville Old Face" panose="02020602080505020303" pitchFamily="18" charset="0"/>
              </a:rPr>
              <a:t>Apresentação na Unidade de Educação  Infantil Arapongas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/>
          <a:stretch/>
        </p:blipFill>
        <p:spPr>
          <a:xfrm>
            <a:off x="336089" y="3430777"/>
            <a:ext cx="3861186" cy="239260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5740" y="5139112"/>
            <a:ext cx="419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Apresentação na Unidade de Educação Infantil Dilma Terezinha </a:t>
            </a:r>
            <a:r>
              <a:rPr lang="pt-BR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Harbs</a:t>
            </a:r>
            <a:r>
              <a:rPr lang="pt-B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endParaRPr lang="pt-BR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6020" r="587" b="32140"/>
          <a:stretch/>
        </p:blipFill>
        <p:spPr>
          <a:xfrm>
            <a:off x="8631707" y="957343"/>
            <a:ext cx="3505422" cy="242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453772" y="2716777"/>
            <a:ext cx="368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Apresentação na Unidade de Educação Infantil Vô Alfredo</a:t>
            </a:r>
            <a:endParaRPr lang="pt-BR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03169" y="3564856"/>
            <a:ext cx="3082632" cy="109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Comentários nas redes sociais referente as apresentações nas Unidades de Educação Infantil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5" b="17372"/>
          <a:stretch/>
        </p:blipFill>
        <p:spPr>
          <a:xfrm>
            <a:off x="8631706" y="5206950"/>
            <a:ext cx="2993467" cy="79524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76158"/>
          <a:stretch/>
        </p:blipFill>
        <p:spPr>
          <a:xfrm>
            <a:off x="8631707" y="3543629"/>
            <a:ext cx="2993467" cy="104318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7" b="46023"/>
          <a:stretch/>
        </p:blipFill>
        <p:spPr>
          <a:xfrm>
            <a:off x="4574625" y="5172767"/>
            <a:ext cx="3332170" cy="1043189"/>
          </a:xfrm>
          <a:prstGeom prst="rect">
            <a:avLst/>
          </a:prstGeom>
        </p:spPr>
      </p:pic>
      <p:sp>
        <p:nvSpPr>
          <p:cNvPr id="17" name="Seta para baixo 16"/>
          <p:cNvSpPr/>
          <p:nvPr/>
        </p:nvSpPr>
        <p:spPr>
          <a:xfrm>
            <a:off x="5848259" y="4683126"/>
            <a:ext cx="392451" cy="425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 rot="17782914">
            <a:off x="7619083" y="4495447"/>
            <a:ext cx="392451" cy="603271"/>
          </a:xfrm>
          <a:prstGeom prst="downArrow">
            <a:avLst>
              <a:gd name="adj1" fmla="val 351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16200000">
            <a:off x="7683036" y="3811860"/>
            <a:ext cx="392451" cy="586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4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131" y="253136"/>
            <a:ext cx="8911687" cy="1280890"/>
          </a:xfrm>
        </p:spPr>
        <p:txBody>
          <a:bodyPr/>
          <a:lstStyle/>
          <a:p>
            <a:pPr algn="ctr"/>
            <a:r>
              <a:rPr lang="pt-BR" dirty="0" smtClean="0">
                <a:latin typeface="Baskerville Old Face" panose="02020602080505020303" pitchFamily="18" charset="0"/>
              </a:rPr>
              <a:t>MALETA LITERÁRIA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4552" y="893581"/>
            <a:ext cx="11075831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Uma vez por semana era realizado um sorteio e uma criança levava a maleta literária para casa com um livro de história que ela escolhia na biblioteca da nossa Unidade, um tapete para a </a:t>
            </a:r>
            <a:r>
              <a:rPr lang="pt-BR" sz="2000" dirty="0" err="1" smtClean="0">
                <a:latin typeface="Baskerville Old Face" panose="02020602080505020303" pitchFamily="18" charset="0"/>
              </a:rPr>
              <a:t>contação</a:t>
            </a:r>
            <a:r>
              <a:rPr lang="pt-BR" sz="2000" dirty="0">
                <a:latin typeface="Baskerville Old Face" panose="02020602080505020303" pitchFamily="18" charset="0"/>
              </a:rPr>
              <a:t>,</a:t>
            </a:r>
            <a:r>
              <a:rPr lang="pt-BR" sz="2000" dirty="0" smtClean="0">
                <a:latin typeface="Baskerville Old Face" panose="02020602080505020303" pitchFamily="18" charset="0"/>
              </a:rPr>
              <a:t> um acessório e um caderno no qual a família fazia um registro de como foi aquele momento em família.</a:t>
            </a:r>
            <a:endParaRPr lang="pt-BR" sz="2000" dirty="0">
              <a:latin typeface="Baskerville Old Face" panose="020206020805050203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6" y="2617858"/>
            <a:ext cx="2613602" cy="35640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10516" r="2008" b="13990"/>
          <a:stretch/>
        </p:blipFill>
        <p:spPr>
          <a:xfrm>
            <a:off x="7023725" y="2453482"/>
            <a:ext cx="3502093" cy="38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5" y="690927"/>
            <a:ext cx="12037454" cy="128089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Baskerville Old Face" panose="02020602080505020303" pitchFamily="18" charset="0"/>
              </a:rPr>
              <a:t>Visitamos a Gráfica </a:t>
            </a:r>
            <a:r>
              <a:rPr lang="pt-BR" sz="2400" dirty="0" err="1" smtClean="0">
                <a:latin typeface="Baskerville Old Face" panose="02020602080505020303" pitchFamily="18" charset="0"/>
              </a:rPr>
              <a:t>Gandrei</a:t>
            </a:r>
            <a:r>
              <a:rPr lang="pt-BR" sz="2400" dirty="0" smtClean="0">
                <a:latin typeface="Baskerville Old Face" panose="02020602080505020303" pitchFamily="18" charset="0"/>
              </a:rPr>
              <a:t> para que as crianças conhecessem de perto como é todo o processo de um livro antes de ir para uma livraria ou biblioteca. </a:t>
            </a:r>
            <a:r>
              <a:rPr lang="pt-BR" sz="2400" dirty="0">
                <a:latin typeface="Baskerville Old Face" panose="02020602080505020303" pitchFamily="18" charset="0"/>
              </a:rPr>
              <a:t> </a:t>
            </a:r>
            <a:r>
              <a:rPr lang="pt-BR" sz="2400" dirty="0" smtClean="0">
                <a:latin typeface="Baskerville Old Face" panose="02020602080505020303" pitchFamily="18" charset="0"/>
              </a:rPr>
              <a:t>Nesse dia surgiram muitas dúvidas.</a:t>
            </a:r>
            <a:endParaRPr lang="pt-B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/>
          <a:stretch/>
        </p:blipFill>
        <p:spPr>
          <a:xfrm>
            <a:off x="2375703" y="1745323"/>
            <a:ext cx="4899083" cy="3456133"/>
          </a:xfrm>
        </p:spPr>
      </p:pic>
      <p:sp>
        <p:nvSpPr>
          <p:cNvPr id="5" name="Texto explicativo em elipse 4"/>
          <p:cNvSpPr/>
          <p:nvPr/>
        </p:nvSpPr>
        <p:spPr>
          <a:xfrm>
            <a:off x="334959" y="1745323"/>
            <a:ext cx="1880795" cy="1112628"/>
          </a:xfrm>
          <a:prstGeom prst="wedgeEllipseCallout">
            <a:avLst>
              <a:gd name="adj1" fmla="val 47142"/>
              <a:gd name="adj2" fmla="val 46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“-Por que o papel é assim grandão?”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" name="Texto explicativo em elipse 5"/>
          <p:cNvSpPr/>
          <p:nvPr/>
        </p:nvSpPr>
        <p:spPr>
          <a:xfrm>
            <a:off x="2772225" y="5290279"/>
            <a:ext cx="1715389" cy="1193570"/>
          </a:xfrm>
          <a:prstGeom prst="wedgeEllipseCallout">
            <a:avLst>
              <a:gd name="adj1" fmla="val 62677"/>
              <a:gd name="adj2" fmla="val -54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“-Por que tem esse barulho auto aqui dentro?”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Texto explicativo em elipse 7"/>
          <p:cNvSpPr/>
          <p:nvPr/>
        </p:nvSpPr>
        <p:spPr>
          <a:xfrm>
            <a:off x="263165" y="5063791"/>
            <a:ext cx="2023205" cy="1273659"/>
          </a:xfrm>
          <a:prstGeom prst="wedgeEllipseCallout">
            <a:avLst>
              <a:gd name="adj1" fmla="val 59199"/>
              <a:gd name="adj2" fmla="val -3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“-Por que tem que colocar aqui nessa máquina o papel?”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9" name="Texto explicativo em elipse 8"/>
          <p:cNvSpPr/>
          <p:nvPr/>
        </p:nvSpPr>
        <p:spPr>
          <a:xfrm>
            <a:off x="4973469" y="5472266"/>
            <a:ext cx="1635361" cy="899936"/>
          </a:xfrm>
          <a:prstGeom prst="wedgeEllipseCallout">
            <a:avLst>
              <a:gd name="adj1" fmla="val -23473"/>
              <a:gd name="adj2" fmla="val -77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“- que máquina grande”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0" name="Texto explicativo em elipse 9"/>
          <p:cNvSpPr/>
          <p:nvPr/>
        </p:nvSpPr>
        <p:spPr>
          <a:xfrm>
            <a:off x="148588" y="3473390"/>
            <a:ext cx="1880795" cy="1175341"/>
          </a:xfrm>
          <a:prstGeom prst="wedgeEllipseCallout">
            <a:avLst>
              <a:gd name="adj1" fmla="val 63429"/>
              <a:gd name="adj2" fmla="val 29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“-na nossa escola também tem livros, sabia?”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920" y="0"/>
            <a:ext cx="47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Baskerville Old Face" panose="02020602080505020303" pitchFamily="18" charset="0"/>
              </a:rPr>
              <a:t>VISITA A GRÁFICA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8168609" y="1554663"/>
            <a:ext cx="3129566" cy="74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Comentários das famílias no grupo de pais no </a:t>
            </a:r>
            <a:r>
              <a:rPr lang="pt-BR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Whatsapp</a:t>
            </a:r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9572406" y="2301637"/>
            <a:ext cx="321972" cy="46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3888" b="3955"/>
          <a:stretch/>
        </p:blipFill>
        <p:spPr>
          <a:xfrm>
            <a:off x="8680602" y="2857503"/>
            <a:ext cx="2427551" cy="112162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5336" b="5967"/>
          <a:stretch/>
        </p:blipFill>
        <p:spPr>
          <a:xfrm>
            <a:off x="8522778" y="4136814"/>
            <a:ext cx="2743200" cy="10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2" y="135508"/>
            <a:ext cx="11874321" cy="43263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000" dirty="0"/>
              <a:t>	</a:t>
            </a:r>
            <a:r>
              <a:rPr lang="pt-BR" sz="2000" dirty="0" smtClean="0">
                <a:latin typeface="Baskerville Old Face" panose="02020602080505020303" pitchFamily="18" charset="0"/>
              </a:rPr>
              <a:t> Realizada a visita a </a:t>
            </a:r>
            <a:r>
              <a:rPr lang="pt-BR" sz="2000" dirty="0">
                <a:latin typeface="Baskerville Old Face" panose="02020602080505020303" pitchFamily="18" charset="0"/>
              </a:rPr>
              <a:t>gráfica as crianças se interessaram em ter um livro com uma história delas, </a:t>
            </a:r>
            <a:r>
              <a:rPr lang="pt-BR" sz="2000" dirty="0" smtClean="0">
                <a:latin typeface="Baskerville Old Face" panose="02020602080505020303" pitchFamily="18" charset="0"/>
              </a:rPr>
              <a:t> </a:t>
            </a:r>
            <a:r>
              <a:rPr lang="pt-BR" sz="2000" dirty="0">
                <a:latin typeface="Baskerville Old Face" panose="02020602080505020303" pitchFamily="18" charset="0"/>
              </a:rPr>
              <a:t>organizamos uma roda de conversa para juntos debatermos sobre o que seria a nossa história</a:t>
            </a:r>
            <a:r>
              <a:rPr lang="pt-BR" sz="2000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As crianças levantaram a questão do cuidado com o meio ambiente, com a natureza, lembraram das atividades desenvolvidas com o projeto da instituição denominado “Protetores da Natureza”, foi ai que surgiu a ideia do nome do livro. 	</a:t>
            </a:r>
            <a:endParaRPr lang="pt-BR" sz="2000" dirty="0">
              <a:latin typeface="Baskerville Old Face" panose="02020602080505020303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Já com o titulo da história pronto, foi a vez de começar a história, então </a:t>
            </a:r>
            <a:r>
              <a:rPr lang="pt-BR" sz="2000" dirty="0">
                <a:latin typeface="Baskerville Old Face" panose="02020602080505020303" pitchFamily="18" charset="0"/>
              </a:rPr>
              <a:t>cada criança foi dando sua ideia e a professora organizando as ideias e sendo a escriba</a:t>
            </a:r>
            <a:r>
              <a:rPr lang="pt-BR" sz="2000" dirty="0" smtClean="0">
                <a:latin typeface="Baskerville Old Face" panose="02020602080505020303" pitchFamily="18" charset="0"/>
              </a:rPr>
              <a:t>.  Finalizada a parte de escrita apresentei para a diretora a história e a ideia de realizar um livro da turma.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000" dirty="0">
                <a:latin typeface="Baskerville Old Face" panose="02020602080505020303" pitchFamily="18" charset="0"/>
              </a:rPr>
              <a:t>	</a:t>
            </a:r>
            <a:r>
              <a:rPr lang="pt-BR" sz="2000" dirty="0" smtClean="0">
                <a:latin typeface="Baskerville Old Face" panose="02020602080505020303" pitchFamily="18" charset="0"/>
              </a:rPr>
              <a:t>Combinamos </a:t>
            </a:r>
            <a:r>
              <a:rPr lang="pt-BR" sz="2000" dirty="0">
                <a:latin typeface="Baskerville Old Face" panose="02020602080505020303" pitchFamily="18" charset="0"/>
              </a:rPr>
              <a:t>com o Cartunista para ele fazer uma visita para a turma, no intuito de apresentar um artista local, que as crianças poderiam ver pessoalmente, conversar, questionar, realizar pinturas e desenhos juntos, passar a imagem de que quando falamos em arte não necessariamente seja alguém que já é falecido ou que morra longe.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2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577" y="0"/>
            <a:ext cx="11809927" cy="36704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</a:t>
            </a:r>
            <a:r>
              <a:rPr lang="pt-BR" sz="2000" dirty="0" smtClean="0">
                <a:latin typeface="Baskerville Old Face" panose="02020602080505020303" pitchFamily="18" charset="0"/>
              </a:rPr>
              <a:t>	Além de valorizar os artistas locais da nossa cidade, pois no mesmo ano o Juliano estava finalizando a </a:t>
            </a:r>
            <a:r>
              <a:rPr lang="pt-BR" sz="2000" dirty="0">
                <a:latin typeface="Baskerville Old Face" panose="02020602080505020303" pitchFamily="18" charset="0"/>
              </a:rPr>
              <a:t>i</a:t>
            </a:r>
            <a:r>
              <a:rPr lang="pt-BR" sz="2000" dirty="0" smtClean="0">
                <a:latin typeface="Baskerville Old Face" panose="02020602080505020303" pitchFamily="18" charset="0"/>
              </a:rPr>
              <a:t>lustração de um livro que teve o lançamento alguns meses depois.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E para a turma ver ele realizando os desenhos do livro ali junto deles foi um momento incrível, pois as crianças participavam junto e opinavam junto. Ele também foi bem atencioso com as crianças, a todo momento parava de desenhar e conversava com as criança que questionavam algo, ele explicava cada processo que iria fazer.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</a:t>
            </a:r>
            <a:r>
              <a:rPr lang="pt-BR" sz="2000" dirty="0">
                <a:latin typeface="Baskerville Old Face" panose="02020602080505020303" pitchFamily="18" charset="0"/>
              </a:rPr>
              <a:t>	Finalizada essa parte apresentei o esboço do livro para as crianças que ficaram maravilhadas</a:t>
            </a:r>
            <a:r>
              <a:rPr lang="pt-BR" sz="2000" dirty="0" smtClean="0">
                <a:latin typeface="Baskerville Old Face" panose="02020602080505020303" pitchFamily="18" charset="0"/>
              </a:rPr>
              <a:t>.</a:t>
            </a:r>
            <a:r>
              <a:rPr lang="pt-BR" sz="2000" dirty="0">
                <a:latin typeface="Baskerville Old Face" panose="02020602080505020303" pitchFamily="18" charset="0"/>
              </a:rPr>
              <a:t> Em seguida organizamos uma reunião com as famílias para apresentar a história e a ideia de publicar um livro contado pelas crianças, tendo a professora como escriba.</a:t>
            </a:r>
            <a:br>
              <a:rPr lang="pt-BR" sz="2000" dirty="0">
                <a:latin typeface="Baskerville Old Face" panose="02020602080505020303" pitchFamily="18" charset="0"/>
              </a:rPr>
            </a:br>
            <a:r>
              <a:rPr lang="pt-BR" sz="2000" dirty="0">
                <a:latin typeface="Baskerville Old Face" panose="02020602080505020303" pitchFamily="18" charset="0"/>
              </a:rPr>
              <a:t>	Apresentamos o orçamento e as famílias se disponibilizaram a ajudar.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b="20000"/>
          <a:stretch/>
        </p:blipFill>
        <p:spPr>
          <a:xfrm rot="10800000">
            <a:off x="397257" y="3407703"/>
            <a:ext cx="5990664" cy="284333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7416" y="6251034"/>
            <a:ext cx="6130344" cy="50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Esboço do livro no tamanho de A4, apresentado para as crianças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9073"/>
          <a:stretch/>
        </p:blipFill>
        <p:spPr>
          <a:xfrm>
            <a:off x="8658853" y="3407703"/>
            <a:ext cx="3215716" cy="14261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274" r="11568" b="5045"/>
          <a:stretch/>
        </p:blipFill>
        <p:spPr>
          <a:xfrm>
            <a:off x="8687831" y="4833853"/>
            <a:ext cx="3157760" cy="107275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527600" y="4397925"/>
            <a:ext cx="1820419" cy="862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As famílias se organizando no grupo de </a:t>
            </a:r>
            <a:r>
              <a:rPr lang="pt-BR" sz="16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whatssap</a:t>
            </a:r>
            <a:r>
              <a:rPr lang="pt-BR" sz="16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endParaRPr lang="pt-BR" sz="16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8307393" y="4687699"/>
            <a:ext cx="360609" cy="283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5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335" y="-87572"/>
            <a:ext cx="118157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Baskerville Old Face" panose="02020602080505020303" pitchFamily="18" charset="0"/>
              </a:rPr>
              <a:t>	</a:t>
            </a:r>
            <a:r>
              <a:rPr lang="pt-BR" sz="2000" dirty="0" smtClean="0">
                <a:latin typeface="Baskerville Old Face" panose="02020602080505020303" pitchFamily="18" charset="0"/>
              </a:rPr>
              <a:t>Então </a:t>
            </a:r>
            <a:r>
              <a:rPr lang="pt-BR" sz="2000" dirty="0">
                <a:latin typeface="Baskerville Old Face" panose="02020602080505020303" pitchFamily="18" charset="0"/>
              </a:rPr>
              <a:t>realizamos a impressão de 250 exemplares, que foram </a:t>
            </a:r>
            <a:r>
              <a:rPr lang="pt-BR" sz="2000" dirty="0" smtClean="0">
                <a:latin typeface="Baskerville Old Face" panose="02020602080505020303" pitchFamily="18" charset="0"/>
              </a:rPr>
              <a:t>distribuídos dois para cada </a:t>
            </a:r>
            <a:r>
              <a:rPr lang="pt-BR" sz="2000" dirty="0">
                <a:latin typeface="Baskerville Old Face" panose="02020602080505020303" pitchFamily="18" charset="0"/>
              </a:rPr>
              <a:t>criança da </a:t>
            </a:r>
            <a:r>
              <a:rPr lang="pt-BR" sz="2000" dirty="0" smtClean="0">
                <a:latin typeface="Baskerville Old Face" panose="02020602080505020303" pitchFamily="18" charset="0"/>
              </a:rPr>
              <a:t>turma,</a:t>
            </a:r>
            <a:r>
              <a:rPr lang="pt-BR" sz="2000" dirty="0">
                <a:latin typeface="Baskerville Old Face" panose="02020602080505020303" pitchFamily="18" charset="0"/>
              </a:rPr>
              <a:t> </a:t>
            </a:r>
            <a:r>
              <a:rPr lang="pt-BR" sz="2000" dirty="0" smtClean="0">
                <a:latin typeface="Baskerville Old Face" panose="02020602080505020303" pitchFamily="18" charset="0"/>
              </a:rPr>
              <a:t>um para cada criança da unidade, um na biblioteca Municipal, um na biblioteca da Escola do bairro, um para a Secretária da Educação do Município, um para cada funcionário da Unidade, um </a:t>
            </a:r>
            <a:r>
              <a:rPr lang="pt-BR" sz="2000" dirty="0">
                <a:latin typeface="Baskerville Old Face" panose="02020602080505020303" pitchFamily="18" charset="0"/>
              </a:rPr>
              <a:t>para cada </a:t>
            </a:r>
            <a:r>
              <a:rPr lang="pt-BR" sz="2000" dirty="0" smtClean="0">
                <a:latin typeface="Baskerville Old Face" panose="02020602080505020303" pitchFamily="18" charset="0"/>
              </a:rPr>
              <a:t>colaborador, um para cada Unidade de Educação Infantil do Munícipio.</a:t>
            </a:r>
            <a:r>
              <a:rPr lang="pt-BR" sz="2000" dirty="0">
                <a:latin typeface="Baskerville Old Face" panose="02020602080505020303" pitchFamily="18" charset="0"/>
              </a:rPr>
              <a:t/>
            </a:r>
            <a:br>
              <a:rPr lang="pt-BR" sz="2000" dirty="0">
                <a:latin typeface="Baskerville Old Face" panose="02020602080505020303" pitchFamily="18" charset="0"/>
              </a:rPr>
            </a:b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283335" y="2060001"/>
            <a:ext cx="3422731" cy="95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Quando estávamos com os livros na Unidade as crianças começaram a realizar os autógrafos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3561006"/>
            <a:ext cx="2472744" cy="32969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620908" y="2105520"/>
            <a:ext cx="7288593" cy="86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Depois dos livros estarem autografados, marcamos a data e o local do lançamento. Que aconteceu na Biblioteca Pública Municipal Cruz  e </a:t>
            </a:r>
            <a:r>
              <a:rPr lang="pt-BR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Sousa</a:t>
            </a:r>
            <a:endParaRPr lang="pt-BR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04" y="3111320"/>
            <a:ext cx="3489101" cy="34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4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direita 8"/>
          <p:cNvSpPr/>
          <p:nvPr/>
        </p:nvSpPr>
        <p:spPr>
          <a:xfrm rot="5400000">
            <a:off x="4428765" y="3670623"/>
            <a:ext cx="373487" cy="283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3464" y="88866"/>
            <a:ext cx="5389889" cy="59824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Baskerville Old Face" panose="02020602080505020303" pitchFamily="18" charset="0"/>
              </a:rPr>
              <a:t>NOITE DO LANÇAMENTO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5" y="552815"/>
            <a:ext cx="3829936" cy="25559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89" y="552815"/>
            <a:ext cx="3704259" cy="24720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164318" y="3069418"/>
            <a:ext cx="8300197" cy="623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ALGUNS COMENTÁRIOS </a:t>
            </a:r>
            <a:r>
              <a:rPr lang="pt-BR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NAS REDES SOCIAIS SOBRE O LANÇAMENTO DO LIVRO</a:t>
            </a:r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2" y="516379"/>
            <a:ext cx="3825569" cy="255303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993801" y="2272817"/>
            <a:ext cx="364042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ENTREGA DO LIVRO PARA A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BIBLIOTECA PÚBLICA MUNICIPAL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CRUZ E SOUSA</a:t>
            </a:r>
            <a:endParaRPr lang="pt-BR" sz="1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94298" y="687110"/>
            <a:ext cx="378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ENTREGA PARA AS </a:t>
            </a:r>
            <a:r>
              <a:rPr lang="pt-BR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FAMÍLIAS</a:t>
            </a:r>
            <a:endParaRPr lang="pt-BR" sz="2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70235" r="334" b="8920"/>
          <a:stretch/>
        </p:blipFill>
        <p:spPr>
          <a:xfrm>
            <a:off x="5696322" y="3736581"/>
            <a:ext cx="2929072" cy="10854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b="53803"/>
          <a:stretch/>
        </p:blipFill>
        <p:spPr>
          <a:xfrm>
            <a:off x="5702954" y="4826346"/>
            <a:ext cx="2945875" cy="914650"/>
          </a:xfrm>
          <a:prstGeom prst="rect">
            <a:avLst/>
          </a:prstGeom>
        </p:spPr>
      </p:pic>
      <p:pic>
        <p:nvPicPr>
          <p:cNvPr id="1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8" y="2913262"/>
            <a:ext cx="2644501" cy="3835195"/>
          </a:xfr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10926"/>
          <a:stretch/>
        </p:blipFill>
        <p:spPr>
          <a:xfrm>
            <a:off x="8716610" y="3677523"/>
            <a:ext cx="2166038" cy="168848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6" b="8170"/>
          <a:stretch/>
        </p:blipFill>
        <p:spPr>
          <a:xfrm>
            <a:off x="2920831" y="4035729"/>
            <a:ext cx="2803653" cy="271272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50" b="21878"/>
          <a:stretch/>
        </p:blipFill>
        <p:spPr>
          <a:xfrm>
            <a:off x="5957080" y="5862325"/>
            <a:ext cx="2668314" cy="92839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7" b="10235"/>
          <a:stretch/>
        </p:blipFill>
        <p:spPr>
          <a:xfrm>
            <a:off x="9581817" y="5341900"/>
            <a:ext cx="2498502" cy="14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1066" y="86654"/>
            <a:ext cx="8911687" cy="1280890"/>
          </a:xfrm>
        </p:spPr>
        <p:txBody>
          <a:bodyPr/>
          <a:lstStyle/>
          <a:p>
            <a:r>
              <a:rPr lang="pt-BR" dirty="0" smtClean="0">
                <a:latin typeface="Baskerville Old Face" panose="02020602080505020303" pitchFamily="18" charset="0"/>
              </a:rPr>
              <a:t>RESULTADO DO PROJETO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6214" y="727099"/>
            <a:ext cx="11732653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900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projeto foi de grande valia para todos os envolvidos,  sua duração foi quase todo o ano letivo e com isso teve grande 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momentos, porém 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 a alegria das crianças durante a entrega dos livros aos familiares, foi emocionante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entusiasmo ao ver o cartunista desenhando a história que eles haviam criado, o fato deles estarem em contato com um artista local uma vez por semana, que acompanhou a turma ao longo do projeto, ajudando nos figurinos e cenário da dramatização da história “Bruxa, Bruxa venha a minha festa”, esteve também presente em algumas apresentações da turma.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envolvimento das famílias para a realização do livro, a busca dos pais por apoiadores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Fundação </a:t>
            </a:r>
            <a:r>
              <a:rPr lang="pt-BR" dirty="0" err="1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Indaialense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Cultura que abraçou o projeto e abriu as portas para a turma realizar o lançamento do livro no noite de Inauguração da Revitalização da Biblioteca Cruz e Sousa.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 divulgação nos meios de comunicação da cidade que o projeto teve, como  na rádio, jornal impresso, páginas virtuais da Fundação </a:t>
            </a:r>
            <a:r>
              <a:rPr lang="pt-BR" dirty="0" err="1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Indaialense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Cultura, Prefeitura Municipal de Indaial, Unidade de Educação Infantil Pinguinho de Gente e no Site da Prefeitura de 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Indaial.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Ouvir os diálogos deles no dia a dia falando das atividades, cobrando quando alguém estava rasgando um livro, ou jogando o mesmo. </a:t>
            </a:r>
            <a:endParaRPr lang="pt-BR" dirty="0" smtClean="0">
              <a:solidFill>
                <a:srgbClr val="424242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2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direita 8"/>
          <p:cNvSpPr/>
          <p:nvPr/>
        </p:nvSpPr>
        <p:spPr>
          <a:xfrm rot="10549265">
            <a:off x="10349976" y="4036097"/>
            <a:ext cx="540912" cy="424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10" y="115910"/>
            <a:ext cx="11900079" cy="1493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 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pais relatando que em casa eles estavam tendo mais o hábito de ler. E que as crianças estavam pedindo para os pais contar histórias.  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dirty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momentos marcantes foi o dia em que uma criança pediu se poderia levar um livro pra mostrar pra tia que estava doente</a:t>
            </a:r>
            <a:r>
              <a:rPr lang="pt-BR" dirty="0" smtClean="0">
                <a:solidFill>
                  <a:srgbClr val="4242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rgbClr val="424242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3400" y="2435576"/>
            <a:ext cx="11918600" cy="402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Fotos da divulgação do projeto no site da Prefeitura do Município de Indaial e na página da Fundação </a:t>
            </a:r>
            <a:r>
              <a:rPr lang="pt-BR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Indaialense</a:t>
            </a:r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 de Cultura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21314"/>
          <a:stretch/>
        </p:blipFill>
        <p:spPr>
          <a:xfrm>
            <a:off x="456649" y="2994120"/>
            <a:ext cx="2827464" cy="3728654"/>
          </a:xfrm>
          <a:prstGeom prst="rect">
            <a:avLst/>
          </a:prstGeom>
        </p:spPr>
      </p:pic>
      <p:pic>
        <p:nvPicPr>
          <p:cNvPr id="5" name="Espaço Reservado para Conteúdo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5" b="5125"/>
          <a:stretch/>
        </p:blipFill>
        <p:spPr>
          <a:xfrm>
            <a:off x="3624852" y="3149323"/>
            <a:ext cx="3033525" cy="35150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44226"/>
          <a:stretch/>
        </p:blipFill>
        <p:spPr>
          <a:xfrm>
            <a:off x="6768236" y="2964582"/>
            <a:ext cx="3613076" cy="331717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999116" y="6432558"/>
            <a:ext cx="4760890" cy="29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Matéria disponível em Indaial.atende.net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805375" y="3477031"/>
            <a:ext cx="1386625" cy="154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Matéria do site da Prefeitura do Município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17265" y="985106"/>
            <a:ext cx="7040184" cy="45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Depoimento de familiares e funcionários</a:t>
            </a:r>
            <a:endParaRPr lang="pt-BR" dirty="0">
              <a:solidFill>
                <a:schemeClr val="tx1"/>
              </a:solidFill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6151459" y="1435867"/>
            <a:ext cx="461759" cy="344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40168" y="1858116"/>
            <a:ext cx="1062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>
                <a:solidFill>
                  <a:srgbClr val="367ADE"/>
                </a:solidFill>
              </a:rPr>
              <a:t>https://drive.google.com/file/d/1_Zt4-HMueusc-2FCWnPRCMXTEkF_o-fJ/view?usp=sharing</a:t>
            </a:r>
            <a:endParaRPr lang="pt-BR" u="sng" dirty="0">
              <a:solidFill>
                <a:srgbClr val="367A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3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931843" y="153165"/>
            <a:ext cx="6151809" cy="6726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9" b="10423"/>
          <a:stretch/>
        </p:blipFill>
        <p:spPr>
          <a:xfrm>
            <a:off x="2946889" y="2325648"/>
            <a:ext cx="2933330" cy="3691987"/>
          </a:xfrm>
          <a:prstGeom prst="rect">
            <a:avLst/>
          </a:prstGeom>
        </p:spPr>
      </p:pic>
      <p:pic>
        <p:nvPicPr>
          <p:cNvPr id="1026" name="Picture 2" descr="Nenhuma descrição disponíve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b="59596"/>
          <a:stretch/>
        </p:blipFill>
        <p:spPr bwMode="auto">
          <a:xfrm>
            <a:off x="90773" y="5146247"/>
            <a:ext cx="2689053" cy="1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2" b="45166"/>
          <a:stretch/>
        </p:blipFill>
        <p:spPr>
          <a:xfrm>
            <a:off x="73727" y="0"/>
            <a:ext cx="2686786" cy="203153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24131"/>
          <a:stretch/>
        </p:blipFill>
        <p:spPr>
          <a:xfrm>
            <a:off x="73727" y="1951274"/>
            <a:ext cx="2579321" cy="326364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74056" y="25758"/>
            <a:ext cx="2823864" cy="160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Divulgação nas redes sociais da prefeitura de  </a:t>
            </a:r>
            <a:r>
              <a:rPr lang="pt-BR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I</a:t>
            </a:r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ndaial e na Fundação </a:t>
            </a:r>
            <a:r>
              <a:rPr lang="pt-BR" sz="20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Indaialense</a:t>
            </a:r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de Cultura</a:t>
            </a:r>
            <a:endParaRPr lang="pt-BR" sz="2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6" r="13182" b="17142"/>
          <a:stretch/>
        </p:blipFill>
        <p:spPr>
          <a:xfrm>
            <a:off x="6444973" y="539838"/>
            <a:ext cx="2087976" cy="2350528"/>
          </a:xfrm>
          <a:prstGeom prst="rect">
            <a:avLst/>
          </a:prstGeom>
        </p:spPr>
      </p:pic>
      <p:sp>
        <p:nvSpPr>
          <p:cNvPr id="15" name="Seta para baixo 14"/>
          <p:cNvSpPr/>
          <p:nvPr/>
        </p:nvSpPr>
        <p:spPr>
          <a:xfrm rot="1539653">
            <a:off x="2796723" y="1609462"/>
            <a:ext cx="412124" cy="74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0800000">
            <a:off x="2451535" y="431442"/>
            <a:ext cx="551251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9" r="13976" b="65421"/>
          <a:stretch/>
        </p:blipFill>
        <p:spPr>
          <a:xfrm>
            <a:off x="6029480" y="2890366"/>
            <a:ext cx="3125294" cy="1493950"/>
          </a:xfrm>
          <a:prstGeom prst="rect">
            <a:avLst/>
          </a:prstGeom>
        </p:spPr>
      </p:pic>
      <p:sp>
        <p:nvSpPr>
          <p:cNvPr id="20" name="Seta para baixo 19"/>
          <p:cNvSpPr/>
          <p:nvPr/>
        </p:nvSpPr>
        <p:spPr>
          <a:xfrm>
            <a:off x="4094999" y="1635617"/>
            <a:ext cx="412124" cy="558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0" r="13976" b="7517"/>
          <a:stretch/>
        </p:blipFill>
        <p:spPr>
          <a:xfrm>
            <a:off x="6029480" y="4284842"/>
            <a:ext cx="3125294" cy="231179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 r="12780" b="5924"/>
          <a:stretch/>
        </p:blipFill>
        <p:spPr>
          <a:xfrm>
            <a:off x="9147696" y="781187"/>
            <a:ext cx="2863596" cy="513867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711886" y="64434"/>
            <a:ext cx="4937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Baskerville Old Face" panose="02020602080505020303" pitchFamily="18" charset="0"/>
              </a:rPr>
              <a:t>Matéria no Jornal impresso da cidade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185440" y="6449083"/>
            <a:ext cx="4032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Baskerville Old Face" panose="02020602080505020303" pitchFamily="18" charset="0"/>
              </a:rPr>
              <a:t>OBRIGADA PELA ATENÇÃO</a:t>
            </a:r>
            <a:endParaRPr lang="pt-BR" sz="2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4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438" y="237744"/>
            <a:ext cx="8911687" cy="1280890"/>
          </a:xfrm>
        </p:spPr>
        <p:txBody>
          <a:bodyPr/>
          <a:lstStyle/>
          <a:p>
            <a:r>
              <a:rPr lang="pt-BR" dirty="0" smtClean="0">
                <a:latin typeface="Baskerville Old Face" panose="02020602080505020303" pitchFamily="18" charset="0"/>
              </a:rPr>
              <a:t>COMO SURGIU O NOSSO PROJETO?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7278" y="1316070"/>
            <a:ext cx="10869769" cy="47533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</a:t>
            </a:r>
            <a:r>
              <a:rPr lang="pt-BR" sz="2000" dirty="0" smtClean="0">
                <a:latin typeface="Baskerville Old Face" panose="02020602080505020303" pitchFamily="18" charset="0"/>
              </a:rPr>
              <a:t>O projeto surgiu através da observação da professora pela turma, no decorrer dos dias, notava-se que as crianças eram agitadas, que durante os momentos de </a:t>
            </a:r>
            <a:r>
              <a:rPr lang="pt-BR" sz="2000" dirty="0" err="1" smtClean="0">
                <a:latin typeface="Baskerville Old Face" panose="02020602080505020303" pitchFamily="18" charset="0"/>
              </a:rPr>
              <a:t>contação</a:t>
            </a:r>
            <a:r>
              <a:rPr lang="pt-BR" sz="2000" dirty="0" smtClean="0">
                <a:latin typeface="Baskerville Old Face" panose="02020602080505020303" pitchFamily="18" charset="0"/>
              </a:rPr>
              <a:t> de histórias, levava-se um longo tempo para acalmá-las e quando iniciava a história era interrompida várias vezes.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Na parte externa da Unidade, encontra-se o espaço dos livros, que era pouco valorizado pelas crianças, os livros eram rasgados e ficavam jogados pelo pátio da unidade.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	Então um dia trouxe para a turma a história “Os Três Porquinhos” contada de uma maneira diferente, utilizando luz e sombra e notei que ouve uma concentração maior, que consegui finalizar a </a:t>
            </a:r>
            <a:r>
              <a:rPr lang="pt-BR" sz="2000" dirty="0" err="1" smtClean="0">
                <a:latin typeface="Baskerville Old Face" panose="02020602080505020303" pitchFamily="18" charset="0"/>
              </a:rPr>
              <a:t>contação</a:t>
            </a:r>
            <a:r>
              <a:rPr lang="pt-BR" sz="2000" dirty="0" smtClean="0">
                <a:latin typeface="Baskerville Old Face" panose="02020602080505020303" pitchFamily="18" charset="0"/>
              </a:rPr>
              <a:t> na primeira tentativa.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latin typeface="Baskerville Old Face" panose="02020602080505020303" pitchFamily="18" charset="0"/>
              </a:rPr>
              <a:t>	</a:t>
            </a:r>
            <a:endParaRPr lang="pt-BR" sz="2000" dirty="0" smtClean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4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142" y="325448"/>
            <a:ext cx="11335136" cy="287101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Baskerville Old Face" panose="02020602080505020303" pitchFamily="18" charset="0"/>
              </a:rPr>
              <a:t>	</a:t>
            </a:r>
            <a:r>
              <a:rPr lang="pt-BR" sz="2000" dirty="0" smtClean="0">
                <a:latin typeface="Baskerville Old Face" panose="02020602080505020303" pitchFamily="18" charset="0"/>
              </a:rPr>
              <a:t>	Porém </a:t>
            </a:r>
            <a:r>
              <a:rPr lang="pt-BR" sz="2000" dirty="0">
                <a:latin typeface="Baskerville Old Face" panose="02020602080505020303" pitchFamily="18" charset="0"/>
              </a:rPr>
              <a:t>em conversas com as famílias notou-se que em casa a maioria não tinha o </a:t>
            </a:r>
            <a:r>
              <a:rPr lang="pt-BR" sz="2000" dirty="0" smtClean="0">
                <a:latin typeface="Baskerville Old Face" panose="02020602080505020303" pitchFamily="18" charset="0"/>
              </a:rPr>
              <a:t>hábito </a:t>
            </a:r>
            <a:r>
              <a:rPr lang="pt-BR" sz="2000" dirty="0">
                <a:latin typeface="Baskerville Old Face" panose="02020602080505020303" pitchFamily="18" charset="0"/>
              </a:rPr>
              <a:t>de ler histórias para as crianças. Partindo disso após realizar essas observações e em conversa com a Diretora da unidade iniciou-se o projeto “É Hora da História”, no qual uma vez por semana acontecia uma vivência pedagógica referente ao projeto, além da vivência semanal a turma escolheu uma história para dramatizar para as demais turmas</a:t>
            </a:r>
            <a:r>
              <a:rPr lang="pt-BR" sz="2000" dirty="0"/>
              <a:t>. </a:t>
            </a:r>
            <a:endParaRPr lang="pt-BR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Baskerville Old Face" panose="02020602080505020303" pitchFamily="18" charset="0"/>
              </a:rPr>
              <a:t>Criamos </a:t>
            </a:r>
            <a:r>
              <a:rPr lang="pt-BR" sz="2000" dirty="0">
                <a:latin typeface="Baskerville Old Face" panose="02020602080505020303" pitchFamily="18" charset="0"/>
              </a:rPr>
              <a:t>o espaço pedagógico dos livros na sala, no  qual as crianças demonstravam interesse maior em ouvir histórias contadas ali e também em recontá-los.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latin typeface="Baskerville Old Face" panose="0202060208050502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6693" y="3528489"/>
            <a:ext cx="51257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latin typeface="Baskerville Old Face" panose="02020602080505020303" pitchFamily="18" charset="0"/>
              </a:rPr>
              <a:t>OBJETIVO DO PROJETO</a:t>
            </a:r>
            <a:endParaRPr lang="pt-BR" sz="3000" b="1" dirty="0"/>
          </a:p>
        </p:txBody>
      </p:sp>
      <p:sp>
        <p:nvSpPr>
          <p:cNvPr id="7" name="Retângulo 6"/>
          <p:cNvSpPr/>
          <p:nvPr/>
        </p:nvSpPr>
        <p:spPr>
          <a:xfrm>
            <a:off x="488142" y="4414510"/>
            <a:ext cx="11095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Baskerville Old Face" panose="02020602080505020303" pitchFamily="18" charset="0"/>
              </a:rPr>
              <a:t>	O </a:t>
            </a:r>
            <a:r>
              <a:rPr lang="pt-BR" dirty="0">
                <a:latin typeface="Baskerville Old Face" panose="02020602080505020303" pitchFamily="18" charset="0"/>
              </a:rPr>
              <a:t>presente projeto teve como objetivo resgatar a arte de contar histórias, despertar a imaginação de adultos e crianças e incentivar o hábito de leitura das famílias, o cuidado com os livros e ampliar o repertório literário das crianças.</a:t>
            </a:r>
          </a:p>
        </p:txBody>
      </p:sp>
    </p:spTree>
    <p:extLst>
      <p:ext uri="{BB962C8B-B14F-4D97-AF65-F5344CB8AC3E}">
        <p14:creationId xmlns:p14="http://schemas.microsoft.com/office/powerpoint/2010/main" val="8102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0313" y="469250"/>
            <a:ext cx="8911687" cy="1280890"/>
          </a:xfrm>
        </p:spPr>
        <p:txBody>
          <a:bodyPr/>
          <a:lstStyle/>
          <a:p>
            <a:r>
              <a:rPr lang="pt-BR" b="1" dirty="0" smtClean="0">
                <a:latin typeface="Baskerville Old Face" panose="02020602080505020303" pitchFamily="18" charset="0"/>
              </a:rPr>
              <a:t>REFÊRENCIAS TEÓRICAS</a:t>
            </a:r>
            <a:endParaRPr lang="pt-B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3437" y="1620225"/>
            <a:ext cx="11848563" cy="4069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>
                <a:latin typeface="Baskerville Old Face" panose="02020602080505020303" pitchFamily="18" charset="0"/>
              </a:rPr>
              <a:t>Base Nacional Comum </a:t>
            </a:r>
            <a:r>
              <a:rPr lang="pt-BR" sz="1600" b="1" dirty="0" smtClean="0">
                <a:latin typeface="Baskerville Old Face" panose="02020602080505020303" pitchFamily="18" charset="0"/>
              </a:rPr>
              <a:t>Curricular  </a:t>
            </a:r>
            <a:r>
              <a:rPr lang="pt-BR" sz="1600" dirty="0" smtClean="0">
                <a:latin typeface="Baskerville Old Face" panose="02020602080505020303" pitchFamily="18" charset="0"/>
              </a:rPr>
              <a:t>BRASIL, Ministério da Educação, 2018, Base Nacional Comum Curricular: Educação Infantil. Disponível em: &lt; http://portal.mec.gov.br/index.php?option=com_docman&amp;view=download&amp;alias=85121-bncc-educação-infantil&amp;category_slug=abril-2018-pdf&amp;Itemid=30192&gt;</a:t>
            </a:r>
          </a:p>
          <a:p>
            <a:pPr marL="0" indent="0">
              <a:buNone/>
            </a:pPr>
            <a:r>
              <a:rPr lang="pt-BR" sz="1600" b="1" dirty="0" smtClean="0">
                <a:latin typeface="Baskerville Old Face" panose="02020602080505020303" pitchFamily="18" charset="0"/>
              </a:rPr>
              <a:t> </a:t>
            </a:r>
            <a:r>
              <a:rPr lang="pt-BR" sz="1600" b="1" dirty="0">
                <a:latin typeface="Baskerville Old Face" panose="02020602080505020303" pitchFamily="18" charset="0"/>
              </a:rPr>
              <a:t>Proposta Curricular da Educação Infantil do Munícipio de Indaial.  </a:t>
            </a:r>
            <a:r>
              <a:rPr lang="pt-BR" sz="1600" dirty="0" smtClean="0">
                <a:latin typeface="Baskerville Old Face" panose="02020602080505020303" pitchFamily="18" charset="0"/>
              </a:rPr>
              <a:t>Proposta curricular da educação infantil do município de Indaial/ Denise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Stollmeier</a:t>
            </a:r>
            <a:r>
              <a:rPr lang="pt-BR" sz="1600" dirty="0" smtClean="0">
                <a:latin typeface="Baskerville Old Face" panose="02020602080505020303" pitchFamily="18" charset="0"/>
              </a:rPr>
              <a:t> de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Aviz</a:t>
            </a:r>
            <a:r>
              <a:rPr lang="pt-BR" sz="1600" dirty="0" smtClean="0">
                <a:latin typeface="Baskerville Old Face" panose="02020602080505020303" pitchFamily="18" charset="0"/>
              </a:rPr>
              <a:t> e Sueli Lucia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Remane</a:t>
            </a:r>
            <a:r>
              <a:rPr lang="pt-BR" sz="1600" dirty="0" smtClean="0">
                <a:latin typeface="Baskerville Old Face" panose="02020602080505020303" pitchFamily="18" charset="0"/>
              </a:rPr>
              <a:t>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Krieck</a:t>
            </a:r>
            <a:r>
              <a:rPr lang="pt-BR" sz="1600" dirty="0" smtClean="0">
                <a:latin typeface="Baskerville Old Face" panose="02020602080505020303" pitchFamily="18" charset="0"/>
              </a:rPr>
              <a:t> (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Org</a:t>
            </a:r>
            <a:r>
              <a:rPr lang="pt-BR" sz="1600" dirty="0" smtClean="0">
                <a:latin typeface="Baskerville Old Face" panose="02020602080505020303" pitchFamily="18" charset="0"/>
              </a:rPr>
              <a:t>). Indaial : Prefeitura Municipal de Indaial, 2012.</a:t>
            </a:r>
          </a:p>
          <a:p>
            <a:pPr marL="0" indent="0">
              <a:buNone/>
            </a:pPr>
            <a:r>
              <a:rPr lang="pt-BR" sz="1600" b="1" dirty="0" smtClean="0">
                <a:latin typeface="Baskerville Old Face" panose="02020602080505020303" pitchFamily="18" charset="0"/>
              </a:rPr>
              <a:t>LIVROS INFANTIS: </a:t>
            </a:r>
          </a:p>
          <a:p>
            <a:pPr marL="0" indent="0">
              <a:buNone/>
            </a:pPr>
            <a:r>
              <a:rPr lang="pt-BR" sz="1600" b="1" dirty="0" smtClean="0">
                <a:latin typeface="Baskerville Old Face" panose="02020602080505020303" pitchFamily="18" charset="0"/>
              </a:rPr>
              <a:t>O </a:t>
            </a:r>
            <a:r>
              <a:rPr lang="pt-BR" sz="1600" b="1" dirty="0">
                <a:latin typeface="Baskerville Old Face" panose="02020602080505020303" pitchFamily="18" charset="0"/>
              </a:rPr>
              <a:t>Sanduíche da Maricota</a:t>
            </a:r>
            <a:r>
              <a:rPr lang="pt-BR" sz="1600" b="1" dirty="0" smtClean="0">
                <a:latin typeface="Baskerville Old Face" panose="02020602080505020303" pitchFamily="18" charset="0"/>
              </a:rPr>
              <a:t>,  </a:t>
            </a:r>
            <a:r>
              <a:rPr lang="pt-BR" sz="1600" dirty="0" smtClean="0">
                <a:latin typeface="Baskerville Old Face" panose="02020602080505020303" pitchFamily="18" charset="0"/>
              </a:rPr>
              <a:t>Guedes, Avelino. O Sanduíche da Maricota. Editora Moderna- 2. ed. – São Paulo, 2002.</a:t>
            </a:r>
          </a:p>
          <a:p>
            <a:pPr marL="0" indent="0">
              <a:buNone/>
            </a:pPr>
            <a:r>
              <a:rPr lang="pt-BR" sz="1600" b="1" dirty="0" smtClean="0">
                <a:latin typeface="Baskerville Old Face" panose="02020602080505020303" pitchFamily="18" charset="0"/>
              </a:rPr>
              <a:t>Cachinhos Dourados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Randall</a:t>
            </a:r>
            <a:r>
              <a:rPr lang="pt-BR" sz="1600" dirty="0" smtClean="0">
                <a:latin typeface="Baskerville Old Face" panose="02020602080505020303" pitchFamily="18" charset="0"/>
              </a:rPr>
              <a:t>,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Ronne</a:t>
            </a:r>
            <a:r>
              <a:rPr lang="pt-BR" sz="1600" dirty="0" smtClean="0">
                <a:latin typeface="Baskerville Old Face" panose="02020602080505020303" pitchFamily="18" charset="0"/>
              </a:rPr>
              <a:t> Cachinhos Dourados/ 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Ronne</a:t>
            </a:r>
            <a:r>
              <a:rPr lang="pt-BR" sz="1600" dirty="0" smtClean="0">
                <a:latin typeface="Baskerville Old Face" panose="02020602080505020303" pitchFamily="18" charset="0"/>
              </a:rPr>
              <a:t>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Randall</a:t>
            </a:r>
            <a:r>
              <a:rPr lang="pt-BR" sz="1600" dirty="0" smtClean="0">
                <a:latin typeface="Baskerville Old Face" panose="02020602080505020303" pitchFamily="18" charset="0"/>
              </a:rPr>
              <a:t>; ilustração Fran Thatcher; tradução e adaptação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Marlise</a:t>
            </a:r>
            <a:r>
              <a:rPr lang="pt-BR" sz="1600" dirty="0" smtClean="0">
                <a:latin typeface="Baskerville Old Face" panose="02020602080505020303" pitchFamily="18" charset="0"/>
              </a:rPr>
              <a:t>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Buchweitz</a:t>
            </a:r>
            <a:r>
              <a:rPr lang="pt-BR" sz="1600" dirty="0" smtClean="0">
                <a:latin typeface="Baskerville Old Face" panose="02020602080505020303" pitchFamily="18" charset="0"/>
              </a:rPr>
              <a:t> Klug e Donaldo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Buchweitz</a:t>
            </a:r>
            <a:r>
              <a:rPr lang="pt-BR" sz="1600" dirty="0" smtClean="0">
                <a:latin typeface="Baskerville Old Face" panose="02020602080505020303" pitchFamily="18" charset="0"/>
              </a:rPr>
              <a:t> . – São Paulo: Editora Ciranda Cultural Editora e Distribuidora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Ltda</a:t>
            </a:r>
            <a:r>
              <a:rPr lang="pt-BR" sz="1600" dirty="0" smtClean="0">
                <a:latin typeface="Baskerville Old Face" panose="02020602080505020303" pitchFamily="18" charset="0"/>
              </a:rPr>
              <a:t>, 2006.</a:t>
            </a:r>
          </a:p>
          <a:p>
            <a:pPr marL="0" indent="0">
              <a:buNone/>
            </a:pPr>
            <a:r>
              <a:rPr lang="pt-BR" sz="1600" b="1" dirty="0" smtClean="0">
                <a:latin typeface="Baskerville Old Face" panose="02020602080505020303" pitchFamily="18" charset="0"/>
              </a:rPr>
              <a:t>Adivinha </a:t>
            </a:r>
            <a:r>
              <a:rPr lang="pt-BR" sz="1600" b="1" dirty="0">
                <a:latin typeface="Baskerville Old Face" panose="02020602080505020303" pitchFamily="18" charset="0"/>
              </a:rPr>
              <a:t>quanto eu te </a:t>
            </a:r>
            <a:r>
              <a:rPr lang="pt-BR" sz="1600" b="1" dirty="0" smtClean="0">
                <a:latin typeface="Baskerville Old Face" panose="02020602080505020303" pitchFamily="18" charset="0"/>
              </a:rPr>
              <a:t>amo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McBratney</a:t>
            </a:r>
            <a:r>
              <a:rPr lang="pt-BR" sz="1600" dirty="0" smtClean="0">
                <a:latin typeface="Baskerville Old Face" panose="02020602080505020303" pitchFamily="18" charset="0"/>
              </a:rPr>
              <a:t>, Sam Adivinha quanto eu te amo/ Sam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McBratney</a:t>
            </a:r>
            <a:r>
              <a:rPr lang="pt-BR" sz="1600" dirty="0" smtClean="0">
                <a:latin typeface="Baskerville Old Face" panose="02020602080505020303" pitchFamily="18" charset="0"/>
              </a:rPr>
              <a:t> ; ilustração de Anita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Jeram</a:t>
            </a:r>
            <a:r>
              <a:rPr lang="pt-BR" sz="1600" dirty="0" smtClean="0">
                <a:latin typeface="Baskerville Old Face" panose="02020602080505020303" pitchFamily="18" charset="0"/>
              </a:rPr>
              <a:t>; tradução Fernando Nuno. – 2. ed. – São Paulo: Editora WMF Martins Fontes, 2015.</a:t>
            </a:r>
          </a:p>
          <a:p>
            <a:pPr marL="0" indent="0">
              <a:buNone/>
            </a:pPr>
            <a:r>
              <a:rPr lang="pt-BR" sz="1600" b="1" dirty="0" smtClean="0">
                <a:latin typeface="Baskerville Old Face" panose="02020602080505020303" pitchFamily="18" charset="0"/>
              </a:rPr>
              <a:t> </a:t>
            </a:r>
            <a:r>
              <a:rPr lang="pt-BR" sz="1600" b="1" dirty="0">
                <a:latin typeface="Baskerville Old Face" panose="02020602080505020303" pitchFamily="18" charset="0"/>
              </a:rPr>
              <a:t>Bruxa, Bruxa venha a minha festa</a:t>
            </a:r>
            <a:r>
              <a:rPr lang="pt-BR" sz="1600" dirty="0" smtClean="0">
                <a:latin typeface="Baskerville Old Face" panose="02020602080505020303" pitchFamily="18" charset="0"/>
              </a:rPr>
              <a:t>. 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Druce</a:t>
            </a:r>
            <a:r>
              <a:rPr lang="pt-BR" sz="1600" dirty="0" smtClean="0">
                <a:latin typeface="Baskerville Old Face" panose="02020602080505020303" pitchFamily="18" charset="0"/>
              </a:rPr>
              <a:t>,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Arden</a:t>
            </a:r>
            <a:r>
              <a:rPr lang="pt-BR" sz="1600" dirty="0" smtClean="0">
                <a:latin typeface="Baskerville Old Face" panose="02020602080505020303" pitchFamily="18" charset="0"/>
              </a:rPr>
              <a:t> Bruxa, Bruxa, venha a minha festa/ escrito por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Arden</a:t>
            </a:r>
            <a:r>
              <a:rPr lang="pt-BR" sz="1600" dirty="0" smtClean="0">
                <a:latin typeface="Baskerville Old Face" panose="02020602080505020303" pitchFamily="18" charset="0"/>
              </a:rPr>
              <a:t>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Druce</a:t>
            </a:r>
            <a:r>
              <a:rPr lang="pt-BR" sz="1600" dirty="0" smtClean="0">
                <a:latin typeface="Baskerville Old Face" panose="02020602080505020303" pitchFamily="18" charset="0"/>
              </a:rPr>
              <a:t>, ilustrado por Pat. </a:t>
            </a:r>
            <a:r>
              <a:rPr lang="pt-BR" sz="1600" dirty="0" err="1" smtClean="0">
                <a:latin typeface="Baskerville Old Face" panose="02020602080505020303" pitchFamily="18" charset="0"/>
              </a:rPr>
              <a:t>Ludlow</a:t>
            </a:r>
            <a:r>
              <a:rPr lang="pt-BR" sz="1600" dirty="0" smtClean="0">
                <a:latin typeface="Baskerville Old Face" panose="02020602080505020303" pitchFamily="18" charset="0"/>
              </a:rPr>
              <a:t>; |traduzido por Gilda de Aquino|. – São Paulo; BRINQU-BOOK.1995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813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1668" y="0"/>
            <a:ext cx="12595537" cy="128089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Baskerville Old Face" panose="02020602080505020303" pitchFamily="18" charset="0"/>
              </a:rPr>
              <a:t>Iniciamos o projeto com </a:t>
            </a:r>
            <a:r>
              <a:rPr lang="pt-BR" sz="2800" dirty="0" err="1" smtClean="0">
                <a:latin typeface="Baskerville Old Face" panose="02020602080505020303" pitchFamily="18" charset="0"/>
              </a:rPr>
              <a:t>contações</a:t>
            </a:r>
            <a:r>
              <a:rPr lang="pt-BR" sz="2800" dirty="0" smtClean="0">
                <a:latin typeface="Baskerville Old Face" panose="02020602080505020303" pitchFamily="18" charset="0"/>
              </a:rPr>
              <a:t> de histórias em espaços alternativos da Unidade e com </a:t>
            </a:r>
            <a:r>
              <a:rPr lang="pt-BR" sz="2800" dirty="0">
                <a:latin typeface="Baskerville Old Face" panose="02020602080505020303" pitchFamily="18" charset="0"/>
              </a:rPr>
              <a:t>a </a:t>
            </a:r>
            <a:r>
              <a:rPr lang="pt-BR" sz="2800" dirty="0" smtClean="0">
                <a:latin typeface="Baskerville Old Face" panose="02020602080505020303" pitchFamily="18" charset="0"/>
              </a:rPr>
              <a:t>visita </a:t>
            </a:r>
            <a:r>
              <a:rPr lang="pt-BR" sz="2800" dirty="0">
                <a:latin typeface="Baskerville Old Face" panose="02020602080505020303" pitchFamily="18" charset="0"/>
              </a:rPr>
              <a:t>da Biblioteca móvel da Fundação </a:t>
            </a:r>
            <a:r>
              <a:rPr lang="pt-BR" sz="2800" dirty="0" err="1">
                <a:latin typeface="Baskerville Old Face" panose="02020602080505020303" pitchFamily="18" charset="0"/>
              </a:rPr>
              <a:t>Indaialense</a:t>
            </a:r>
            <a:r>
              <a:rPr lang="pt-BR" sz="2800" dirty="0">
                <a:latin typeface="Baskerville Old Face" panose="02020602080505020303" pitchFamily="18" charset="0"/>
              </a:rPr>
              <a:t> de Cultura de </a:t>
            </a:r>
            <a:r>
              <a:rPr lang="pt-BR" sz="2800" dirty="0" smtClean="0">
                <a:latin typeface="Baskerville Old Face" panose="02020602080505020303" pitchFamily="18" charset="0"/>
              </a:rPr>
              <a:t>Indaial.</a:t>
            </a:r>
            <a:endParaRPr lang="pt-BR" sz="2800" dirty="0">
              <a:latin typeface="Baskerville Old Face" panose="020206020805050203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5" r="17271"/>
          <a:stretch/>
        </p:blipFill>
        <p:spPr>
          <a:xfrm>
            <a:off x="533837" y="1290589"/>
            <a:ext cx="3344493" cy="2437579"/>
          </a:xfrm>
        </p:spPr>
      </p:pic>
      <p:sp>
        <p:nvSpPr>
          <p:cNvPr id="5" name="CaixaDeTexto 4"/>
          <p:cNvSpPr txBox="1"/>
          <p:nvPr/>
        </p:nvSpPr>
        <p:spPr>
          <a:xfrm>
            <a:off x="412028" y="3624711"/>
            <a:ext cx="370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latin typeface="Baskerville Old Face" panose="02020602080505020303" pitchFamily="18" charset="0"/>
              </a:rPr>
              <a:t>Contação</a:t>
            </a:r>
            <a:r>
              <a:rPr lang="pt-BR" sz="1600" dirty="0" smtClean="0">
                <a:latin typeface="Baskerville Old Face" panose="02020602080505020303" pitchFamily="18" charset="0"/>
              </a:rPr>
              <a:t> da história Adivinha quanto eu te amo, utilizando a luz negra</a:t>
            </a:r>
            <a:endParaRPr lang="pt-BR" sz="1600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5082" y="3704387"/>
            <a:ext cx="3910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latin typeface="Baskerville Old Face" panose="02020602080505020303" pitchFamily="18" charset="0"/>
              </a:rPr>
              <a:t>Contação</a:t>
            </a:r>
            <a:r>
              <a:rPr lang="pt-BR" sz="1600" dirty="0" smtClean="0">
                <a:latin typeface="Baskerville Old Face" panose="02020602080505020303" pitchFamily="18" charset="0"/>
              </a:rPr>
              <a:t> nos espaços externos da Unidade.</a:t>
            </a:r>
            <a:endParaRPr lang="pt-BR" sz="1600" dirty="0">
              <a:latin typeface="Baskerville Old Face" panose="020206020805050203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07" y="1134214"/>
            <a:ext cx="3541693" cy="26562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35" y="4042941"/>
            <a:ext cx="3496260" cy="26221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80" y="4097143"/>
            <a:ext cx="3423991" cy="25679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2028" y="4945487"/>
            <a:ext cx="2678902" cy="135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Visita da </a:t>
            </a:r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B</a:t>
            </a:r>
            <a:r>
              <a:rPr lang="pt-BR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iblioteca Móvel da Fundação </a:t>
            </a:r>
            <a:r>
              <a:rPr lang="pt-BR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Indaialense</a:t>
            </a:r>
            <a:r>
              <a:rPr lang="pt-BR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de Cultura</a:t>
            </a:r>
            <a:endParaRPr lang="pt-BR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090930" y="5434884"/>
            <a:ext cx="674888" cy="373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Espaço Reservado para Conteúdo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/>
          <a:stretch/>
        </p:blipFill>
        <p:spPr>
          <a:xfrm>
            <a:off x="4259128" y="1171893"/>
            <a:ext cx="3696998" cy="25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r="15786" b="21827"/>
          <a:stretch/>
        </p:blipFill>
        <p:spPr>
          <a:xfrm>
            <a:off x="8930439" y="1194785"/>
            <a:ext cx="3236504" cy="2482402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7830"/>
          <a:stretch/>
        </p:blipFill>
        <p:spPr>
          <a:xfrm>
            <a:off x="214236" y="1685522"/>
            <a:ext cx="2406211" cy="3400023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26768" r="10478" b="18749"/>
          <a:stretch/>
        </p:blipFill>
        <p:spPr>
          <a:xfrm>
            <a:off x="2580323" y="1691422"/>
            <a:ext cx="3017647" cy="33764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51894" y="115909"/>
            <a:ext cx="4104578" cy="10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As crianças ouviram a história “ O sanduíche da Maricota” e depois cada criança montou seu próprio sanduíche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2228044" y="1136560"/>
            <a:ext cx="352279" cy="56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633178" y="112689"/>
            <a:ext cx="4104578" cy="1023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As crianças ouviram a história “ Cachinhos Dourados e os Três Ursos” e depois fizemos nosso mingau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9509327" y="1136560"/>
            <a:ext cx="352279" cy="56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31152"/>
          <a:stretch/>
        </p:blipFill>
        <p:spPr>
          <a:xfrm>
            <a:off x="6199323" y="1159098"/>
            <a:ext cx="2846322" cy="348105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89398" y="5499279"/>
            <a:ext cx="3425780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COMENTÁRIOS DOS PAIS NO GRUPO DE WHATSAPP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4022374" y="5789053"/>
            <a:ext cx="352279" cy="56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54013" r="15178" b="493"/>
          <a:stretch/>
        </p:blipFill>
        <p:spPr>
          <a:xfrm>
            <a:off x="4656026" y="5196626"/>
            <a:ext cx="2966458" cy="1448873"/>
          </a:xfrm>
          <a:prstGeom prst="rect">
            <a:avLst/>
          </a:prstGeom>
        </p:spPr>
      </p:pic>
      <p:pic>
        <p:nvPicPr>
          <p:cNvPr id="15" name="Espaço Reservado para Conteúdo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23644"/>
          <a:stretch/>
        </p:blipFill>
        <p:spPr>
          <a:xfrm>
            <a:off x="9467825" y="3930240"/>
            <a:ext cx="2269931" cy="2876245"/>
          </a:xfrm>
          <a:prstGeom prst="rect">
            <a:avLst/>
          </a:prstGeom>
        </p:spPr>
      </p:pic>
      <p:sp>
        <p:nvSpPr>
          <p:cNvPr id="16" name="Seta para baixo 15"/>
          <p:cNvSpPr/>
          <p:nvPr/>
        </p:nvSpPr>
        <p:spPr>
          <a:xfrm rot="16200000">
            <a:off x="8014825" y="5637727"/>
            <a:ext cx="352279" cy="56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66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8789"/>
            <a:ext cx="12191999" cy="695459"/>
          </a:xfrm>
        </p:spPr>
        <p:txBody>
          <a:bodyPr/>
          <a:lstStyle/>
          <a:p>
            <a:pPr algn="ctr"/>
            <a:r>
              <a:rPr lang="pt-BR" dirty="0" smtClean="0">
                <a:latin typeface="Baskerville Old Face" panose="02020602080505020303" pitchFamily="18" charset="0"/>
              </a:rPr>
              <a:t>Visitamos a biblioteca da Escola Maria Helena </a:t>
            </a:r>
            <a:r>
              <a:rPr lang="pt-BR" dirty="0" err="1" smtClean="0">
                <a:latin typeface="Baskerville Old Face" panose="02020602080505020303" pitchFamily="18" charset="0"/>
              </a:rPr>
              <a:t>Trentini</a:t>
            </a:r>
            <a:r>
              <a:rPr lang="pt-BR" dirty="0" smtClean="0">
                <a:latin typeface="Baskerville Old Face" panose="02020602080505020303" pitchFamily="18" charset="0"/>
              </a:rPr>
              <a:t> Machado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76" y="824249"/>
            <a:ext cx="3903710" cy="292778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79" y="873648"/>
            <a:ext cx="3837846" cy="28783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80" y="3752032"/>
            <a:ext cx="3707706" cy="277685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53037" y="4391607"/>
            <a:ext cx="3515932" cy="1783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Baskerville Old Face" panose="02020602080505020303" pitchFamily="18" charset="0"/>
              </a:rPr>
              <a:t>COMENTÁRIOS NAS REDES SOCIAIS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958366" y="4997003"/>
            <a:ext cx="1030310" cy="48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96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1667" y="156919"/>
            <a:ext cx="12157656" cy="128089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Baskerville Old Face" panose="02020602080505020303" pitchFamily="18" charset="0"/>
              </a:rPr>
              <a:t>Transformamos a casinha do parque em uma biblioteca e realizamos no dia da inauguração um teatro com as professoras</a:t>
            </a:r>
            <a:endParaRPr lang="pt-BR" sz="2800" dirty="0">
              <a:latin typeface="Baskerville Old Face" panose="020206020805050203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22197"/>
          <a:stretch/>
        </p:blipFill>
        <p:spPr>
          <a:xfrm>
            <a:off x="537531" y="1967419"/>
            <a:ext cx="5674276" cy="35302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50865" y="5872113"/>
            <a:ext cx="50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askerville Old Face" panose="02020602080505020303" pitchFamily="18" charset="0"/>
              </a:rPr>
              <a:t>Teatro realizado pelas professoras no dia da inauguração da biblioteca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30756" y="1437809"/>
            <a:ext cx="3042153" cy="1017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Comentários dos pais no grupo da turma do </a:t>
            </a:r>
            <a:r>
              <a:rPr lang="pt-BR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Whatsapp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flipH="1">
            <a:off x="8895130" y="2472026"/>
            <a:ext cx="427178" cy="72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8300" r="6269" b="10794"/>
          <a:stretch/>
        </p:blipFill>
        <p:spPr>
          <a:xfrm>
            <a:off x="7466663" y="3249738"/>
            <a:ext cx="3284112" cy="10201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3662" r="5986" b="5765"/>
          <a:stretch/>
        </p:blipFill>
        <p:spPr>
          <a:xfrm>
            <a:off x="7312116" y="4601638"/>
            <a:ext cx="3593205" cy="17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2" y="77895"/>
            <a:ext cx="12101848" cy="1280890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latin typeface="Baskerville Old Face" panose="02020602080505020303" pitchFamily="18" charset="0"/>
              </a:rPr>
              <a:t>Realizamos a dramatização da história </a:t>
            </a:r>
            <a:r>
              <a:rPr lang="pt-BR" sz="2000" dirty="0">
                <a:latin typeface="Baskerville Old Face" panose="02020602080505020303" pitchFamily="18" charset="0"/>
              </a:rPr>
              <a:t>B</a:t>
            </a:r>
            <a:r>
              <a:rPr lang="pt-BR" sz="2000" dirty="0" smtClean="0">
                <a:latin typeface="Baskerville Old Face" panose="02020602080505020303" pitchFamily="18" charset="0"/>
              </a:rPr>
              <a:t>ruxa, bruxa venha a minha festa</a:t>
            </a:r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para </a:t>
            </a:r>
            <a:r>
              <a:rPr lang="pt-BR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as turmas da Unidade, familiares e para as duas turmas do primeiro ano do ensino fundamental da Escola do </a:t>
            </a:r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bairro. Nesse dia o Grupo do Rotary realizou a entrega de doações de livros infantis para a</a:t>
            </a:r>
            <a:r>
              <a:rPr lang="pt-BR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Unidade. Também realizamos uma apresentação para o grupo da Terceira Idade do nosso bairro.</a:t>
            </a:r>
            <a:endParaRPr lang="pt-BR" sz="2000" dirty="0">
              <a:latin typeface="Baskerville Old Face" panose="020206020805050203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53591" y="2822119"/>
            <a:ext cx="6444343" cy="863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Comentários dos pais no grupo da turma no </a:t>
            </a:r>
            <a:r>
              <a:rPr lang="pt-BR" sz="20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whatsapp</a:t>
            </a:r>
            <a:r>
              <a:rPr lang="pt-BR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sobre a </a:t>
            </a:r>
            <a:r>
              <a:rPr lang="pt-BR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apresentação na Unidade e Para o Grupo da Terceira 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8661219" y="3667169"/>
            <a:ext cx="463639" cy="50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4" y="4078581"/>
            <a:ext cx="3183538" cy="112082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57887" y="1512529"/>
            <a:ext cx="514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Baskerville Old Face" panose="02020602080505020303" pitchFamily="18" charset="0"/>
              </a:rPr>
              <a:t>Link de acesso para assistir ao vídeo</a:t>
            </a:r>
            <a:endParaRPr lang="pt-BR" sz="1400" dirty="0">
              <a:latin typeface="Baskerville Old Face" panose="020206020805050203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7255" r="12597"/>
          <a:stretch/>
        </p:blipFill>
        <p:spPr>
          <a:xfrm>
            <a:off x="9100187" y="3918307"/>
            <a:ext cx="2726617" cy="13400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6" y="1180971"/>
            <a:ext cx="4625559" cy="2601877"/>
          </a:xfrm>
          <a:prstGeom prst="rect">
            <a:avLst/>
          </a:prstGeom>
        </p:spPr>
      </p:pic>
      <p:pic>
        <p:nvPicPr>
          <p:cNvPr id="12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/>
          <a:stretch/>
        </p:blipFill>
        <p:spPr>
          <a:xfrm>
            <a:off x="396026" y="4095456"/>
            <a:ext cx="4329365" cy="2648575"/>
          </a:xfrm>
        </p:spPr>
      </p:pic>
      <p:sp>
        <p:nvSpPr>
          <p:cNvPr id="5" name="Retângulo 4"/>
          <p:cNvSpPr/>
          <p:nvPr/>
        </p:nvSpPr>
        <p:spPr>
          <a:xfrm>
            <a:off x="169530" y="6011761"/>
            <a:ext cx="4782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APRESENTAÇÃO PARA O GRUPO DA TERCEIRA IDADE </a:t>
            </a:r>
            <a:endParaRPr lang="pt-BR" sz="1400" b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DO </a:t>
            </a:r>
            <a:r>
              <a:rPr lang="pt-BR" sz="1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BAIRRO CARIJÓS.</a:t>
            </a:r>
          </a:p>
        </p:txBody>
      </p:sp>
      <p:pic>
        <p:nvPicPr>
          <p:cNvPr id="13" name="Espaço Reservado para Conteúdo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r="5722" b="4075"/>
          <a:stretch/>
        </p:blipFill>
        <p:spPr>
          <a:xfrm>
            <a:off x="7213725" y="5376748"/>
            <a:ext cx="3249771" cy="1270025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5143168" y="1585661"/>
            <a:ext cx="368581" cy="272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112912" y="1899453"/>
            <a:ext cx="707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>
                <a:solidFill>
                  <a:srgbClr val="00B0F0"/>
                </a:solidFill>
              </a:rPr>
              <a:t>https://drive.google.com/file/d/1_gVjkmsf-WQ6x76Q6n14Ys2Tmr8-LQXb/view?usp=sharing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37892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6093660</TotalTime>
  <Words>817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Baskerville Old Face</vt:lpstr>
      <vt:lpstr>Calibri</vt:lpstr>
      <vt:lpstr>Century Gothic</vt:lpstr>
      <vt:lpstr>Times New Roman</vt:lpstr>
      <vt:lpstr>Wingdings 3</vt:lpstr>
      <vt:lpstr>Cacho</vt:lpstr>
      <vt:lpstr>PROJETO  É HORA DA HISTÓRIA</vt:lpstr>
      <vt:lpstr>COMO SURGIU O NOSSO PROJETO?</vt:lpstr>
      <vt:lpstr>Apresentação do PowerPoint</vt:lpstr>
      <vt:lpstr>REFÊRENCIAS TEÓRICAS</vt:lpstr>
      <vt:lpstr>Iniciamos o projeto com contações de histórias em espaços alternativos da Unidade e com a visita da Biblioteca móvel da Fundação Indaialense de Cultura de Indaial.</vt:lpstr>
      <vt:lpstr>Apresentação do PowerPoint</vt:lpstr>
      <vt:lpstr>Visitamos a biblioteca da Escola Maria Helena Trentini Machado</vt:lpstr>
      <vt:lpstr>Transformamos a casinha do parque em uma biblioteca e realizamos no dia da inauguração um teatro com as professoras</vt:lpstr>
      <vt:lpstr>Realizamos a dramatização da história Bruxa, bruxa venha a minha festa para as turmas da Unidade, familiares e para as duas turmas do primeiro ano do ensino fundamental da Escola do bairro. Nesse dia o Grupo do Rotary realizou a entrega de doações de livros infantis para a Unidade. Também realizamos uma apresentação para o grupo da Terceira Idade do nosso bairro.</vt:lpstr>
      <vt:lpstr>APRESENTAÇÕES EM QUATRO UNIDADES DE EDUCAÇÃO INFANTIL DO MUNICÍPIO DE INDAIAL</vt:lpstr>
      <vt:lpstr>MALETA LITERÁRIA</vt:lpstr>
      <vt:lpstr>Visitamos a Gráfica Gandrei para que as crianças conhecessem de perto como é todo o processo de um livro antes de ir para uma livraria ou biblioteca.  Nesse dia surgiram muitas dúvidas.</vt:lpstr>
      <vt:lpstr>Apresentação do PowerPoint</vt:lpstr>
      <vt:lpstr>Apresentação do PowerPoint</vt:lpstr>
      <vt:lpstr>Apresentação do PowerPoint</vt:lpstr>
      <vt:lpstr>NOITE DO LANÇAMENTO</vt:lpstr>
      <vt:lpstr>RESULTADO DO PROJETO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 É HORA DA HISTÓRIA</dc:title>
  <dc:creator>Ingo</dc:creator>
  <cp:lastModifiedBy>Ingo</cp:lastModifiedBy>
  <cp:revision>131</cp:revision>
  <cp:lastPrinted>2020-07-31T20:48:16Z</cp:lastPrinted>
  <dcterms:created xsi:type="dcterms:W3CDTF">2020-07-21T12:41:30Z</dcterms:created>
  <dcterms:modified xsi:type="dcterms:W3CDTF">2020-08-01T14:21:45Z</dcterms:modified>
</cp:coreProperties>
</file>