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8" r:id="rId2"/>
    <p:sldId id="320" r:id="rId3"/>
    <p:sldId id="331" r:id="rId4"/>
    <p:sldId id="329" r:id="rId5"/>
    <p:sldId id="297" r:id="rId6"/>
    <p:sldId id="294" r:id="rId7"/>
    <p:sldId id="258" r:id="rId8"/>
    <p:sldId id="308" r:id="rId9"/>
    <p:sldId id="259" r:id="rId10"/>
    <p:sldId id="328" r:id="rId11"/>
    <p:sldId id="325" r:id="rId12"/>
    <p:sldId id="327" r:id="rId13"/>
    <p:sldId id="289" r:id="rId14"/>
    <p:sldId id="295" r:id="rId15"/>
    <p:sldId id="316" r:id="rId16"/>
    <p:sldId id="324" r:id="rId17"/>
    <p:sldId id="323" r:id="rId18"/>
    <p:sldId id="330" r:id="rId19"/>
    <p:sldId id="309" r:id="rId20"/>
    <p:sldId id="31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isa" initials="E" lastIdx="4" clrIdx="0">
    <p:extLst>
      <p:ext uri="{19B8F6BF-5375-455C-9EA6-DF929625EA0E}">
        <p15:presenceInfo xmlns:p15="http://schemas.microsoft.com/office/powerpoint/2012/main" userId="Ene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25A2FF"/>
    <a:srgbClr val="FFCC66"/>
    <a:srgbClr val="0000FF"/>
    <a:srgbClr val="FF33CC"/>
    <a:srgbClr val="E9ABEB"/>
    <a:srgbClr val="3F91CB"/>
    <a:srgbClr val="FF6600"/>
    <a:srgbClr val="77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0612" autoAdjust="0"/>
  </p:normalViewPr>
  <p:slideViewPr>
    <p:cSldViewPr snapToGrid="0">
      <p:cViewPr varScale="1">
        <p:scale>
          <a:sx n="67" d="100"/>
          <a:sy n="67" d="100"/>
        </p:scale>
        <p:origin x="-3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8-02T00:54:01.43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16718 11633 0,'0'25'172,"-24"25"-156,24-25-1,0-75 173,0 25-173,0 0 1,0 1-16,-25-1 109,0 25-109,-25 0 16,-24 0-16,0 0 16,49 0-16,-25 25 15,0-25-15,1 24 16,49 1-16,0 0 219,49 0-204,-24-25 1,0 0-16,0 0 15,0 0-15,0 0 32,-1 0 30,26 0-31,-25-25 1,-25 0-17,25 0 1,-25 1 0,0-1-16,24 0 15,1 0-15,-25 0 16,25 1-1,-25-1-15,0 0 16,0-25-16,25 1 16,24-26-16,-24 26 15</inkml:trace>
  <inkml:trace contextRef="#ctx0" brushRef="#br0" timeOffset="751.97">16346 11584 0,'0'0'16,"0"49"-16,0-24 16,-25 0-16,25 25 15,0-26 1,0 1 125,25-25-110,25 0-16</inkml:trace>
  <inkml:trace contextRef="#ctx0" brushRef="#br0" timeOffset="4847.68">16644 11683 0,'25'0'110,"0"0"-95,-1 0 32,1 0 0,0 0-16,0 0-31,-50 0 125,-25-25-125,-24 25 16,24-25 0,26 25-16,-26 0 15,-24-24-15,49 24 32,25-25 233,49 0-265,1-25 16,0 26-16,-26 24 15,26-25 1,-50 0 156,-50 25-141,-24 25-31,0 0 16,49-25-16,-75 24 15,51 1-15,24-25 16,-25 0-16,26 0 16,48 0 171,1 0-171,0 0-1,25 0-15,-1-25 157,26 25-142,24 25-15,-49 25 16,24-25-16,-49-25 16,0 0 234,-1 24-235,1-24-15,25 25 16,-25 25-16,-1-25 15,1-1-15,0 1 16,0 25 0,-25-25-16,0 24 172,0-24-157,-50-25-15,50 25 16,-49 0-16,-26-1 15,26 1 1,24 0-16,-25-25 16,25 25-16,25-50 265,25 0-265,0 0 16,0 1-16,0-1 16,-25 0 218,-25 25-234,0 25 31,0 0-15,-24-1-1,73-24 157,1 0-172,-25-24 16,0-26 0,0 25 171,0 0-187,-74 25 16,-25-24-16,24-1 15,50 25 1,-24 0-16,24 0 16,0 25-16,50-1 109,74-24-93,-24-24-1,-51-1-15,-24 0 16,50 25-1,-25-25 1,-25 50 172,0 0-173,0 0-15,25 24 16,-25-24-16,24 25 15,1-50 79,25-25-78,-1-25-16,1 25 15,0 1-15,-26-1 16</inkml:trace>
  <inkml:trace contextRef="#ctx0" brushRef="#br0" timeOffset="9112.44">16768 11906 0,'0'0'0,"-25"50"16,25-75 171,0 0-171,0-24-16,0-1 16,0 0-1,0 1-15,0 24 16,0-25-16,0 26 15,-25 24 142,1 0-142,-1 49-15,25-24 16,-25 25 0,25-1-16,0-24 15,0 0 345,0 24-345,0 1 1,0-25-16,0 0 15,0-1-15,0 1 16,0 25-16,0-25 16,0-1-1,25-24 79,0 0-78,-25-24 77,0-1-77,0 0 0,0 0-1,0 0 1,0-24-16,0 24 16,-25 25 249,0 0-249,-25 25-1,26 0-15,-1-1 16,50-24 234,-1 0-234,26 0-16,0 0 15,-26 0 1,1 0-16,25 0 16,-50-24-1,25-1-15,-25 0 47,0 0-16,0 0-15,0 1 0,0-1 15,0 0-31,-25 0 15,25 0-15,-25 1 16,0-1 0,0 0-16,25 0 78,-49 25-63,-26-49-15,1-1 16,49 0-16,0 26 16,1 24 62,-1 0-78,0 24 31,0-24 0,0 25 1,25 0-1,0 0 0,0 0-15,0-1 15,25 1-15,0 0-16,-25 0 15,25 0 1,0-1-1,-1 1 1,-24 0 15,25-25 1,25 25 139,-25-25-155,-1 0-16,-48 0 328,-26 0-312,0 0-16,26 0 15,-1 0-15,0 0 16,0 25-16,0-25 16,-24 24-1,49 1 63,24-25-62,-24 25 0,25 25-1,0-50-15,25 24 16,-50 26-16,49-25 16,1 24-16,0-49 15,-26 0 95,26 0-95,0 0-15,-1 0 16,-49-24-16,50-1 15,-25 0 1,-25 0 62,0-24-15,-25 49-32,0-25-15,0 0-1,0 0 1,1 25-1,-1-25-15,-25 1 16,1-1 0,24 0-16,0 25 15,0-25-15,0 25 16,1 0 46,-1 0-46</inkml:trace>
  <inkml:trace contextRef="#ctx0" brushRef="#br0" timeOffset="16744.04">8359 9996 0,'-49'0'172,"49"25"-172,-25 0 15,0-25-15,0 25 16,25 0-16,-25-25 16,1 24-1,-1 1 48,-25 0-1,25 0-46,75-50 203,0-25-219,-1 26 15,1-1-15,24-50 16,-24 50-16,-25-24 16,-25 24-16,24 0 109,-73 25-31,24 0-78,0 0 16,0 0-16,-49 25 15,49 0 1,25 0 0,0 24 218,0-24-234,-25 25 125,1-25-109,-1-25-16,-25 24 46,75-24 79,25-24-109,24-1-16,0-25 16,1 25-16,-50-24 15,-1 24-15,1 25 16,-50 0 140,1 0-156,-26 0 16,25 0-16,0 0 15,-24 0-15,-1 0 32,50 25-32,50-25 172,-25-25-157,-1 0 1,1 0-16,-50 50 94,-24 0-79,-1 0 1,1-1-16,-1 1 15,0 0-15,1 25 16,-1-25-16,0-1 16,26 1-16,-1-25 15,0 25-15,50-25 141,24 0-125,-24-25-16,25 25 15,-50-49-15,50 24 16,-1 0-1,-24-25 1,0 50-16,-25-49 16,25 24 234,49 25-235,0 0-15,50 0 16,-24 0-16,-1 0 16,-25 0-16,-49 0 15,0 0-15,0 0 16,-50 0 109,-25 0-125,1 25 15,-1-1-15,0 1 16,1 0-16,-1 0 16,1 0-16,-1-25 15,25 25-15,-24-1 16,24 1-16,0 0 16,-25-25-1,26 25 1,24 0-16,-50-1 15,0 1 17,50-50 140,0 1-157,0-26-15,0 0 16,25 1-1,0 24-15,0 0 16,-25 0-16,0 0 16,0-24-16,25 24 15,-25 0 110,-50 50-93,-24 0-32,24 0 15,25-1-15,0-24 16,0 25-16,25 0 500,0 0-485,75 25-15,-1-50 16,26 24-16,-76-24 16,76 25-16,-51-25 15,1 0-15,-25 0 16,-1 0-16,1 0 16,-25 25 140,-49-25-141,-51 25-15,51-25 16,24 0 0,-25 25-16,26-25 140,24-50-108,24 0-17,-24 26 1,25-1-16,-25 0 31,0 0 94,-74 50-94,74 0-31,-50 0 16,75-50 187,49 0-203,-49 0 16,25 0-16,24-24 15,1-1-15,-26 25 16,1-24-16,-1 49 16,1-25-16,-25 0 15</inkml:trace>
  <inkml:trace contextRef="#ctx0" brushRef="#br0" timeOffset="20608.84">10443 9947 0,'0'-25'203,"-25"0"-187,25 0 15,0 0-15,0 1-16,0-1 15,-25 25 16,25-25-15,25 25 203,0 0-204,0 0-15,24 25 16,-24-25-16,-25 25 16,25-25-1,0 24 1,-25 1 156,-25-25-157,25-25 1,-50 1 0,1-1-1,24 0 17,0 0-17,0 25 48,25-25-63,-25-24 15,50 49 282,0 0-297,0 0 16,0 25-16,-1 24 15,1-49-15,0 25 16,-25 0-16,0 0 16,25-1-16,0 1 15,-25 0-15,24 0 16,-24 0-16,25 24 16,0 1 15,0-25-31,-25 0 31,0-1 219,-25-24-234,0-49-16,-24 24 15,-1-25-15,0 1 16,26-1 0,-1 0-16,25 26 15,-25-26-15,0 25 0,25 0 16,-25 1-16,1-1 15,24 0 1,-25 25 93,50 25 79,-1 0-188,26-25 16,-50 49-16,25-24 15,0 0-15,-1 0 16,-24-1-16,0 1 31</inkml:trace>
  <inkml:trace contextRef="#ctx0" brushRef="#br0" timeOffset="24199.64">11187 9847 0,'0'25'234,"0"0"-218,0 0-16,0 0 16,0-1-16,0 1 15,0 25 470,0-25-470,25 0 48,0-1-32,-50-24 125,-25-24-140,0-26 0,26 25-16,-1 0 15,25-24 1,-25 24-16,0 0 15,25 0 1,-25 0-16,25 1 16,0-1-1,0 0 313,0 0-328,0 0 16,25 1 0,25 24 234,-25 49-250,-1-24 15,1 49-15,0 1 16,-25-26-16,0 1 16,25 0-16,-25-1 15,25 1 1,-25-25-1,0 0 1,0-1 15,0 1-31,25 0 16,-25 0 187,-25-25-187,0 0-16,-25-25 15,25 0-15,-24-49 16,-1-25-16,1 49 16,49-49-16,-25-1 15,0 1-15,0 25 16,25 49-16,0-25 15,0 1-15,0 24 16,0 0 0</inkml:trace>
  <inkml:trace contextRef="#ctx0" brushRef="#br0" timeOffset="30640.29">5581 9376 0,'25'0'641,"-25"-25"-626,49 1-15,-24 24 16,-25-25-16,25 0 15,0 25-15,-50 0 235,0 0-220,-24 25 1,49 0 375,-25-25-391,-25 49 15,25-24-15,25 0 16,0 24-16,0-24 16,0 25-16,0-1 15,0-24-15,0 25 16,0-1-16,-24-49 250,-1-49-235,-25-26-15,25-24 16,1 50-16,24-1 16,0-24-16,0-1 15,0 26-15,0-1 16,0 0-16,0 26 16,0-1-1,0 0 1,-25 0 62,74 25 78,-24 50-156,25-1 16,-1-24-16,-24 25 15,25-1-15,-25 26 16,-1-26-16,-24 1 16,0-25-1,-24-25 173,-26 0-188,25 0 15,25-50-15,-25 25 16,1 25-16,24-24 16,0-1-1,0 0-15,0 0 16,0 0 0,0 1 140,0 48-141,24 26-15,26 0 16,-25-1 0,0-24-16,-1 25 15,1 24 1,-25-49-16,25 24 16,0 1-16,0 0 15,-50-50 126,0-25-141,25 0 15,-25-49-15,0-1 16,1 1-16,24 24 16,-25 1-16,0-1 15,25 100 188,25-26-187,0 51-16,-1-26 16,-24 1-16,25 0 15,0 24 1,0-24-16,0-1 16,-25-24-1,0 0-15,0 0 125,-25-50-109,25 0-16,-50 0 15,25-49-15,1 24 16,24 1-16,-25-1 16,0 0-16,25 26 15,0-1-15,-25-25 16,0 25 0,50 75 218,0-25-218,-25 24-16,25 1 15,-25-25 1,25-25-16,-50 0 156,0 0-140,0-50-16,0-24 15,-24-1-15,24 26 16,0-26-16,0 26 16,25-1-16,-24 1 31,24 24-16,24 50 142,26-1-157,-25 26 15,0 0-15,-1-1 16,1 1-16,-25-25 16,0 24-16,0-24 15,25 74-15,0-49 16,-25-25-16,0-1 15,0 1-15,0 0 16,25 0-16,-25 0 47,0-1 125,-25-24-157,0-24 1,0-1 0,0 0-16,1 0 15,24 0 32</inkml:trace>
  <inkml:trace contextRef="#ctx0" brushRef="#br0" timeOffset="36584.01">11212 9624 0,'0'25'188,"0"0"-173</inkml:trace>
  <inkml:trace contextRef="#ctx0" brushRef="#br0" timeOffset="38703.83">11187 9699 0,'-25'0'31,"25"49"-15,0 26-16,0 24 15,0-50-15,0 26 16,0-1-16,0-49 15,0 25-15,0-1 16,0-24-16,25 0 31,-50-50 126,25-24-157,0-26 15,0-24-15,0 49 16,0-49-16,0 0 15,0 0-15,0-1 16,0 51-16,0-26 16,0 51-16,0-1 15,0 50 142,0 49-157,0-24 15,0 24-15,0 0 16,0 26-16,0-76 15,0 51-15,0-26 16,0-24-16,0 0 16,0 0 202,-25-25-202,-24-25 0,49 0-1,-25-24-15,25-1 16,0 25-16,-25 0 16,25 1-1,0 48 173,0 51-188,0-26 15,0-24-15,0 25 16,0 0 0,25-1-16,-25-98 171,0-26-171,0-24 16,-25 49-16,25 1 16,0-51-16,0 26 15,0 49-15,0-24 16,0 24-16,25 50 172,0 24-157,-1-24-15,-24 0 16,25 24-16,-25-24 16</inkml:trace>
  <inkml:trace contextRef="#ctx0" brushRef="#br0" timeOffset="40023.75">10567 9872 0,'25'0'31,"24"0"0,-24 0-31,-25 25 16</inkml:trace>
  <inkml:trace contextRef="#ctx0" brushRef="#br0" timeOffset="41038.71">8855 9847 0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8-02T00:55:00.92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25698 17190 0,'0'49'172,"-25"-24"-172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0D01-A528-4F02-AFB7-C39FB6A9FB21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9250-4DED-40C5-A554-F5505A5D9B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19250-4DED-40C5-A554-F5505A5D9B1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25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17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2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89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47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6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9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71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9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32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25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12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378E-CC5B-42D7-8C04-B78F32799305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558E-11AB-4D53-92D5-744240D89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25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t/forbici-ritaglio-tagliente-lame-162091/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://telecomunicaciones.pasoxpaso.net/fotos-telecomunicaciones/3013" TargetMode="External"/><Relationship Id="rId7" Type="http://schemas.openxmlformats.org/officeDocument/2006/relationships/image" Target="../media/image15.png"/><Relationship Id="rId12" Type="http://schemas.openxmlformats.org/officeDocument/2006/relationships/hyperlink" Target="https://bombasoju.wordpress.com/2010/05/02/%C3%82%C2%A1operacion-bikin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s/photo/1186838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s://gartic.com.br/loordi/desenho-jogo/1239266179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://revistacontemporartes.com.br/2018/12/14/ensino-de-artes-a-abordagem-triagnular-de-ana-mae-barbosa/" TargetMode="External"/><Relationship Id="rId7" Type="http://schemas.openxmlformats.org/officeDocument/2006/relationships/hyperlink" Target="https://memoria.ifrn.edu.br/bitstream/handle/1044/337" TargetMode="External"/><Relationship Id="rId2" Type="http://schemas.openxmlformats.org/officeDocument/2006/relationships/hyperlink" Target="http://www.basenacioalcomumum.gov.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ivadecora.com.br/pro/arquitetura/catedral-de-brasilia" TargetMode="External"/><Relationship Id="rId5" Type="http://schemas.openxmlformats.org/officeDocument/2006/relationships/hyperlink" Target="http://inf1at-pinacoteca.blogspot.com/2010/11/tarsila-do-amaral-sao-paulo-oleo-sobre.html" TargetMode="External"/><Relationship Id="rId10" Type="http://schemas.openxmlformats.org/officeDocument/2006/relationships/image" Target="../media/image27.emf"/><Relationship Id="rId4" Type="http://schemas.openxmlformats.org/officeDocument/2006/relationships/hyperlink" Target="http://www.hamello.com/sitebr/index.php/78-destaque-capa/71-livro-geometria-nas-art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ruit-mixed-color-food-700007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neisak@yahoo.com.b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499B447-D1B8-4C91-84B9-C181636397E1}"/>
              </a:ext>
            </a:extLst>
          </p:cNvPr>
          <p:cNvSpPr txBox="1"/>
          <p:nvPr/>
        </p:nvSpPr>
        <p:spPr>
          <a:xfrm>
            <a:off x="6344565" y="4683038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ooper Black" panose="0208090404030B020404" pitchFamily="18" charset="0"/>
              </a:rPr>
              <a:t>              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CC3412-991B-4022-ACAD-3E25214619FA}"/>
              </a:ext>
            </a:extLst>
          </p:cNvPr>
          <p:cNvSpPr/>
          <p:nvPr/>
        </p:nvSpPr>
        <p:spPr>
          <a:xfrm>
            <a:off x="913507" y="471554"/>
            <a:ext cx="9785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Q</a:t>
            </a:r>
            <a:r>
              <a:rPr lang="pt-BR" sz="5400" dirty="0">
                <a:ln w="0"/>
                <a:solidFill>
                  <a:srgbClr val="00B050"/>
                </a:solidFill>
              </a:rPr>
              <a:t>U</a:t>
            </a:r>
            <a:r>
              <a:rPr lang="pt-BR" sz="5400" dirty="0">
                <a:ln w="0"/>
                <a:solidFill>
                  <a:srgbClr val="FFFF66"/>
                </a:solidFill>
              </a:rPr>
              <a:t>E</a:t>
            </a:r>
            <a:r>
              <a:rPr lang="pt-B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pt-BR" sz="5400" dirty="0">
                <a:ln w="0"/>
                <a:solidFill>
                  <a:srgbClr val="7030A0"/>
                </a:solidFill>
              </a:rPr>
              <a:t>S</a:t>
            </a:r>
            <a:r>
              <a:rPr lang="pt-BR" sz="5400" dirty="0">
                <a:ln w="0"/>
                <a:solidFill>
                  <a:srgbClr val="FFCC66"/>
                </a:solidFill>
              </a:rPr>
              <a:t>A</a:t>
            </a:r>
            <a:r>
              <a:rPr lang="pt-BR" sz="5400" dirty="0">
                <a:ln w="0"/>
                <a:solidFill>
                  <a:srgbClr val="002060"/>
                </a:solidFill>
              </a:rPr>
              <a:t>B</a:t>
            </a:r>
            <a:r>
              <a:rPr lang="pt-BR" sz="5400" dirty="0">
                <a:ln w="0"/>
                <a:solidFill>
                  <a:schemeClr val="accent5"/>
                </a:solidFill>
              </a:rPr>
              <a:t>O</a:t>
            </a:r>
            <a:r>
              <a:rPr lang="pt-BR" sz="5400" dirty="0">
                <a:ln w="0"/>
                <a:solidFill>
                  <a:srgbClr val="FFCC99"/>
                </a:solidFill>
              </a:rPr>
              <a:t>R</a:t>
            </a:r>
            <a:r>
              <a:rPr lang="pt-B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pt-BR" sz="5400" dirty="0">
                <a:ln w="0"/>
                <a:solidFill>
                  <a:srgbClr val="C00000"/>
                </a:solidFill>
              </a:rPr>
              <a:t>T</a:t>
            </a:r>
            <a:r>
              <a:rPr lang="pt-BR" sz="5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pt-BR" sz="5400" dirty="0">
                <a:ln w="0"/>
                <a:solidFill>
                  <a:srgbClr val="FFFF00"/>
                </a:solidFill>
              </a:rPr>
              <a:t>M</a:t>
            </a:r>
            <a:r>
              <a:rPr lang="pt-B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pt-BR" sz="5400" dirty="0">
                <a:ln w="0"/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pt-BR" sz="5400" dirty="0">
                <a:ln w="0"/>
                <a:solidFill>
                  <a:srgbClr val="7030A0"/>
                </a:solidFill>
              </a:rPr>
              <a:t>S</a:t>
            </a:r>
            <a:r>
              <a:rPr lang="pt-BR" sz="5400" dirty="0">
                <a:ln w="0"/>
                <a:solidFill>
                  <a:srgbClr val="FFCC99"/>
                </a:solidFill>
              </a:rPr>
              <a:t>S</a:t>
            </a:r>
            <a:r>
              <a:rPr lang="pt-BR" sz="5400" dirty="0">
                <a:ln w="0"/>
                <a:solidFill>
                  <a:srgbClr val="831B13"/>
                </a:solidFill>
              </a:rPr>
              <a:t>A</a:t>
            </a:r>
            <a:r>
              <a:rPr lang="pt-B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pt-BR" sz="5400" dirty="0">
                <a:ln w="0"/>
                <a:solidFill>
                  <a:srgbClr val="FF33CC"/>
                </a:solidFill>
              </a:rPr>
              <a:t>C</a:t>
            </a:r>
            <a:r>
              <a:rPr lang="pt-BR" sz="5400" dirty="0">
                <a:ln w="0"/>
                <a:solidFill>
                  <a:srgbClr val="FFC000"/>
                </a:solidFill>
              </a:rPr>
              <a:t>O</a:t>
            </a:r>
            <a:r>
              <a:rPr lang="pt-BR" sz="5400" dirty="0">
                <a:ln w="0"/>
                <a:solidFill>
                  <a:srgbClr val="0070C0"/>
                </a:solidFill>
              </a:rPr>
              <a:t>R</a:t>
            </a:r>
            <a:endParaRPr lang="pt-BR" sz="5400" dirty="0">
              <a:ln w="0"/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D9563A-6713-477D-88F8-92A5E52354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3612" y="-524932"/>
            <a:ext cx="15376012" cy="79417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41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1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4ABFED-0FF4-44CC-A04A-F9B3358AE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03209"/>
              </p:ext>
            </p:extLst>
          </p:nvPr>
        </p:nvGraphicFramePr>
        <p:xfrm>
          <a:off x="-1" y="1135626"/>
          <a:ext cx="12246075" cy="638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941">
                  <a:extLst>
                    <a:ext uri="{9D8B030D-6E8A-4147-A177-3AD203B41FA5}">
                      <a16:colId xmlns:a16="http://schemas.microsoft.com/office/drawing/2014/main" val="3871215055"/>
                    </a:ext>
                  </a:extLst>
                </a:gridCol>
                <a:gridCol w="1277469">
                  <a:extLst>
                    <a:ext uri="{9D8B030D-6E8A-4147-A177-3AD203B41FA5}">
                      <a16:colId xmlns:a16="http://schemas.microsoft.com/office/drawing/2014/main" val="3056557693"/>
                    </a:ext>
                  </a:extLst>
                </a:gridCol>
                <a:gridCol w="1468354">
                  <a:extLst>
                    <a:ext uri="{9D8B030D-6E8A-4147-A177-3AD203B41FA5}">
                      <a16:colId xmlns:a16="http://schemas.microsoft.com/office/drawing/2014/main" val="2156812743"/>
                    </a:ext>
                  </a:extLst>
                </a:gridCol>
                <a:gridCol w="1615190">
                  <a:extLst>
                    <a:ext uri="{9D8B030D-6E8A-4147-A177-3AD203B41FA5}">
                      <a16:colId xmlns:a16="http://schemas.microsoft.com/office/drawing/2014/main" val="253094735"/>
                    </a:ext>
                  </a:extLst>
                </a:gridCol>
                <a:gridCol w="5249807">
                  <a:extLst>
                    <a:ext uri="{9D8B030D-6E8A-4147-A177-3AD203B41FA5}">
                      <a16:colId xmlns:a16="http://schemas.microsoft.com/office/drawing/2014/main" val="2703380926"/>
                    </a:ext>
                  </a:extLst>
                </a:gridCol>
                <a:gridCol w="1333314">
                  <a:extLst>
                    <a:ext uri="{9D8B030D-6E8A-4147-A177-3AD203B41FA5}">
                      <a16:colId xmlns:a16="http://schemas.microsoft.com/office/drawing/2014/main" val="1819792375"/>
                    </a:ext>
                  </a:extLst>
                </a:gridCol>
              </a:tblGrid>
              <a:tr h="1330617">
                <a:tc>
                  <a:txBody>
                    <a:bodyPr/>
                    <a:lstStyle/>
                    <a:p>
                      <a:r>
                        <a:rPr lang="pt-BR" sz="1800" dirty="0"/>
                        <a:t>Linguagem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Habilidades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Objetivo de Conhecimento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Orientações Complementares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Glossário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46179"/>
                  </a:ext>
                </a:extLst>
              </a:tr>
              <a:tr h="505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Artes visuais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1º (EF01AR05)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2º (EF02AR05)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3º (EF03AR05)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4º (EF04AR07)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5º (EF05AR05)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Experimentar processos de criação, em artes visuais, de modo individual, coletivo e colaborativo, explorando diferentes espaços da escola e da comunidade.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Processos de criação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Experimentar, nesta habilidade, supõe investigar, testar, fazer, refazer e escolher recursos e espaços para a produção de artes visuais, potencializando o processo de criação dentro e fora da escola. A habilidade supõe que, em trabalhos coletivos e colaborativos, o aluno possa aprender a dialogar sobre o processo de criação e negociar e justificar suas escolhas. O desafio para o aluno é desfrutar de novas percepções, elaborar novas formas de proposições estéticas e ser protagonista em sua singularidade, inclusive ao trabalhar no coletivo, quando deve assumir uma atitude de colaboração, ou seja, de fazer junto.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Processos de criação: fazer artístico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4237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93D703E-F324-4C5E-A9AD-1AAA137F8290}"/>
              </a:ext>
            </a:extLst>
          </p:cNvPr>
          <p:cNvSpPr txBox="1"/>
          <p:nvPr/>
        </p:nvSpPr>
        <p:spPr>
          <a:xfrm>
            <a:off x="244929" y="571499"/>
            <a:ext cx="1129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Habilidades do 1º ao 5º ano Ensino Fundamental </a:t>
            </a:r>
            <a:r>
              <a:rPr lang="pt-BR" sz="4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1807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5F64E4E-6413-430A-A726-66EBD4621ABA}"/>
              </a:ext>
            </a:extLst>
          </p:cNvPr>
          <p:cNvSpPr txBox="1"/>
          <p:nvPr/>
        </p:nvSpPr>
        <p:spPr>
          <a:xfrm>
            <a:off x="8915401" y="1371599"/>
            <a:ext cx="161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Alunos do </a:t>
            </a:r>
          </a:p>
          <a:p>
            <a:r>
              <a:rPr lang="pt-BR" dirty="0"/>
              <a:t>2ª     A</a:t>
            </a:r>
          </a:p>
          <a:p>
            <a:r>
              <a:rPr lang="pt-BR" dirty="0"/>
              <a:t>trocando </a:t>
            </a:r>
          </a:p>
          <a:p>
            <a:r>
              <a:rPr lang="pt-BR" dirty="0"/>
              <a:t>experiências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3AF58C-C19E-4994-9072-A7527F113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7419" y="177445"/>
            <a:ext cx="7860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2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F86B1B-505F-4021-826D-35217E9A2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2283" y="0"/>
            <a:ext cx="5191068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FFA69A-8308-4B2F-93A8-A584EBD03C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816" y="0"/>
            <a:ext cx="5191068" cy="79520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E44E8D-4808-42CC-9D37-B0B7166B8EEC}"/>
              </a:ext>
            </a:extLst>
          </p:cNvPr>
          <p:cNvSpPr txBox="1"/>
          <p:nvPr/>
        </p:nvSpPr>
        <p:spPr>
          <a:xfrm rot="10800000" flipH="1" flipV="1">
            <a:off x="5045529" y="2312881"/>
            <a:ext cx="2024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Revista do Instituto Ciência Hoje </a:t>
            </a:r>
          </a:p>
          <a:p>
            <a:r>
              <a:rPr lang="pt-BR" dirty="0"/>
              <a:t>Secretaria de Educação do Município de Osasco</a:t>
            </a:r>
          </a:p>
        </p:txBody>
      </p:sp>
    </p:spTree>
    <p:extLst>
      <p:ext uri="{BB962C8B-B14F-4D97-AF65-F5344CB8AC3E}">
        <p14:creationId xmlns:p14="http://schemas.microsoft.com/office/powerpoint/2010/main" val="247316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ntendo ferramenta, frutas&#10;&#10;Descrição gerada automaticamente">
            <a:extLst>
              <a:ext uri="{FF2B5EF4-FFF2-40B4-BE49-F238E27FC236}">
                <a16:creationId xmlns:a16="http://schemas.microsoft.com/office/drawing/2014/main" id="{DA7CD99D-EC49-4470-AB8D-EB25CE12E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2234" y="5053485"/>
            <a:ext cx="1779527" cy="1731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271659-BCD5-4D1C-9B36-5CCAA04A6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063" y="490345"/>
            <a:ext cx="3728943" cy="219607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DE2BB40-4851-4632-88A0-4D76FC9F6682}"/>
              </a:ext>
            </a:extLst>
          </p:cNvPr>
          <p:cNvSpPr/>
          <p:nvPr/>
        </p:nvSpPr>
        <p:spPr>
          <a:xfrm>
            <a:off x="2890336" y="1491563"/>
            <a:ext cx="6261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  <a:p>
            <a:r>
              <a:rPr lang="pt-BR" sz="2800" b="1" dirty="0"/>
              <a:t>A Prática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600" dirty="0"/>
              <a:t>Vamos, todos em pé, formar um círculo. </a:t>
            </a:r>
          </a:p>
          <a:p>
            <a:r>
              <a:rPr lang="pt-BR" sz="2600" dirty="0"/>
              <a:t>Iniciamos uma cantiga de apresentação.</a:t>
            </a:r>
          </a:p>
          <a:p>
            <a:r>
              <a:rPr lang="pt-BR" sz="2600" dirty="0"/>
              <a:t>Em seguida, após o embasamento teórico, sentados em círculo, passamos para a segunda etapa da Oficina, com diversas aplicabilidades da MANDALA.</a:t>
            </a:r>
          </a:p>
        </p:txBody>
      </p:sp>
      <p:pic>
        <p:nvPicPr>
          <p:cNvPr id="5" name="Imagem 4" descr="Uma imagem contendo objeto, vestindo, vermelho, sapatos&#10;&#10;Descrição gerada automaticamente">
            <a:extLst>
              <a:ext uri="{FF2B5EF4-FFF2-40B4-BE49-F238E27FC236}">
                <a16:creationId xmlns:a16="http://schemas.microsoft.com/office/drawing/2014/main" id="{6CC2FA77-1574-425F-84C7-A1E445C1CF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2307" y="303585"/>
            <a:ext cx="2266896" cy="192179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E7CC645-A913-4F29-8F54-73E1948DA1B7}"/>
              </a:ext>
            </a:extLst>
          </p:cNvPr>
          <p:cNvSpPr/>
          <p:nvPr/>
        </p:nvSpPr>
        <p:spPr>
          <a:xfrm>
            <a:off x="5020653" y="386557"/>
            <a:ext cx="2001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4000" b="1" dirty="0">
                <a:ln w="13462">
                  <a:solidFill>
                    <a:srgbClr val="FFFF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Material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519424-3295-4DC6-BC6B-11AA04355735}"/>
              </a:ext>
            </a:extLst>
          </p:cNvPr>
          <p:cNvSpPr txBox="1"/>
          <p:nvPr/>
        </p:nvSpPr>
        <p:spPr>
          <a:xfrm>
            <a:off x="290725" y="2343896"/>
            <a:ext cx="23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Lãs, Linhas e Barbantes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EDB392-76EA-402B-9E8C-4D8A2F682455}"/>
              </a:ext>
            </a:extLst>
          </p:cNvPr>
          <p:cNvSpPr txBox="1"/>
          <p:nvPr/>
        </p:nvSpPr>
        <p:spPr>
          <a:xfrm>
            <a:off x="8512761" y="2378250"/>
            <a:ext cx="336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Hastes de Bambu ou de madeira</a:t>
            </a:r>
          </a:p>
        </p:txBody>
      </p:sp>
      <p:pic>
        <p:nvPicPr>
          <p:cNvPr id="12" name="Imagem 11" descr="Uma imagem contendo preto, foto, telefone, pássaro&#10;&#10;Descrição gerada automaticamente">
            <a:extLst>
              <a:ext uri="{FF2B5EF4-FFF2-40B4-BE49-F238E27FC236}">
                <a16:creationId xmlns:a16="http://schemas.microsoft.com/office/drawing/2014/main" id="{0EFC1240-3314-41F2-A217-2A0E3138FD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98145" y="5609008"/>
            <a:ext cx="990427" cy="7072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E59745-B75E-462F-AD36-554BD01CF803}"/>
              </a:ext>
            </a:extLst>
          </p:cNvPr>
          <p:cNvSpPr txBox="1"/>
          <p:nvPr/>
        </p:nvSpPr>
        <p:spPr>
          <a:xfrm>
            <a:off x="10717801" y="5734769"/>
            <a:ext cx="89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tesoura</a:t>
            </a:r>
          </a:p>
        </p:txBody>
      </p:sp>
      <p:pic>
        <p:nvPicPr>
          <p:cNvPr id="15" name="Imagem 14" descr="Desenho preto e branco&#10;&#10;Descrição gerada automaticamente">
            <a:extLst>
              <a:ext uri="{FF2B5EF4-FFF2-40B4-BE49-F238E27FC236}">
                <a16:creationId xmlns:a16="http://schemas.microsoft.com/office/drawing/2014/main" id="{7561656F-A8A5-4DF1-8E4D-F8E95F0C0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878645" y="3280455"/>
            <a:ext cx="1366817" cy="129443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94FD67-93AC-4F68-A5CD-A48D44CC2C31}"/>
              </a:ext>
            </a:extLst>
          </p:cNvPr>
          <p:cNvSpPr txBox="1"/>
          <p:nvPr/>
        </p:nvSpPr>
        <p:spPr>
          <a:xfrm>
            <a:off x="10897257" y="4412456"/>
            <a:ext cx="11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compasso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3ACF36-DAEF-4DBC-9D67-3837993FE013}"/>
              </a:ext>
            </a:extLst>
          </p:cNvPr>
          <p:cNvSpPr txBox="1"/>
          <p:nvPr/>
        </p:nvSpPr>
        <p:spPr>
          <a:xfrm>
            <a:off x="580250" y="5319277"/>
            <a:ext cx="18710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Papel sulfite</a:t>
            </a:r>
          </a:p>
          <a:p>
            <a:r>
              <a:rPr lang="pt-BR" dirty="0"/>
              <a:t>Tinta relevo </a:t>
            </a:r>
          </a:p>
          <a:p>
            <a:r>
              <a:rPr lang="pt-BR" dirty="0"/>
              <a:t>Cola de silicone</a:t>
            </a:r>
          </a:p>
          <a:p>
            <a:r>
              <a:rPr lang="pt-BR" dirty="0"/>
              <a:t>Caneta e/ou lápis </a:t>
            </a:r>
          </a:p>
          <a:p>
            <a:r>
              <a:rPr lang="pt-BR" dirty="0"/>
              <a:t>Régua de 30 cm 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FC36F77-BCFA-4AEE-920B-B0E53BFF9532}"/>
              </a:ext>
            </a:extLst>
          </p:cNvPr>
          <p:cNvSpPr txBox="1"/>
          <p:nvPr/>
        </p:nvSpPr>
        <p:spPr>
          <a:xfrm>
            <a:off x="7217856" y="6416052"/>
            <a:ext cx="164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Alicate de corte</a:t>
            </a:r>
          </a:p>
        </p:txBody>
      </p:sp>
      <p:pic>
        <p:nvPicPr>
          <p:cNvPr id="30" name="Imagem 29" descr="Uma imagem contendo trena, chapéu&#10;&#10;Descrição gerada automaticamente">
            <a:extLst>
              <a:ext uri="{FF2B5EF4-FFF2-40B4-BE49-F238E27FC236}">
                <a16:creationId xmlns:a16="http://schemas.microsoft.com/office/drawing/2014/main" id="{FD5F5BF0-7C8F-4F27-B61B-F4C19F7655C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25181" y="2882434"/>
            <a:ext cx="1779793" cy="1779793"/>
          </a:xfrm>
          <a:prstGeom prst="rect">
            <a:avLst/>
          </a:prstGeom>
        </p:spPr>
      </p:pic>
      <p:sp>
        <p:nvSpPr>
          <p:cNvPr id="1025" name="CaixaDeTexto 1024">
            <a:extLst>
              <a:ext uri="{FF2B5EF4-FFF2-40B4-BE49-F238E27FC236}">
                <a16:creationId xmlns:a16="http://schemas.microsoft.com/office/drawing/2014/main" id="{F12F5F61-C229-4CD2-BDBC-2DDE85099FC9}"/>
              </a:ext>
            </a:extLst>
          </p:cNvPr>
          <p:cNvSpPr txBox="1"/>
          <p:nvPr/>
        </p:nvSpPr>
        <p:spPr>
          <a:xfrm>
            <a:off x="734498" y="4621414"/>
            <a:ext cx="140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Fita métrica</a:t>
            </a:r>
          </a:p>
        </p:txBody>
      </p:sp>
      <p:pic>
        <p:nvPicPr>
          <p:cNvPr id="1026" name="Picture 2" descr="Placa de EVA Lisa Make + 40x60cm">
            <a:extLst>
              <a:ext uri="{FF2B5EF4-FFF2-40B4-BE49-F238E27FC236}">
                <a16:creationId xmlns:a16="http://schemas.microsoft.com/office/drawing/2014/main" id="{43C947B0-E22D-4DC8-8B88-C54BE4E8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295" y="5492658"/>
            <a:ext cx="1067959" cy="10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F7FD63-8EFA-4001-B64E-235674561DA7}"/>
              </a:ext>
            </a:extLst>
          </p:cNvPr>
          <p:cNvSpPr txBox="1"/>
          <p:nvPr/>
        </p:nvSpPr>
        <p:spPr>
          <a:xfrm>
            <a:off x="4163851" y="5841964"/>
            <a:ext cx="5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EVA</a:t>
            </a:r>
          </a:p>
        </p:txBody>
      </p:sp>
    </p:spTree>
    <p:extLst>
      <p:ext uri="{BB962C8B-B14F-4D97-AF65-F5344CB8AC3E}">
        <p14:creationId xmlns:p14="http://schemas.microsoft.com/office/powerpoint/2010/main" val="367499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3667" y="2296215"/>
            <a:ext cx="10890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/>
              <a:t>Compreender o que ocorreu durante o processo, foi constatar uma grande aquisição no amadurecimento dos alunos.</a:t>
            </a:r>
          </a:p>
          <a:p>
            <a:pPr algn="just"/>
            <a:r>
              <a:rPr lang="pt-BR" sz="2600" dirty="0"/>
              <a:t>Enquanto refletiam  sobre os cuidados com o corpo,  confeccionaram mandalas e puderam partilhar de seus conhecimentos e habilidades,  com a turma e com suas famílias, exercendo autonomia e individualidade. Puderam contemplar a exposição de suas obras, bem como atuar como na Oficina de Mandalas dentro da mesma exposição, afim de mostrar o desenvolvimento e a diversidade da produção final. Deixando sua marca pessoal em mais uma etapa de suas vidas.</a:t>
            </a:r>
          </a:p>
          <a:p>
            <a:endParaRPr lang="pt-BR"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B90C91-95ED-475B-A97F-3447EA061224}"/>
              </a:ext>
            </a:extLst>
          </p:cNvPr>
          <p:cNvSpPr txBox="1"/>
          <p:nvPr/>
        </p:nvSpPr>
        <p:spPr>
          <a:xfrm>
            <a:off x="2934929" y="501445"/>
            <a:ext cx="581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Avaliação  Qualitativa</a:t>
            </a:r>
          </a:p>
        </p:txBody>
      </p:sp>
    </p:spTree>
    <p:extLst>
      <p:ext uri="{BB962C8B-B14F-4D97-AF65-F5344CB8AC3E}">
        <p14:creationId xmlns:p14="http://schemas.microsoft.com/office/powerpoint/2010/main" val="154954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3E78EA-035F-437E-9900-CABAB8C31D31}"/>
              </a:ext>
            </a:extLst>
          </p:cNvPr>
          <p:cNvSpPr txBox="1"/>
          <p:nvPr/>
        </p:nvSpPr>
        <p:spPr>
          <a:xfrm>
            <a:off x="7803555" y="853441"/>
            <a:ext cx="408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EVA e tinta relevo</a:t>
            </a:r>
          </a:p>
          <a:p>
            <a:r>
              <a:rPr lang="pt-BR" dirty="0"/>
              <a:t> aplicado para os 1ºs anos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26C51C-92C4-4D03-8C1F-CA37E743BE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280" y="3190240"/>
            <a:ext cx="3018871" cy="29960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E887CC-8EC1-47DD-BC9E-88499C1439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" y="3190240"/>
            <a:ext cx="3779520" cy="36677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9189705-4A6F-4AA7-818F-1831A6EDE32D}"/>
              </a:ext>
            </a:extLst>
          </p:cNvPr>
          <p:cNvSpPr txBox="1"/>
          <p:nvPr/>
        </p:nvSpPr>
        <p:spPr>
          <a:xfrm>
            <a:off x="714736" y="807274"/>
            <a:ext cx="56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Criação de aluno do 4ºs anos  Mandala </a:t>
            </a:r>
          </a:p>
        </p:txBody>
      </p:sp>
    </p:spTree>
    <p:extLst>
      <p:ext uri="{BB962C8B-B14F-4D97-AF65-F5344CB8AC3E}">
        <p14:creationId xmlns:p14="http://schemas.microsoft.com/office/powerpoint/2010/main" val="195909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40F44FB-F9A2-4279-9D6B-18140EE2DA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320" y="833120"/>
            <a:ext cx="9123680" cy="602488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D371432-4A98-4147-8D25-E96E1300557C}"/>
              </a:ext>
            </a:extLst>
          </p:cNvPr>
          <p:cNvSpPr txBox="1"/>
          <p:nvPr/>
        </p:nvSpPr>
        <p:spPr>
          <a:xfrm>
            <a:off x="711200" y="2540000"/>
            <a:ext cx="13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Processo de criação com alunos do 4º A</a:t>
            </a:r>
          </a:p>
        </p:txBody>
      </p:sp>
    </p:spTree>
    <p:extLst>
      <p:ext uri="{BB962C8B-B14F-4D97-AF65-F5344CB8AC3E}">
        <p14:creationId xmlns:p14="http://schemas.microsoft.com/office/powerpoint/2010/main" val="44301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39B706-028D-4DBF-90FF-59943F5566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5470" y="-163286"/>
            <a:ext cx="10515600" cy="759278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C55976-5D14-4379-8B3E-DCD2684DF4B3}"/>
              </a:ext>
            </a:extLst>
          </p:cNvPr>
          <p:cNvSpPr txBox="1"/>
          <p:nvPr/>
        </p:nvSpPr>
        <p:spPr>
          <a:xfrm rot="10800000" flipV="1">
            <a:off x="8311241" y="1980485"/>
            <a:ext cx="3331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4º  B</a:t>
            </a:r>
          </a:p>
          <a:p>
            <a:r>
              <a:rPr lang="pt-BR" dirty="0"/>
              <a:t>A hora da de interagir na partilha do conhecimento e do crescimento mútuo</a:t>
            </a:r>
          </a:p>
          <a:p>
            <a:r>
              <a:rPr lang="pt-BR" dirty="0"/>
              <a:t>O crescer junto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5541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073ED24-562B-4A50-9190-59DFC71515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4435"/>
            <a:ext cx="9674943" cy="675929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0B8FF68-AC4F-4EEB-8AEB-91DA57CB31D9}"/>
              </a:ext>
            </a:extLst>
          </p:cNvPr>
          <p:cNvSpPr txBox="1"/>
          <p:nvPr/>
        </p:nvSpPr>
        <p:spPr>
          <a:xfrm>
            <a:off x="9878786" y="584436"/>
            <a:ext cx="2313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FEIRA DE CIÊNCIAS NA EMEF DEPUTADO ALFREDO FARHAT OFICINA DE MANDALA COM  A COMUNIDADE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BE37B73-8D15-4DB9-9BBF-04DAC662F28B}"/>
                  </a:ext>
                </a:extLst>
              </p14:cNvPr>
              <p14:cNvContentPartPr/>
              <p14:nvPr/>
            </p14:nvContentPartPr>
            <p14:xfrm>
              <a:off x="1928880" y="3241440"/>
              <a:ext cx="4161600" cy="1125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BE37B73-8D15-4DB9-9BBF-04DAC662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9520" y="3232080"/>
                <a:ext cx="4180320" cy="11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34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3771" y="608145"/>
            <a:ext cx="108361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                                           </a:t>
            </a:r>
            <a:r>
              <a:rPr lang="pt-BR" sz="4000" dirty="0"/>
              <a:t>REFERÊNCIAS BIBLIOGRÁFICAS</a:t>
            </a:r>
          </a:p>
          <a:p>
            <a:endParaRPr lang="pt-BR" dirty="0"/>
          </a:p>
          <a:p>
            <a:r>
              <a:rPr lang="pt-BR" sz="2000" dirty="0"/>
              <a:t>BARBOSA, Ana Mae e CUNHA, Fernanda Pereira da (Org.). Abordagem Triangular no Ensino das Artes e Culturas Visuais. São Paulo: Cortez, 2010. </a:t>
            </a:r>
          </a:p>
          <a:p>
            <a:r>
              <a:rPr lang="pt-BR" sz="2000" dirty="0"/>
              <a:t>BNCC Base Nacional Comum Curricular </a:t>
            </a:r>
            <a:r>
              <a:rPr lang="pt-BR" sz="2000" dirty="0">
                <a:hlinkClick r:id="rId2"/>
              </a:rPr>
              <a:t>www.basenacioalcomumum.gov.br</a:t>
            </a:r>
            <a:r>
              <a:rPr lang="pt-BR" sz="2000" dirty="0"/>
              <a:t>  (visitado em  01/10/2019)</a:t>
            </a:r>
          </a:p>
          <a:p>
            <a:r>
              <a:rPr lang="pt-BR" sz="2000" dirty="0">
                <a:hlinkClick r:id="rId3"/>
              </a:rPr>
              <a:t>http://revistacontemporartes.com.br/2018/12/14/ensino-de-artes-a-abordagem-triagnular-de-ana-mae-barbosa/</a:t>
            </a:r>
            <a:r>
              <a:rPr lang="pt-BR" sz="2000" dirty="0"/>
              <a:t> (visitado em 11/10/2019)</a:t>
            </a:r>
          </a:p>
          <a:p>
            <a:r>
              <a:rPr lang="pt-BR" sz="2000" dirty="0"/>
              <a:t>Geometria nas Artes Hilton Andrade de Mello 2010 </a:t>
            </a:r>
            <a:r>
              <a:rPr lang="pt-BR" sz="2000" dirty="0">
                <a:hlinkClick r:id="rId4"/>
              </a:rPr>
              <a:t>http://www.hamello.com/sitebr/index.php/78-destaque-capa/71-livro-geometria-nas-artes</a:t>
            </a:r>
            <a:r>
              <a:rPr lang="pt-BR" sz="2000" dirty="0"/>
              <a:t> (visitado em 04/08/2019)</a:t>
            </a:r>
          </a:p>
          <a:p>
            <a:r>
              <a:rPr lang="pt-BR" sz="2000" dirty="0">
                <a:hlinkClick r:id="rId5"/>
              </a:rPr>
              <a:t>http://inf1at-pinacoteca.blogspot.com/2010/11/tarsila-do-amaral-sao-paulo-oleo-sobre.html</a:t>
            </a:r>
            <a:r>
              <a:rPr lang="pt-BR" sz="2000" dirty="0"/>
              <a:t>  (visitado em  10/10/2019)</a:t>
            </a:r>
          </a:p>
          <a:p>
            <a:r>
              <a:rPr lang="pt-BR" sz="2000" dirty="0">
                <a:hlinkClick r:id="rId6"/>
              </a:rPr>
              <a:t>https://www.vivadecora.com.br/pro/arquitetura/catedral-de-brasilia</a:t>
            </a:r>
            <a:r>
              <a:rPr lang="pt-BR" sz="2000" dirty="0"/>
              <a:t> (visitado em 15/09/2019)</a:t>
            </a:r>
          </a:p>
          <a:p>
            <a:r>
              <a:rPr lang="pt-BR" sz="2000" dirty="0">
                <a:hlinkClick r:id="rId7"/>
              </a:rPr>
              <a:t>https://memoria.ifrn.edu.br/bitstream/handle/1044/337</a:t>
            </a:r>
            <a:r>
              <a:rPr lang="pt-BR" sz="2000" dirty="0"/>
              <a:t> (visitado em 08/08/2019)</a:t>
            </a:r>
          </a:p>
          <a:p>
            <a:endParaRPr lang="pt-BR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99AE37BC-4638-4347-AE1C-88ECB6980E11}"/>
                  </a:ext>
                </a:extLst>
              </p14:cNvPr>
              <p14:cNvContentPartPr/>
              <p14:nvPr/>
            </p14:nvContentPartPr>
            <p14:xfrm>
              <a:off x="9242280" y="6188400"/>
              <a:ext cx="9360" cy="270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99AE37BC-4638-4347-AE1C-88ECB6980E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32920" y="6179040"/>
                <a:ext cx="2808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18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83222-FD52-4A67-9D3C-9B0C2C0FBAA0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6C6B29-C995-45D2-B4BE-A54F71694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698955" y="-265471"/>
            <a:ext cx="15692286" cy="7741085"/>
          </a:xfrm>
          <a:blipFill dpi="0" rotWithShape="0">
            <a:blip r:embed="rId2">
              <a:alphaModFix amt="51000"/>
            </a:blip>
            <a:srcRect/>
            <a:tile tx="0" ty="0" sx="100000" sy="100000" flip="none" algn="tl"/>
          </a:blipFill>
          <a:effectLst>
            <a:outerShdw blurRad="254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027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EEBD456-921F-4023-9F1C-767AA03DB040}"/>
              </a:ext>
            </a:extLst>
          </p:cNvPr>
          <p:cNvSpPr/>
          <p:nvPr/>
        </p:nvSpPr>
        <p:spPr>
          <a:xfrm>
            <a:off x="1854436" y="748777"/>
            <a:ext cx="5904757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Agradecimentos</a:t>
            </a:r>
          </a:p>
          <a:p>
            <a:pPr algn="ctr"/>
            <a:endParaRPr lang="pt-B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pt-B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pt-B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3E564C-077F-41FA-AEFA-2FE9E6D9767C}"/>
              </a:ext>
            </a:extLst>
          </p:cNvPr>
          <p:cNvSpPr txBox="1"/>
          <p:nvPr/>
        </p:nvSpPr>
        <p:spPr>
          <a:xfrm>
            <a:off x="1064659" y="2349215"/>
            <a:ext cx="1004775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/>
              <a:t>Secretaria de Ensino de  Osasco – Centro de Formação de Professores</a:t>
            </a:r>
          </a:p>
          <a:p>
            <a:r>
              <a:rPr lang="pt-BR" sz="2600" dirty="0"/>
              <a:t>Profa. Norma Sueli Butturi  Camilo</a:t>
            </a:r>
          </a:p>
          <a:p>
            <a:r>
              <a:rPr lang="pt-BR" sz="2600" dirty="0"/>
              <a:t>EMEF Alfredo Farhat</a:t>
            </a:r>
          </a:p>
          <a:p>
            <a:r>
              <a:rPr lang="pt-BR" sz="2600" dirty="0"/>
              <a:t>Aos meus 225 alunos de 1º A, 1º B, 2º A, 2ªB, 4º A, 4º C, 4  E</a:t>
            </a:r>
          </a:p>
          <a:p>
            <a:r>
              <a:rPr lang="pt-BR" sz="2600" dirty="0"/>
              <a:t>À  todos que de alguma forma contribuíram para o sucesso deste Projeto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97AC928-62C4-4BF9-81D9-639BACCD3919}"/>
              </a:ext>
            </a:extLst>
          </p:cNvPr>
          <p:cNvSpPr/>
          <p:nvPr/>
        </p:nvSpPr>
        <p:spPr>
          <a:xfrm>
            <a:off x="5067222" y="5026877"/>
            <a:ext cx="4723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accent1"/>
                  </a:solidFill>
                  <a:prstDash val="solid"/>
                </a:ln>
              </a:rPr>
              <a:t>Eneisa da Silva Kogan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E0FBCD-66FF-4014-BA81-574662A8EF80}"/>
              </a:ext>
            </a:extLst>
          </p:cNvPr>
          <p:cNvSpPr txBox="1"/>
          <p:nvPr/>
        </p:nvSpPr>
        <p:spPr>
          <a:xfrm>
            <a:off x="6287935" y="5734763"/>
            <a:ext cx="228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2"/>
              </a:rPr>
              <a:t>neisak@yahoo.com.br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36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8D99FE-3C6D-4BEC-8D38-473B94377D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8882" y="2861144"/>
            <a:ext cx="6105150" cy="62991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775C319-E3A7-4463-B667-3A44F887B96B}"/>
              </a:ext>
            </a:extLst>
          </p:cNvPr>
          <p:cNvSpPr txBox="1"/>
          <p:nvPr/>
        </p:nvSpPr>
        <p:spPr>
          <a:xfrm>
            <a:off x="423333" y="3428999"/>
            <a:ext cx="26754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Ateliers:</a:t>
            </a:r>
          </a:p>
          <a:p>
            <a:r>
              <a:rPr lang="pt-BR" dirty="0"/>
              <a:t>Museu de Arte Moderna</a:t>
            </a:r>
          </a:p>
          <a:p>
            <a:r>
              <a:rPr lang="pt-BR" dirty="0"/>
              <a:t>Desenho 2017 – </a:t>
            </a:r>
          </a:p>
          <a:p>
            <a:r>
              <a:rPr lang="pt-BR" dirty="0"/>
              <a:t>Cerâmica  -- 2017</a:t>
            </a:r>
          </a:p>
          <a:p>
            <a:r>
              <a:rPr lang="pt-BR" dirty="0"/>
              <a:t>Imagem e Percepção –2017 </a:t>
            </a:r>
          </a:p>
          <a:p>
            <a:r>
              <a:rPr lang="pt-BR" dirty="0"/>
              <a:t>Pintura  --  2017</a:t>
            </a:r>
          </a:p>
          <a:p>
            <a:r>
              <a:rPr lang="pt-BR" dirty="0"/>
              <a:t>Escola Harmonia</a:t>
            </a:r>
          </a:p>
          <a:p>
            <a:r>
              <a:rPr lang="pt-BR" dirty="0"/>
              <a:t>Mandala  em Tear --2017</a:t>
            </a:r>
          </a:p>
          <a:p>
            <a:r>
              <a:rPr lang="pt-BR" dirty="0"/>
              <a:t>Sesc </a:t>
            </a:r>
          </a:p>
          <a:p>
            <a:r>
              <a:rPr lang="pt-BR" dirty="0"/>
              <a:t>Xilogravura   --  2018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DD367F-1FFE-441E-867E-F1D1C57F3319}"/>
              </a:ext>
            </a:extLst>
          </p:cNvPr>
          <p:cNvSpPr txBox="1"/>
          <p:nvPr/>
        </p:nvSpPr>
        <p:spPr>
          <a:xfrm>
            <a:off x="3318933" y="3555999"/>
            <a:ext cx="3454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Exposições:</a:t>
            </a:r>
          </a:p>
          <a:p>
            <a:r>
              <a:rPr lang="pt-BR" dirty="0"/>
              <a:t>Mostra Coletiva de Arte no MAM - 2017</a:t>
            </a:r>
          </a:p>
          <a:p>
            <a:r>
              <a:rPr lang="pt-BR" dirty="0"/>
              <a:t>Exposições Coletivas de Arte</a:t>
            </a:r>
          </a:p>
          <a:p>
            <a:r>
              <a:rPr lang="pt-BR" dirty="0"/>
              <a:t>9º Arte no Fórum – Cerâmica – 2019</a:t>
            </a:r>
          </a:p>
          <a:p>
            <a:r>
              <a:rPr lang="pt-BR" dirty="0"/>
              <a:t>11º Arte no Fórum - Fotografia e pintura em tela – 2019</a:t>
            </a:r>
          </a:p>
          <a:p>
            <a:r>
              <a:rPr lang="pt-BR" dirty="0"/>
              <a:t>14º Arte  no Fórum  Pintura  Monotipia – Colagem -- 2020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C26BD9-0D7E-48C2-AAB7-6D2B52B6DC75}"/>
              </a:ext>
            </a:extLst>
          </p:cNvPr>
          <p:cNvSpPr txBox="1"/>
          <p:nvPr/>
        </p:nvSpPr>
        <p:spPr>
          <a:xfrm>
            <a:off x="7535332" y="4927601"/>
            <a:ext cx="345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Graduação:</a:t>
            </a:r>
          </a:p>
          <a:p>
            <a:r>
              <a:rPr lang="pt-BR" dirty="0"/>
              <a:t>Pedagogia –  Universidade das Américas  - São Paulo – 2011</a:t>
            </a:r>
          </a:p>
          <a:p>
            <a:r>
              <a:rPr lang="pt-BR" dirty="0"/>
              <a:t>Artes Visuais – Unimes  -- 2016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4B5B6B6-2D60-4335-AC46-2BFB3E092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98" y="730070"/>
            <a:ext cx="3454400" cy="377419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624DDA-0D40-47A3-BE1F-1C8541E837E6}"/>
              </a:ext>
            </a:extLst>
          </p:cNvPr>
          <p:cNvSpPr txBox="1"/>
          <p:nvPr/>
        </p:nvSpPr>
        <p:spPr>
          <a:xfrm rot="10800000" flipV="1">
            <a:off x="1607990" y="712415"/>
            <a:ext cx="4097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ENEISA DA SILVA KOGAN</a:t>
            </a:r>
          </a:p>
        </p:txBody>
      </p:sp>
    </p:spTree>
    <p:extLst>
      <p:ext uri="{BB962C8B-B14F-4D97-AF65-F5344CB8AC3E}">
        <p14:creationId xmlns:p14="http://schemas.microsoft.com/office/powerpoint/2010/main" val="246825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FC2B06-0A9D-453F-BA4C-ECFCEA48014D}"/>
              </a:ext>
            </a:extLst>
          </p:cNvPr>
          <p:cNvSpPr txBox="1"/>
          <p:nvPr/>
        </p:nvSpPr>
        <p:spPr>
          <a:xfrm>
            <a:off x="587829" y="2122714"/>
            <a:ext cx="1097279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sz="2600" dirty="0"/>
              <a:t>A EMEF   Deputado Alfredo Farhat  Ensino Regular Fundamental l, situado no Município de Osasco. Atende  aproximadamente oitocentos e cinquenta alunos em dois turnos de meio período, a maioria de baixa renda, o que subtrai o acesso a cultura. Ao ingressar  na UE em 2019,  realizei  experiências com  turmas de 5º anos, em  Oficinas de Tecelagem de Mandalas de Lã.  Mesmo num breve período, o resultado foi positivo.  Daí resolvi desenvolver um projeto  interdisciplinar contemplando as  Disciplinas de Arte, Matemática e Ciências, com mandalas,  para o ano de 2019, pois observei que havia necessidade de uma proposta que culminasse  no comprometimento maior dos alunos no fazer artístico,  bem como na autorrealização.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44282A-500D-490D-BB7D-8CB0AD0C0AB2}"/>
              </a:ext>
            </a:extLst>
          </p:cNvPr>
          <p:cNvSpPr txBox="1"/>
          <p:nvPr/>
        </p:nvSpPr>
        <p:spPr>
          <a:xfrm>
            <a:off x="2530929" y="359228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Assim nasceu o Projeto</a:t>
            </a:r>
          </a:p>
        </p:txBody>
      </p:sp>
    </p:spTree>
    <p:extLst>
      <p:ext uri="{BB962C8B-B14F-4D97-AF65-F5344CB8AC3E}">
        <p14:creationId xmlns:p14="http://schemas.microsoft.com/office/powerpoint/2010/main" val="160996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2915" y="575187"/>
            <a:ext cx="5014453" cy="116512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accent1"/>
                </a:solidFill>
                <a:latin typeface="+mn-lt"/>
              </a:rPr>
              <a:t>FINALIDADE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23093" y="1961535"/>
            <a:ext cx="11428133" cy="432127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2600" dirty="0"/>
              <a:t>Estimular o aluno de 1º ao 5º anos do ensino fundamental a desenvolver a coordenação motora fina, a percepção, concentração, disciplina, organização interna, a auto estima, limites, equilíbrio, o trabalho individual e a cooperação com o grupo. Reuni diversas técnicas  para o ensino de  mandalas, alinhavei  minha proposta ao Projeto da Secretaria de Educação do Município de  Osasco e do  "Instituto Ciência Hoje",  com o tema: "Corpo Humano e Alimentação", com a Feira de Ciências na Unidade Escolar e,  a participação do "Concurso  Melhores Práticas do mesmo Instituto, fundamentado na Base Nacional Comum Curricular (BNCC), então criei o Projeto "Que Sabor Tem Essa Cor" e levei aos meus alunos  que se envolveram alegremente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06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1CA5E3F-1ED8-48C4-AC74-87CB0E1CDB67}"/>
              </a:ext>
            </a:extLst>
          </p:cNvPr>
          <p:cNvSpPr/>
          <p:nvPr/>
        </p:nvSpPr>
        <p:spPr>
          <a:xfrm>
            <a:off x="446409" y="2182760"/>
            <a:ext cx="74727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600" dirty="0"/>
          </a:p>
          <a:p>
            <a:pPr algn="just"/>
            <a:r>
              <a:rPr lang="pt-BR" sz="2600" dirty="0"/>
              <a:t>O  projeto primou por levar ao  aluno, subsídios para que tivessem  oportunidade de refletir empiricamente sobre geometria (ramo da matemática, preocupado com as questões de forma, tamanho e posição relativa as figuras e com as propriedades dos espaços), aplicada ao fazer artístico. </a:t>
            </a:r>
          </a:p>
          <a:p>
            <a:pPr algn="just"/>
            <a:r>
              <a:rPr lang="pt-BR" sz="2600" dirty="0"/>
              <a:t>Estimular o crescimento individual, favorecendo  auto cuidado e o cuidar do outro, na realização de projetos coletivos.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B115460-3440-4C3F-B23C-ADAF458D7C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475" y="2359744"/>
            <a:ext cx="3240115" cy="30086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AF1BA4-E0C8-492F-8653-515B223025DD}"/>
              </a:ext>
            </a:extLst>
          </p:cNvPr>
          <p:cNvSpPr txBox="1"/>
          <p:nvPr/>
        </p:nvSpPr>
        <p:spPr>
          <a:xfrm>
            <a:off x="954513" y="428511"/>
            <a:ext cx="6010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EXPECTATIVA DE APRENDIZADO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7A2334-4B90-4A98-A181-9E54B510C3A7}"/>
              </a:ext>
            </a:extLst>
          </p:cNvPr>
          <p:cNvSpPr txBox="1"/>
          <p:nvPr/>
        </p:nvSpPr>
        <p:spPr>
          <a:xfrm rot="10800000" flipV="1">
            <a:off x="8915399" y="1240474"/>
            <a:ext cx="232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Alunos do confeccionando mandalas</a:t>
            </a:r>
          </a:p>
        </p:txBody>
      </p:sp>
    </p:spTree>
    <p:extLst>
      <p:ext uri="{BB962C8B-B14F-4D97-AF65-F5344CB8AC3E}">
        <p14:creationId xmlns:p14="http://schemas.microsoft.com/office/powerpoint/2010/main" val="89877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F54DD-4F75-488C-9CDC-B115031F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75558"/>
            <a:ext cx="12717780" cy="1325563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8A0260-9504-45B2-AF2D-032758D1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547" y="1083444"/>
            <a:ext cx="10972801" cy="559911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MANDALA</a:t>
            </a:r>
          </a:p>
          <a:p>
            <a:pPr marL="0" indent="0">
              <a:buNone/>
            </a:pPr>
            <a:r>
              <a:rPr lang="pt-BR" sz="2600" dirty="0"/>
              <a:t>ORIGEM (desconhecida)</a:t>
            </a:r>
          </a:p>
          <a:p>
            <a:pPr marL="0" indent="0">
              <a:buNone/>
            </a:pPr>
            <a:r>
              <a:rPr lang="pt-BR" sz="2600" dirty="0"/>
              <a:t>Muito utilizada na Matemática, na arte, na arquitetura e na religião.</a:t>
            </a:r>
          </a:p>
          <a:p>
            <a:pPr marL="0" indent="0">
              <a:buNone/>
            </a:pPr>
            <a:r>
              <a:rPr lang="pt-BR" sz="2600" dirty="0" err="1"/>
              <a:t>Tibet</a:t>
            </a:r>
            <a:r>
              <a:rPr lang="pt-BR" sz="2600" dirty="0"/>
              <a:t>, China, Japão e os índios americanos</a:t>
            </a:r>
          </a:p>
          <a:p>
            <a:pPr marL="0" indent="0">
              <a:buNone/>
            </a:pPr>
            <a:r>
              <a:rPr lang="pt-BR" b="1" dirty="0"/>
              <a:t>CÍRCULO  E CIRCUNFERÊNCIA</a:t>
            </a:r>
          </a:p>
          <a:p>
            <a:pPr marL="0" indent="0">
              <a:buNone/>
            </a:pPr>
            <a:r>
              <a:rPr lang="pt-BR" sz="2400" dirty="0"/>
              <a:t>Estrutura construída em torno de um eixo central</a:t>
            </a:r>
          </a:p>
          <a:p>
            <a:pPr marL="0" indent="0">
              <a:buNone/>
            </a:pPr>
            <a:r>
              <a:rPr lang="pt-BR" sz="2400" dirty="0"/>
              <a:t>Ou seja, a circunferência é uma linha, e é medida em unidades de comprimento, por exemplo, em metros. O Círculo é uma superfície, possuindo portanto uma área, que é medida em unidades de área, por exemplo, em m2</a:t>
            </a:r>
          </a:p>
          <a:p>
            <a:pPr marL="0" indent="0">
              <a:buNone/>
            </a:pPr>
            <a:r>
              <a:rPr lang="pt-BR" sz="2400" dirty="0"/>
              <a:t>Chamamos de circunferência ao conjunto dos pontos equidistantes de um ponto único, chamado de centro. </a:t>
            </a:r>
          </a:p>
          <a:p>
            <a:pPr marL="0" indent="0">
              <a:buNone/>
            </a:pPr>
            <a:r>
              <a:rPr lang="pt-BR" sz="2400" dirty="0"/>
              <a:t>A distância de qualquer ponto da circunferência ao centro é chamado de raio (R).</a:t>
            </a:r>
          </a:p>
          <a:p>
            <a:pPr marL="0" indent="0">
              <a:buNone/>
            </a:pPr>
            <a:r>
              <a:rPr lang="pt-BR" sz="2400" dirty="0"/>
              <a:t>O círculo é a porção interna do plano limitado pela circunferência.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031FF6E-C99C-435E-A1D2-3FFA4B40AEC4}"/>
              </a:ext>
            </a:extLst>
          </p:cNvPr>
          <p:cNvSpPr/>
          <p:nvPr/>
        </p:nvSpPr>
        <p:spPr>
          <a:xfrm>
            <a:off x="-130629" y="175439"/>
            <a:ext cx="123226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6600">
                  <a:solidFill>
                    <a:schemeClr val="accent2"/>
                  </a:solidFill>
                  <a:prstDash val="solid"/>
                </a:ln>
              </a:rPr>
              <a:t>MANDALA</a:t>
            </a:r>
            <a:r>
              <a:rPr lang="pt-BR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 CÍRCULO E CIRCUNFERÊNCIA</a:t>
            </a:r>
          </a:p>
        </p:txBody>
      </p:sp>
    </p:spTree>
    <p:extLst>
      <p:ext uri="{BB962C8B-B14F-4D97-AF65-F5344CB8AC3E}">
        <p14:creationId xmlns:p14="http://schemas.microsoft.com/office/powerpoint/2010/main" val="156514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228" y="894705"/>
            <a:ext cx="6020515" cy="558864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sz="4300" b="1" dirty="0">
                <a:solidFill>
                  <a:srgbClr val="222222"/>
                </a:solidFill>
                <a:latin typeface="arial" panose="020B0604020202020204" pitchFamily="34" charset="0"/>
              </a:rPr>
              <a:t>Proposta Triangular</a:t>
            </a:r>
            <a:r>
              <a:rPr lang="pt-BR" sz="43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800" dirty="0">
                <a:solidFill>
                  <a:srgbClr val="222222"/>
                </a:solidFill>
                <a:latin typeface="arial" panose="020B0604020202020204" pitchFamily="34" charset="0"/>
              </a:rPr>
              <a:t>1  </a:t>
            </a:r>
            <a:r>
              <a:rPr lang="pt-BR" sz="3100" dirty="0">
                <a:solidFill>
                  <a:srgbClr val="222222"/>
                </a:solidFill>
                <a:latin typeface="arial" panose="020B0604020202020204" pitchFamily="34" charset="0"/>
              </a:rPr>
              <a:t>Contextualização histórica (conhecer a sua contextualização histórica);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rgbClr val="222222"/>
                </a:solidFill>
                <a:latin typeface="arial" panose="020B0604020202020204" pitchFamily="34" charset="0"/>
              </a:rPr>
              <a:t>2  Fazer artístico (fazer arte);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100" dirty="0">
                <a:solidFill>
                  <a:srgbClr val="222222"/>
                </a:solidFill>
                <a:latin typeface="arial" panose="020B0604020202020204" pitchFamily="34" charset="0"/>
              </a:rPr>
              <a:t>3  Apreciação artística (saber ler uma obra de arte).</a:t>
            </a: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AB012B-2BAD-4D1B-B928-EC2D8C1B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975" y="752113"/>
            <a:ext cx="5073805" cy="33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61F89FB-B0FC-4D01-8B7B-ADE0FF5B642A}"/>
              </a:ext>
            </a:extLst>
          </p:cNvPr>
          <p:cNvSpPr txBox="1"/>
          <p:nvPr/>
        </p:nvSpPr>
        <p:spPr>
          <a:xfrm>
            <a:off x="8566412" y="5921221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Ana Mae Barbosa</a:t>
            </a:r>
          </a:p>
        </p:txBody>
      </p:sp>
    </p:spTree>
    <p:extLst>
      <p:ext uri="{BB962C8B-B14F-4D97-AF65-F5344CB8AC3E}">
        <p14:creationId xmlns:p14="http://schemas.microsoft.com/office/powerpoint/2010/main" val="323664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059C9-3D1E-430C-B0E1-8A116683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759" y="120197"/>
            <a:ext cx="7992970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As Dez Competências da Base Nacional  Comum Curricular (BNCC)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E5CB6-6C1C-44A8-9FF3-A4D8B02EA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3" y="1764166"/>
            <a:ext cx="5105983" cy="51450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7200" b="1" dirty="0"/>
          </a:p>
          <a:p>
            <a:pPr marL="0" indent="0">
              <a:buNone/>
            </a:pPr>
            <a:r>
              <a:rPr lang="pt-BR" sz="11200" dirty="0"/>
              <a:t>1</a:t>
            </a:r>
            <a:r>
              <a:rPr lang="pt-BR" sz="11200" b="1" dirty="0"/>
              <a:t> </a:t>
            </a:r>
            <a:r>
              <a:rPr lang="pt-BR" sz="11200" dirty="0"/>
              <a:t>CONHECIMENTO</a:t>
            </a:r>
          </a:p>
          <a:p>
            <a:pPr marL="0" indent="0">
              <a:buNone/>
            </a:pPr>
            <a:r>
              <a:rPr lang="pt-BR" sz="11200" dirty="0"/>
              <a:t>2</a:t>
            </a:r>
            <a:r>
              <a:rPr lang="pt-BR" sz="11200" b="1" dirty="0"/>
              <a:t> </a:t>
            </a:r>
            <a:r>
              <a:rPr lang="pt-BR" sz="11200" dirty="0"/>
              <a:t>PENSAMENTO CIENTÍFICO, CRÍTICO E </a:t>
            </a:r>
            <a:r>
              <a:rPr lang="pt-BR" sz="10400" dirty="0"/>
              <a:t>CRIATIVO</a:t>
            </a:r>
          </a:p>
          <a:p>
            <a:pPr marL="0" indent="0">
              <a:buNone/>
            </a:pPr>
            <a:r>
              <a:rPr lang="pt-BR" sz="11200" dirty="0"/>
              <a:t>3</a:t>
            </a:r>
            <a:r>
              <a:rPr lang="pt-BR" sz="11200" b="1" dirty="0"/>
              <a:t> </a:t>
            </a:r>
            <a:r>
              <a:rPr lang="pt-BR" sz="11200" dirty="0"/>
              <a:t>REPERTÓRIO CULTURAL</a:t>
            </a:r>
          </a:p>
          <a:p>
            <a:pPr marL="0" indent="0">
              <a:buNone/>
            </a:pPr>
            <a:r>
              <a:rPr lang="pt-BR" sz="11200" dirty="0"/>
              <a:t>4 COMUNICAÇÃO</a:t>
            </a:r>
          </a:p>
          <a:p>
            <a:pPr marL="0" indent="0">
              <a:buNone/>
            </a:pPr>
            <a:r>
              <a:rPr lang="pt-BR" sz="11200" dirty="0"/>
              <a:t>5 CULTURA DIGITAL</a:t>
            </a:r>
          </a:p>
          <a:p>
            <a:pPr marL="0" indent="0">
              <a:buNone/>
            </a:pPr>
            <a:r>
              <a:rPr lang="pt-BR" sz="11200" dirty="0"/>
              <a:t>6 TRABALHO PROJETO DE VIDA</a:t>
            </a:r>
          </a:p>
          <a:p>
            <a:pPr marL="0" indent="0">
              <a:buNone/>
            </a:pPr>
            <a:r>
              <a:rPr lang="pt-BR" sz="11200" dirty="0"/>
              <a:t>7 ARGUMENTAÇÃO</a:t>
            </a:r>
          </a:p>
          <a:p>
            <a:pPr marL="0" indent="0">
              <a:buNone/>
            </a:pPr>
            <a:r>
              <a:rPr lang="pt-BR" sz="11200" dirty="0"/>
              <a:t>8 AUTO CONHECIMENTO</a:t>
            </a:r>
          </a:p>
          <a:p>
            <a:pPr marL="0" indent="0">
              <a:buNone/>
            </a:pPr>
            <a:r>
              <a:rPr lang="pt-BR" sz="11200" dirty="0"/>
              <a:t>9 EMPATIA E COOPERAÇÃO</a:t>
            </a:r>
          </a:p>
          <a:p>
            <a:pPr marL="0" indent="0">
              <a:buNone/>
            </a:pPr>
            <a:r>
              <a:rPr lang="pt-BR" sz="11200" dirty="0"/>
              <a:t>10 RESPONABILIDADE E CIDADANIA</a:t>
            </a:r>
          </a:p>
          <a:p>
            <a:pPr marL="0" indent="0">
              <a:buNone/>
            </a:pPr>
            <a:endParaRPr lang="pt-BR" sz="11200" dirty="0"/>
          </a:p>
          <a:p>
            <a:endParaRPr lang="pt-BR" sz="112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8FE1BE-F33E-4E15-A2EA-36BC91209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699" y="1935616"/>
            <a:ext cx="4981301" cy="480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91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3592</TotalTime>
  <Words>1327</Words>
  <Application>Microsoft Office PowerPoint</Application>
  <PresentationFormat>Widescreen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Cooper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FINALIDADE</vt:lpstr>
      <vt:lpstr>Apresentação do PowerPoint</vt:lpstr>
      <vt:lpstr>   </vt:lpstr>
      <vt:lpstr>Apresentação do PowerPoint</vt:lpstr>
      <vt:lpstr>As Dez Competências da Base Nacional  Comum Curricular (BNCC)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Eneisa Kogan</dc:creator>
  <cp:lastModifiedBy>Eneisa</cp:lastModifiedBy>
  <cp:revision>390</cp:revision>
  <dcterms:created xsi:type="dcterms:W3CDTF">2019-10-13T23:56:40Z</dcterms:created>
  <dcterms:modified xsi:type="dcterms:W3CDTF">2020-08-02T03:40:19Z</dcterms:modified>
</cp:coreProperties>
</file>