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4" r:id="rId3"/>
    <p:sldId id="275" r:id="rId4"/>
    <p:sldId id="278" r:id="rId5"/>
    <p:sldId id="293" r:id="rId6"/>
    <p:sldId id="282" r:id="rId7"/>
    <p:sldId id="284" r:id="rId8"/>
    <p:sldId id="288" r:id="rId9"/>
    <p:sldId id="290" r:id="rId10"/>
    <p:sldId id="283" r:id="rId11"/>
    <p:sldId id="273" r:id="rId12"/>
    <p:sldId id="289" r:id="rId13"/>
    <p:sldId id="299" r:id="rId14"/>
    <p:sldId id="295" r:id="rId15"/>
    <p:sldId id="291" r:id="rId16"/>
    <p:sldId id="279" r:id="rId17"/>
    <p:sldId id="264" r:id="rId18"/>
    <p:sldId id="296" r:id="rId19"/>
    <p:sldId id="286" r:id="rId20"/>
    <p:sldId id="300" r:id="rId21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66FF"/>
    <a:srgbClr val="A70994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>
      <p:cViewPr varScale="1">
        <p:scale>
          <a:sx n="64" d="100"/>
          <a:sy n="64" d="100"/>
        </p:scale>
        <p:origin x="78" y="27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80EC38-B70B-4CC9-9E4F-F25D3036A145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5D3B96-B946-4B9E-9341-52819F1A6AD2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0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60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507A6-A53A-4667-B2C7-A3C87CEA2A97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FC996C-C6E4-48A0-B995-B5B16E596DB8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816606-D804-490A-9287-BD268E10BF1B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A03A9-7DFA-404A-BC29-7537875A7474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E0E71-DCA9-4D77-ADF1-661BAA9AC7D6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1DDAAB-572B-43FE-AA1D-1E9E925CC955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5292E4-58BB-4FD7-AB22-61E8FC24A211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453CC8-2269-4D14-ACB4-DEDA4B0DA9D2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CE3DE-101A-4B34-A5DD-C759C166274E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</p:txBody>
      </p:sp>
      <p:sp>
        <p:nvSpPr>
          <p:cNvPr id="3" name="Espaço Reservado para Conteúd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E5CB0-D184-4F16-961A-E58C110E8AE2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</p:txBody>
      </p:sp>
      <p:sp>
        <p:nvSpPr>
          <p:cNvPr id="3" name="Espaço Reservado para Imagem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pic>
        <p:nvPicPr>
          <p:cNvPr id="9" name="Imagem 4" descr="Um espaço reservado vazio para adicionar uma imagem. Clique no espaço reservado e selecione a imagem que você deseja adicio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</a:p>
          <a:p>
            <a:pPr lvl="5" rtl="0"/>
            <a:r>
              <a:rPr lang="pt-BR" dirty="0" smtClean="0"/>
              <a:t>Sexto nível</a:t>
            </a:r>
          </a:p>
          <a:p>
            <a:pPr lvl="6" rtl="0"/>
            <a:r>
              <a:rPr lang="pt-BR" dirty="0" smtClean="0"/>
              <a:t>Sétimo nível</a:t>
            </a:r>
          </a:p>
          <a:p>
            <a:pPr lvl="7" rtl="0"/>
            <a:r>
              <a:rPr lang="pt-BR" dirty="0" smtClean="0"/>
              <a:t>Oito nível</a:t>
            </a:r>
          </a:p>
          <a:p>
            <a:pPr lvl="8" rtl="0"/>
            <a:r>
              <a:rPr lang="pt-BR" dirty="0" smtClean="0"/>
              <a:t>Nono nível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853A00B-FFEC-422C-86C3-573B5E7D1C6F}" type="datetime1">
              <a:rPr lang="pt-BR" smtClean="0"/>
              <a:t>25/07/2020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1121296"/>
          </a:xfrm>
        </p:spPr>
        <p:txBody>
          <a:bodyPr rtlCol="0"/>
          <a:lstStyle/>
          <a:p>
            <a:pPr rtl="0"/>
            <a:r>
              <a:rPr lang="pt-BR" sz="5400" dirty="0" smtClean="0"/>
              <a:t>Arte </a:t>
            </a:r>
            <a:r>
              <a:rPr lang="pt-BR" sz="5400" dirty="0"/>
              <a:t>P</a:t>
            </a:r>
            <a:r>
              <a:rPr lang="pt-BR" sz="5400" dirty="0" smtClean="0"/>
              <a:t>ara </a:t>
            </a:r>
            <a:r>
              <a:rPr lang="pt-BR" sz="5400" dirty="0"/>
              <a:t>B</a:t>
            </a:r>
            <a:r>
              <a:rPr lang="pt-BR" sz="5400" dirty="0" smtClean="0"/>
              <a:t>ebês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37965" y="2924944"/>
            <a:ext cx="8229600" cy="1066800"/>
          </a:xfrm>
        </p:spPr>
        <p:txBody>
          <a:bodyPr rtlCol="0">
            <a:noAutofit/>
          </a:bodyPr>
          <a:lstStyle/>
          <a:p>
            <a:pPr rtl="0"/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Professora: Rosângela Limeira de Souza </a:t>
            </a:r>
            <a:r>
              <a:rPr lang="pt-BR" dirty="0" err="1" smtClean="0">
                <a:solidFill>
                  <a:schemeClr val="tx1">
                    <a:lumMod val="50000"/>
                  </a:schemeClr>
                </a:solidFill>
              </a:rPr>
              <a:t>Tagami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  <a:p>
            <a:pPr rtl="0"/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Sala Berçário 2 B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pPr rtl="0"/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Escola Municipal Cachinhos de Ouro.</a:t>
            </a:r>
          </a:p>
          <a:p>
            <a:pPr rtl="0"/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pPr rtl="0"/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São José do Rio Preto – SP.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A imagem pode conter: uma ou mais pessoas e close-u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676" y="692696"/>
            <a:ext cx="2970808" cy="29332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782968" y="5735122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620688"/>
            <a:ext cx="3276599" cy="648072"/>
          </a:xfrm>
        </p:spPr>
        <p:txBody>
          <a:bodyPr/>
          <a:lstStyle/>
          <a:p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Escultura </a:t>
            </a:r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405780" y="1412776"/>
            <a:ext cx="3276599" cy="4320480"/>
          </a:xfrm>
        </p:spPr>
        <p:txBody>
          <a:bodyPr>
            <a:normAutofit fontScale="92500" lnSpcReduction="10000"/>
          </a:bodyPr>
          <a:lstStyle/>
          <a:p>
            <a:endParaRPr lang="pt-B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A professora planejou uma sequência de atividades que remetia a esculturas. Para isso, usou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massinha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 terra molhada e argila.</a:t>
            </a:r>
          </a:p>
          <a:p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As crianças eram estimuladas a brincar com os materiais oferecidos com o sentido de dar forma aos matérias, sempre à partir de histórias, músicas e brincadeiras de suas vivencias.</a:t>
            </a:r>
          </a:p>
          <a:p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Foram momentos enriquecedores para todos.</a:t>
            </a:r>
          </a:p>
          <a:p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pt-BR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BR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BR" sz="2000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Retângulo 3"/>
          <p:cNvSpPr/>
          <p:nvPr/>
        </p:nvSpPr>
        <p:spPr>
          <a:xfrm>
            <a:off x="5484812" y="6019800"/>
            <a:ext cx="5867401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1400" dirty="0"/>
              <a:t>No tanque de </a:t>
            </a:r>
            <a:r>
              <a:rPr lang="pt-BR" sz="1400" dirty="0" smtClean="0"/>
              <a:t>areia, </a:t>
            </a:r>
            <a:r>
              <a:rPr lang="pt-BR" sz="1400" dirty="0"/>
              <a:t>as crianças foram estimuladas a realizar pequenas esculturas com terra molhada.</a:t>
            </a:r>
          </a:p>
          <a:p>
            <a:endParaRPr lang="pt-BR" sz="5400" dirty="0"/>
          </a:p>
          <a:p>
            <a:endParaRPr lang="pt-BR" sz="54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5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0"/>
            <a:ext cx="9601200" cy="1218725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Esculturas </a:t>
            </a:r>
            <a:endParaRPr lang="pt-BR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983" y="1218726"/>
            <a:ext cx="5458583" cy="838200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Massinha caseira 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83" y="2056926"/>
            <a:ext cx="5283831" cy="396287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78462" y="1218725"/>
            <a:ext cx="4645152" cy="838201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Argila 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899" y="2056926"/>
            <a:ext cx="5283832" cy="396287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tângulo 5"/>
          <p:cNvSpPr/>
          <p:nvPr/>
        </p:nvSpPr>
        <p:spPr>
          <a:xfrm>
            <a:off x="708983" y="5460324"/>
            <a:ext cx="528383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massinha caseira  sempre agradava a todos, pela sua textura e suas cores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67526" y="6045099"/>
            <a:ext cx="5531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pt-B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argila causava em alguns estranheza pela textura e  por grudar  na mão, mas logo aprenderam a manusear  e criaram  formas com os moldes. </a:t>
            </a:r>
          </a:p>
          <a:p>
            <a:pPr algn="ctr"/>
            <a:endParaRPr lang="pt-B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836613" y="548680"/>
            <a:ext cx="3276599" cy="10081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Pintura </a:t>
            </a:r>
            <a:endParaRPr lang="pt-B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396" y="71700"/>
            <a:ext cx="4626743" cy="6168991"/>
          </a:xfrm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Retângulo 16"/>
          <p:cNvSpPr/>
          <p:nvPr/>
        </p:nvSpPr>
        <p:spPr>
          <a:xfrm>
            <a:off x="806306" y="1678867"/>
            <a:ext cx="318660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 nossas ações são mobilizadas pelo afeto e reguladas  pelos sentimentos e sensações, então elas são estéticas. São transformadoras, geram aprendizagem: visão de si próprio /visão do </a:t>
            </a:r>
            <a:r>
              <a:rPr lang="pt-B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mundo.</a:t>
            </a:r>
          </a:p>
          <a:p>
            <a:pPr algn="ctr"/>
            <a:endParaRPr lang="pt-B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r"/>
            <a:r>
              <a:rPr lang="pt-BR" sz="12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Livro </a:t>
            </a:r>
            <a:r>
              <a:rPr lang="pt-BR" sz="12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Aprender com a criança</a:t>
            </a:r>
            <a:r>
              <a:rPr lang="pt-BR" sz="1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  Autêntica. 2018. p. </a:t>
            </a:r>
            <a:r>
              <a:rPr lang="pt-BR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215</a:t>
            </a:r>
            <a:endParaRPr lang="pt-BR" sz="1200" b="1" dirty="0">
              <a:ln/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94413" y="6381328"/>
            <a:ext cx="47525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Aline sentindo a  textura da tinta guache durante a atividade pintura de caixa.</a:t>
            </a:r>
            <a:endPara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3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5" y="260648"/>
            <a:ext cx="3914920" cy="31671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204" y="260648"/>
            <a:ext cx="3735159" cy="31671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4" y="3645024"/>
            <a:ext cx="3914921" cy="27797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871" y="3644010"/>
            <a:ext cx="3582185" cy="27807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3644010"/>
            <a:ext cx="3735159" cy="27711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872" y="260648"/>
            <a:ext cx="3582184" cy="316719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470591" y="6493739"/>
            <a:ext cx="4676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A70994"/>
                </a:solidFill>
              </a:rPr>
              <a:t>Pintura em caixa com tinta guache e rolinho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3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7862" y="-315417"/>
            <a:ext cx="9601200" cy="2138743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Atividades: melecas e pintura no azulejo com tinta guache</a:t>
            </a:r>
            <a:r>
              <a:rPr lang="pt-BR" sz="2800" dirty="0" smtClean="0">
                <a:solidFill>
                  <a:schemeClr val="tx2"/>
                </a:solidFill>
              </a:rPr>
              <a:t>.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>
                <a:solidFill>
                  <a:schemeClr val="tx2"/>
                </a:solidFill>
              </a:rPr>
              <a:t/>
            </a:r>
            <a:br>
              <a:rPr lang="pt-BR" sz="2800" dirty="0">
                <a:solidFill>
                  <a:schemeClr val="tx2"/>
                </a:solidFill>
              </a:rPr>
            </a:br>
            <a:r>
              <a:rPr lang="pt-BR" sz="1800" dirty="0" smtClean="0">
                <a:solidFill>
                  <a:schemeClr val="accent4"/>
                </a:solidFill>
              </a:rPr>
              <a:t>Nestes momentos, foi possível observar que durante atividades,  as crianças ficavam imersas em suas experiências . Elas   sentiam se livres para fazer o desejavam. Após as atividades elas  permaneciam muito  tranquilas na sala e plenamente felizes. Ao encontrar a sua família contava lhes sobre suas atividades e pinturas. </a:t>
            </a:r>
            <a:endParaRPr lang="pt-BR" sz="1800" dirty="0">
              <a:solidFill>
                <a:schemeClr val="accent4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49" y="1812776"/>
            <a:ext cx="3478963" cy="4174912"/>
          </a:xfrm>
          <a:ln>
            <a:solidFill>
              <a:srgbClr val="A70994"/>
            </a:solidFill>
          </a:ln>
          <a:effectLst>
            <a:glow rad="101600">
              <a:srgbClr val="FF6699">
                <a:alpha val="60000"/>
              </a:srgbClr>
            </a:glow>
          </a:effectLst>
        </p:spPr>
      </p:pic>
      <p:pic>
        <p:nvPicPr>
          <p:cNvPr id="8" name="Picture 2" descr="A imagem pode conter: 3 pessoas, pessoas sentadas e crianç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196" y="1828800"/>
            <a:ext cx="3384375" cy="4142864"/>
          </a:xfrm>
          <a:prstGeom prst="rect">
            <a:avLst/>
          </a:prstGeom>
          <a:noFill/>
          <a:ln>
            <a:solidFill>
              <a:srgbClr val="6666FF"/>
            </a:solidFill>
          </a:ln>
          <a:effectLst>
            <a:glow rad="101600">
              <a:srgbClr val="FF6699">
                <a:alpha val="60000"/>
              </a:srgb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spaço Reservado para Conteúdo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255" y="1829423"/>
            <a:ext cx="3690255" cy="4142241"/>
          </a:xfrm>
          <a:prstGeom prst="rect">
            <a:avLst/>
          </a:prstGeom>
          <a:ln>
            <a:solidFill>
              <a:srgbClr val="800080"/>
            </a:solidFill>
          </a:ln>
          <a:effectLst>
            <a:glow rad="101600">
              <a:srgbClr val="800080">
                <a:alpha val="60000"/>
              </a:srgbClr>
            </a:glow>
          </a:effectLst>
        </p:spPr>
      </p:pic>
      <p:sp>
        <p:nvSpPr>
          <p:cNvPr id="12" name="Retângulo 11"/>
          <p:cNvSpPr/>
          <p:nvPr/>
        </p:nvSpPr>
        <p:spPr>
          <a:xfrm>
            <a:off x="461549" y="6023927"/>
            <a:ext cx="32403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crianças e a auxiliar Camila fazem experiências com  potes e funil. 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150196" y="6023926"/>
            <a:ext cx="338437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crianças aprendem muito  com as melecas, conhecem  cores e fazem suas próprias experiências.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617282" y="5977760"/>
            <a:ext cx="39442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crianças pintam azulejo com rolos e pinceis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548680"/>
            <a:ext cx="3276599" cy="79208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6666FF"/>
                </a:solidFill>
              </a:rPr>
              <a:t>Pintura em tecido</a:t>
            </a:r>
            <a:endParaRPr lang="pt-BR" sz="2800" dirty="0">
              <a:solidFill>
                <a:srgbClr val="6666FF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836613" y="1700808"/>
            <a:ext cx="3276599" cy="4318992"/>
          </a:xfrm>
        </p:spPr>
        <p:txBody>
          <a:bodyPr/>
          <a:lstStyle/>
          <a:p>
            <a:r>
              <a:rPr lang="pt-BR" dirty="0" smtClean="0"/>
              <a:t> No parque, a sombra  de um majestoso abacateiro a professora organizou um espaço para as crianças realizarem pintura com tinta guache sobre o tecido.</a:t>
            </a:r>
          </a:p>
          <a:p>
            <a:r>
              <a:rPr lang="pt-BR" dirty="0" smtClean="0"/>
              <a:t>O tecido se transformou em um quadro e exposto na sala no dia do encerramento do projeto.</a:t>
            </a:r>
          </a:p>
          <a:p>
            <a:r>
              <a:rPr lang="pt-BR" dirty="0" smtClean="0"/>
              <a:t>Material usado: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Rolinhos,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Pincel,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L</a:t>
            </a:r>
            <a:r>
              <a:rPr lang="pt-BR" dirty="0" smtClean="0"/>
              <a:t>ençol de colchão aberto forrado sobre uma mesa  imitando uma tela.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44" y="692696"/>
            <a:ext cx="7344816" cy="5544615"/>
          </a:xfrm>
        </p:spPr>
      </p:pic>
      <p:sp>
        <p:nvSpPr>
          <p:cNvPr id="4" name="Retângulo 3"/>
          <p:cNvSpPr/>
          <p:nvPr/>
        </p:nvSpPr>
        <p:spPr>
          <a:xfrm>
            <a:off x="4582243" y="6381328"/>
            <a:ext cx="748883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imagem, as crianças recebem as orientações da professora que serve de modelo para elas. 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630" y="30497"/>
            <a:ext cx="5478406" cy="301920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Espaço Reservado para Conteúdo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3808" y="3064175"/>
            <a:ext cx="5638821" cy="30992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45" y="3019596"/>
            <a:ext cx="5431291" cy="309927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68" y="16024"/>
            <a:ext cx="5664262" cy="304815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2854052" y="6163447"/>
            <a:ext cx="5648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fotos apresentadas remetem as etapas da atividade.</a:t>
            </a: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4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60648"/>
            <a:ext cx="3276599" cy="1152128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 smtClean="0">
                <a:solidFill>
                  <a:srgbClr val="A70994"/>
                </a:solidFill>
              </a:rPr>
              <a:t>Ateliê ao ar livre </a:t>
            </a:r>
            <a:endParaRPr lang="pt-BR" dirty="0">
              <a:solidFill>
                <a:srgbClr val="A70994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6614" y="1556792"/>
            <a:ext cx="3493838" cy="4680520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 smtClean="0">
                <a:solidFill>
                  <a:srgbClr val="6666FF"/>
                </a:solidFill>
                <a:latin typeface="+mj-lt"/>
                <a:cs typeface="Arial" panose="020B0604020202020204" pitchFamily="34" charset="0"/>
              </a:rPr>
              <a:t>Debaixo da sombra de um abacateiro foi montado vários espaços.</a:t>
            </a:r>
          </a:p>
          <a:p>
            <a:pPr rtl="0"/>
            <a:r>
              <a:rPr lang="pt-BR" sz="2000" dirty="0" smtClean="0">
                <a:solidFill>
                  <a:srgbClr val="6666FF"/>
                </a:solidFill>
                <a:latin typeface="+mj-lt"/>
                <a:cs typeface="Arial" panose="020B0604020202020204" pitchFamily="34" charset="0"/>
              </a:rPr>
              <a:t> Cantinhos com canetas coloridas, tinta guache, esponjas, caixas revestidas com papel de diferentes texturas, como camurça e cores, folhas de sulfite e pratos de papel  expostos em um varal,  além de papel pardo forrado no chão.  </a:t>
            </a:r>
          </a:p>
          <a:p>
            <a:pPr rtl="0"/>
            <a:r>
              <a:rPr lang="pt-BR" sz="2000" dirty="0" smtClean="0">
                <a:solidFill>
                  <a:srgbClr val="6666FF"/>
                </a:solidFill>
                <a:latin typeface="+mj-lt"/>
                <a:cs typeface="Arial" panose="020B0604020202020204" pitchFamily="34" charset="0"/>
              </a:rPr>
              <a:t>  Na última etapa do projeto a  proposta era usar várias técnicas e recursos de arte juntos. </a:t>
            </a:r>
            <a:endParaRPr lang="pt-BR" sz="2000" dirty="0">
              <a:solidFill>
                <a:srgbClr val="6666F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tângulo 4"/>
          <p:cNvSpPr/>
          <p:nvPr/>
        </p:nvSpPr>
        <p:spPr>
          <a:xfrm>
            <a:off x="5484813" y="6019800"/>
            <a:ext cx="70217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1400" dirty="0" smtClean="0">
                <a:cs typeface="Arial" panose="020B0604020202020204" pitchFamily="34" charset="0"/>
              </a:rPr>
              <a:t> As crianças  escolhem o </a:t>
            </a:r>
            <a:r>
              <a:rPr lang="pt-BR" sz="1400" dirty="0">
                <a:cs typeface="Arial" panose="020B0604020202020204" pitchFamily="34" charset="0"/>
              </a:rPr>
              <a:t>que fazer</a:t>
            </a:r>
            <a:r>
              <a:rPr lang="pt-BR" sz="1400" dirty="0" smtClean="0">
                <a:cs typeface="Arial" panose="020B0604020202020204" pitchFamily="34" charset="0"/>
              </a:rPr>
              <a:t>. A atividade foi muito tranquila.</a:t>
            </a:r>
          </a:p>
          <a:p>
            <a:endParaRPr lang="pt-BR" sz="1400" dirty="0">
              <a:cs typeface="Arial" panose="020B0604020202020204" pitchFamily="34" charset="0"/>
            </a:endParaRPr>
          </a:p>
          <a:p>
            <a:endParaRPr lang="pt-BR" sz="1400" dirty="0">
              <a:solidFill>
                <a:srgbClr val="6666FF"/>
              </a:solidFill>
              <a:cs typeface="Arial" panose="020B0604020202020204" pitchFamily="34" charset="0"/>
            </a:endParaRPr>
          </a:p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imagem pode conter: 1 pessoa, sorrindo, sentado, criança e comi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7988" cy="3224367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imagem pode conter: uma ou mais pessoas e atividades ao ar liv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989" y="0"/>
            <a:ext cx="3948671" cy="313653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imagem pode conter: uma ou mais pessoas, pessoas sentadas, criança e comi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661" y="-35870"/>
            <a:ext cx="3862165" cy="326023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 imagem pode conter: 1 pessoa, sentado, criança e atividades ao ar liv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4286"/>
            <a:ext cx="4377987" cy="338518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 imagem pode conter: 3 pessoas, pessoas sentada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987" y="3168726"/>
            <a:ext cx="3963237" cy="332408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652561" y="2899687"/>
            <a:ext cx="3272915" cy="386216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-957230" y="6561660"/>
            <a:ext cx="1367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Momentos da  atividade.  As pinturas foram  usadas para a decoração da sala na mostra de arte. </a:t>
            </a: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4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9996" y="188640"/>
            <a:ext cx="9313168" cy="1152128"/>
          </a:xfrm>
        </p:spPr>
        <p:txBody>
          <a:bodyPr>
            <a:normAutofit/>
          </a:bodyPr>
          <a:lstStyle/>
          <a:p>
            <a:r>
              <a:rPr lang="pt-BR" sz="3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Encerramento do Projeto. </a:t>
            </a:r>
            <a:br>
              <a:rPr lang="pt-BR" sz="3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t-BR" sz="3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Vídeo: Momento do encontro com as famílias.</a:t>
            </a:r>
            <a:endParaRPr lang="pt-BR" sz="3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5820" y="1340768"/>
            <a:ext cx="33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 Projeto “Artes para Bebês” foi concluído no dia 10/12/2019. A sala de aula foi organizada para  as famílias  apreciarem os 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trabalhos dos pequenos artistas.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Foi  apresentado um  vídeo  das crianças  e suas  vivencias  durante o projeto, além de momentos da rotina escolar.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coordenadora Juliana, as professoras Rosângela e Sandra conduziram o encontro.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Ao final, foi possível concluir que o projeto contribuiu  positivamente para o desenvolvimento integral dos alunos e deixou a rotina agradável para todos.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66220" y="147903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Clicar  na seta imagem para ativar o vídeo.</a:t>
            </a:r>
            <a:endParaRPr lang="pt-B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150196" y="1986632"/>
            <a:ext cx="6973418" cy="4033168"/>
          </a:xfrm>
        </p:spPr>
        <p:txBody>
          <a:bodyPr/>
          <a:lstStyle/>
          <a:p>
            <a:r>
              <a:rPr lang="pt-BR" dirty="0"/>
              <a:t>https://</a:t>
            </a:r>
            <a:r>
              <a:rPr lang="pt-BR" dirty="0" smtClean="0"/>
              <a:t>youtu.be/xImdV9xS6-c</a:t>
            </a:r>
            <a:endParaRPr lang="pt-BR" dirty="0"/>
          </a:p>
        </p:txBody>
      </p:sp>
      <p:pic>
        <p:nvPicPr>
          <p:cNvPr id="7" name="Reunio de pa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614" r="214"/>
          <a:stretch/>
        </p:blipFill>
        <p:spPr>
          <a:xfrm>
            <a:off x="4486572" y="2549018"/>
            <a:ext cx="6144344" cy="34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404664"/>
            <a:ext cx="3276599" cy="50405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6613" y="925696"/>
            <a:ext cx="3276600" cy="4298616"/>
          </a:xfrm>
        </p:spPr>
        <p:txBody>
          <a:bodyPr rtlCol="0">
            <a:noAutofit/>
          </a:bodyPr>
          <a:lstStyle/>
          <a:p>
            <a:pPr rtl="0"/>
            <a:r>
              <a:rPr lang="pt-BR" sz="2000" dirty="0" smtClean="0">
                <a:solidFill>
                  <a:srgbClr val="002060"/>
                </a:solidFill>
              </a:rPr>
              <a:t>O Projeto foi idealizado a partir dos seguintes  questionamentos: </a:t>
            </a:r>
          </a:p>
          <a:p>
            <a:pPr rtl="0"/>
            <a:endParaRPr lang="pt-BR" sz="2000" dirty="0" smtClean="0">
              <a:solidFill>
                <a:srgbClr val="002060"/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§"/>
            </a:pPr>
            <a:r>
              <a:rPr lang="pt-BR" sz="1800" dirty="0" smtClean="0">
                <a:solidFill>
                  <a:srgbClr val="002060"/>
                </a:solidFill>
              </a:rPr>
              <a:t>Como as experiências de artes visuais podem contribuir para o desenvolvimento infantil?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800" dirty="0" smtClean="0">
                <a:solidFill>
                  <a:srgbClr val="002060"/>
                </a:solidFill>
              </a:rPr>
              <a:t>Como possibilitar que todas as crianças se apropriem de diferentes linguagens e tenham </a:t>
            </a:r>
            <a:r>
              <a:rPr lang="pt-BR" sz="1800" dirty="0">
                <a:solidFill>
                  <a:srgbClr val="002060"/>
                </a:solidFill>
              </a:rPr>
              <a:t>materiais disponíveis para </a:t>
            </a:r>
            <a:r>
              <a:rPr lang="pt-BR" sz="1800" dirty="0" smtClean="0">
                <a:solidFill>
                  <a:srgbClr val="002060"/>
                </a:solidFill>
              </a:rPr>
              <a:t>se expressar.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2060"/>
                </a:solidFill>
              </a:rPr>
              <a:t>E como deixar a  rotina </a:t>
            </a:r>
            <a:r>
              <a:rPr lang="pt-BR" sz="1800" dirty="0" smtClean="0">
                <a:solidFill>
                  <a:srgbClr val="002060"/>
                </a:solidFill>
              </a:rPr>
              <a:t> </a:t>
            </a:r>
            <a:r>
              <a:rPr lang="pt-BR" sz="1800" dirty="0">
                <a:solidFill>
                  <a:srgbClr val="002060"/>
                </a:solidFill>
              </a:rPr>
              <a:t>mais significativa</a:t>
            </a:r>
            <a:r>
              <a:rPr lang="pt-BR" sz="1800" dirty="0" smtClean="0">
                <a:solidFill>
                  <a:srgbClr val="002060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800" dirty="0" smtClean="0">
                <a:solidFill>
                  <a:srgbClr val="002060"/>
                </a:solidFill>
              </a:rPr>
              <a:t>O Projeto aconteceu entre: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800" dirty="0" smtClean="0">
                <a:solidFill>
                  <a:srgbClr val="002060"/>
                </a:solidFill>
              </a:rPr>
              <a:t>11/09 /2019 e 10/12/2019.</a:t>
            </a:r>
            <a:endParaRPr lang="pt-BR" sz="1800" dirty="0">
              <a:solidFill>
                <a:srgbClr val="002060"/>
              </a:solidFill>
            </a:endParaRPr>
          </a:p>
          <a:p>
            <a:pPr rtl="0"/>
            <a:endParaRPr lang="pt-BR" sz="1800" dirty="0">
              <a:solidFill>
                <a:srgbClr val="00206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013" y="1074600"/>
            <a:ext cx="6172200" cy="470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70276" y="332656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Bibliografia: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1289953"/>
            <a:ext cx="609282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/>
              <a:t>Base Nacional Comum Curricular (</a:t>
            </a:r>
            <a:r>
              <a:rPr lang="pt-BR" sz="2000" b="1" dirty="0"/>
              <a:t>BNCC</a:t>
            </a:r>
            <a:r>
              <a:rPr lang="pt-BR" sz="2000" dirty="0"/>
              <a:t>). Brasília, DF. 2017.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DEHEINZELIN, M.; Monteiro, P.; Castanho, A. P. Aprender com a Criança: 1. ed. Belo Horizonte:  Autêntica,2018.</a:t>
            </a:r>
          </a:p>
          <a:p>
            <a:pPr algn="just"/>
            <a:r>
              <a:rPr lang="pt-BR" sz="2000" dirty="0"/>
              <a:t> </a:t>
            </a:r>
          </a:p>
          <a:p>
            <a:pPr algn="just"/>
            <a:r>
              <a:rPr lang="pt-BR" sz="2000" dirty="0"/>
              <a:t>OSTETTO,L.E. (ORG.). Registros na Educação Infantil: pesquisa e prática pedagógica: 1 ed. Campinas, SP: Papiros, 2017.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Agradecimentos:</a:t>
            </a:r>
          </a:p>
          <a:p>
            <a:pPr algn="just"/>
            <a:r>
              <a:rPr lang="pt-BR" sz="2000" b="1" dirty="0"/>
              <a:t>Diretora Arlete, Coordenadora Juliana , Prof.ª Sandra e Aux. Camila.</a:t>
            </a:r>
          </a:p>
          <a:p>
            <a:pPr algn="just"/>
            <a:r>
              <a:rPr lang="pt-BR" sz="2000" b="1" dirty="0"/>
              <a:t>Especialmente às famílias que </a:t>
            </a:r>
            <a:r>
              <a:rPr lang="pt-BR" sz="2000" b="1" dirty="0" smtClean="0"/>
              <a:t>fazem </a:t>
            </a:r>
            <a:r>
              <a:rPr lang="pt-BR" sz="2000" b="1" dirty="0" smtClean="0"/>
              <a:t> parte da </a:t>
            </a:r>
            <a:r>
              <a:rPr lang="pt-BR" sz="2000" b="1" dirty="0"/>
              <a:t>nossa Escola.</a:t>
            </a:r>
          </a:p>
        </p:txBody>
      </p:sp>
    </p:spTree>
    <p:extLst>
      <p:ext uri="{BB962C8B-B14F-4D97-AF65-F5344CB8AC3E}">
        <p14:creationId xmlns:p14="http://schemas.microsoft.com/office/powerpoint/2010/main" val="37803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>
                <a:solidFill>
                  <a:srgbClr val="0070C0"/>
                </a:solidFill>
              </a:rPr>
              <a:t>Ambientes que convidam</a:t>
            </a:r>
            <a:br>
              <a:rPr lang="pt-BR" i="1" dirty="0">
                <a:solidFill>
                  <a:srgbClr val="0070C0"/>
                </a:solidFill>
              </a:rPr>
            </a:br>
            <a:endParaRPr lang="pt-BR" i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694550"/>
            <a:ext cx="4645152" cy="7620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Receber as crianças com intervenções no espaço, convida para explorações e descobertas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78462" y="1752600"/>
            <a:ext cx="4645152" cy="762000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O jardim da escola foi preparado com espaços onde as crianças explorassem </a:t>
            </a:r>
            <a:r>
              <a:rPr lang="pt-BR" dirty="0" smtClean="0">
                <a:solidFill>
                  <a:srgbClr val="002060"/>
                </a:solidFill>
              </a:rPr>
              <a:t> livremente.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076" name="Picture 4" descr="A imagem pode conter: uma ou mais pessoas e atividades ao ar liv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4" y="2604363"/>
            <a:ext cx="4645152" cy="34739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imagem pode conter: 3 pessoas, pessoas sentadas e atividades ao ar liv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462" y="2590800"/>
            <a:ext cx="4645152" cy="34874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17947" y="6045100"/>
            <a:ext cx="367240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Espaço preparado para receber as crianças.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02324" y="6045099"/>
            <a:ext cx="6696744" cy="3077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Crianças deitadas em um  cantinho apreciando livros.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8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9286" y="533400"/>
            <a:ext cx="9594328" cy="1143000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rgbClr val="0070C0"/>
                </a:solidFill>
              </a:rPr>
              <a:t>“Os livros representam objetos do mundo e apresentam cenas do que ocorre ao longo da narrativa, ter contato com o mundo da arte por meio do trabalho dos autores e ilustradores, experimentar sentimentos e realidades são algumas das possibilidades que se abrem à criança num espaço aconchegante” . </a:t>
            </a:r>
            <a:r>
              <a:rPr lang="pt-BR" sz="1800" i="1" dirty="0" smtClean="0">
                <a:solidFill>
                  <a:srgbClr val="0070C0"/>
                </a:solidFill>
              </a:rPr>
              <a:t>Livro Aprender com a criança</a:t>
            </a:r>
            <a:r>
              <a:rPr lang="pt-BR" sz="1800" dirty="0" smtClean="0">
                <a:solidFill>
                  <a:srgbClr val="0070C0"/>
                </a:solidFill>
              </a:rPr>
              <a:t>.  Autêntica. 2018. p. 44.</a:t>
            </a:r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 </a:t>
            </a:r>
            <a:r>
              <a:rPr lang="pt-BR" sz="1800" dirty="0" smtClean="0">
                <a:solidFill>
                  <a:srgbClr val="A70994"/>
                </a:solidFill>
              </a:rPr>
              <a:t>Garantir  um espaço para que </a:t>
            </a:r>
            <a:r>
              <a:rPr lang="pt-BR" sz="1800" dirty="0">
                <a:solidFill>
                  <a:srgbClr val="A70994"/>
                </a:solidFill>
              </a:rPr>
              <a:t>a</a:t>
            </a:r>
            <a:r>
              <a:rPr lang="pt-BR" sz="1800" dirty="0" smtClean="0">
                <a:solidFill>
                  <a:srgbClr val="A70994"/>
                </a:solidFill>
              </a:rPr>
              <a:t> </a:t>
            </a:r>
            <a:r>
              <a:rPr lang="pt-BR" sz="1800" dirty="0">
                <a:solidFill>
                  <a:srgbClr val="A70994"/>
                </a:solidFill>
              </a:rPr>
              <a:t>criança </a:t>
            </a:r>
            <a:r>
              <a:rPr lang="pt-BR" sz="1800" dirty="0" smtClean="0">
                <a:solidFill>
                  <a:srgbClr val="A70994"/>
                </a:solidFill>
              </a:rPr>
              <a:t> possa manusear </a:t>
            </a:r>
            <a:r>
              <a:rPr lang="pt-BR" sz="1800" dirty="0">
                <a:solidFill>
                  <a:srgbClr val="A70994"/>
                </a:solidFill>
              </a:rPr>
              <a:t>e </a:t>
            </a:r>
            <a:r>
              <a:rPr lang="pt-BR" sz="1800" dirty="0" smtClean="0">
                <a:solidFill>
                  <a:srgbClr val="A70994"/>
                </a:solidFill>
              </a:rPr>
              <a:t>explorar  </a:t>
            </a:r>
            <a:r>
              <a:rPr lang="pt-BR" sz="1800" dirty="0">
                <a:solidFill>
                  <a:srgbClr val="A70994"/>
                </a:solidFill>
              </a:rPr>
              <a:t>o livro sozinha.</a:t>
            </a:r>
          </a:p>
          <a:p>
            <a:endParaRPr lang="pt-BR" sz="1800" dirty="0">
              <a:solidFill>
                <a:srgbClr val="A70994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rgbClr val="A70994"/>
                </a:solidFill>
              </a:rPr>
              <a:t>P</a:t>
            </a:r>
            <a:r>
              <a:rPr lang="pt-BR" sz="1800" dirty="0" smtClean="0">
                <a:solidFill>
                  <a:srgbClr val="A70994"/>
                </a:solidFill>
              </a:rPr>
              <a:t>or meio de imagens o livro conversa com a criança</a:t>
            </a:r>
            <a:r>
              <a:rPr lang="pt-BR" sz="1800" dirty="0"/>
              <a:t>.</a:t>
            </a:r>
          </a:p>
        </p:txBody>
      </p:sp>
      <p:pic>
        <p:nvPicPr>
          <p:cNvPr id="4098" name="Picture 2" descr="A imagem pode conter: uma ou mais pessoas e crianç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285" y="2601421"/>
            <a:ext cx="4792655" cy="341837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imagem pode conter: uma ou mais pessoa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462" y="2601421"/>
            <a:ext cx="4645152" cy="341837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67566" y="5999380"/>
            <a:ext cx="495604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Valentina apresenta o livro.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530323" y="6030421"/>
            <a:ext cx="885698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Miguel escolheu  ficar debaixo da árvore para ver seu livro. 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223" y="0"/>
            <a:ext cx="9281888" cy="586441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7030A0"/>
                </a:solidFill>
              </a:rPr>
              <a:t>Compartilhar a leitura com a criança é compartilhar afeto.</a:t>
            </a:r>
            <a:endParaRPr lang="pt-BR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A imagem pode conter: 4 pessoas, pessoas sorrindo, crianç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82" y="733718"/>
            <a:ext cx="3594839" cy="246048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imagem pode conter: 1 pessoa, atividades ao ar liv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449" y="690257"/>
            <a:ext cx="3424864" cy="250394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imagem pode conter: uma ou mais pessoas e bebê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067" y="3691039"/>
            <a:ext cx="3632454" cy="231988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imagem pode conter: árvore, grama, atividades ao ar livre e naturez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31" y="3726592"/>
            <a:ext cx="3477386" cy="234390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imagem pode conter: 2 pessoas, pessoas sentadas, criança e atividades ao ar liv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31" y="677629"/>
            <a:ext cx="3477386" cy="2498579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imagem pode conter: uma ou mais pessoas e atividades ao ar liv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450" y="3686174"/>
            <a:ext cx="3424864" cy="232961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170285" y="2924944"/>
            <a:ext cx="45385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Gabriel e Marina sentados em um</a:t>
            </a:r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pneu.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97225" y="3224849"/>
            <a:ext cx="34842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Espaço de interação com fantoches.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34572" y="3162955"/>
            <a:ext cx="439248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Felipe preferiu ver seu livro dentro  da caixa.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788" y="6169336"/>
            <a:ext cx="35774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Livros pendurados nas árvores.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38874" y="6010923"/>
            <a:ext cx="36136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Lorena tranquilamente deitada em um espaço mais distante.</a:t>
            </a:r>
            <a:endParaRPr lang="pt-BR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36186" y="6010923"/>
            <a:ext cx="33701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Gabriel Demarque preferiu uma  mesa  par ler.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4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6613" y="332656"/>
            <a:ext cx="3276599" cy="122413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A70994"/>
                </a:solidFill>
              </a:rPr>
              <a:t>Música </a:t>
            </a:r>
            <a:endParaRPr lang="pt-BR" dirty="0">
              <a:solidFill>
                <a:srgbClr val="A70994"/>
              </a:solidFill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836613" y="2420888"/>
            <a:ext cx="3276599" cy="3166864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rgbClr val="6666FF"/>
                </a:solidFill>
              </a:rPr>
              <a:t>As cantigas embalam e permeiam a experiência de ser criança. Os  bebês se encantam com melodias e os ritmos e  acompanham.</a:t>
            </a:r>
          </a:p>
          <a:p>
            <a:r>
              <a:rPr lang="pt-BR" sz="1800" dirty="0" smtClean="0">
                <a:solidFill>
                  <a:srgbClr val="6666FF"/>
                </a:solidFill>
              </a:rPr>
              <a:t> Com as  canções  eles  aprendem a falar,  a cantar e a dançar em momentos de divertidas interações e brincadeiras.</a:t>
            </a:r>
          </a:p>
          <a:p>
            <a:r>
              <a:rPr lang="pt-BR" sz="1800" dirty="0" smtClean="0">
                <a:solidFill>
                  <a:srgbClr val="6666FF"/>
                </a:solidFill>
              </a:rPr>
              <a:t>Nesta brincadeira a professora inventou uma  música  que mistura , ritmo e expressão corporal</a:t>
            </a:r>
            <a:r>
              <a:rPr lang="pt-BR" sz="1800" dirty="0" smtClean="0"/>
              <a:t>..</a:t>
            </a:r>
            <a:endParaRPr lang="pt-BR" sz="18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AutoShape 2" descr="Resultado de imagem para figuras de notas musicais colori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figuras de notas musicais colori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878388" y="6019800"/>
            <a:ext cx="59766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Estátua não mexe, estatua não fala.</a:t>
            </a:r>
          </a:p>
          <a:p>
            <a:pPr algn="ctr"/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Estátua!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6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tx2">
                    <a:lumMod val="75000"/>
                  </a:schemeClr>
                </a:solidFill>
              </a:rPr>
              <a:t>Música na escola...</a:t>
            </a:r>
            <a:endParaRPr lang="pt-BR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Nenhuma descrição de foto disponível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9796" y="2204862"/>
            <a:ext cx="6056672" cy="33843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 imagem pode conter: 3 pessoas, pessoas sorrin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10745" y="3936569"/>
            <a:ext cx="3666073" cy="21178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imagem pode conter: 2 pessoas, pessoas sentada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626" y="514886"/>
            <a:ext cx="3694394" cy="25540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716362" y="5592792"/>
            <a:ext cx="80349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 alunos explorando o </a:t>
            </a:r>
            <a:r>
              <a:rPr lang="pt-B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painel sonoro.</a:t>
            </a:r>
            <a:r>
              <a:rPr lang="pt-B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18546" y="6054457"/>
            <a:ext cx="295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Explorando o instrumento.</a:t>
            </a: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50596" y="3068961"/>
            <a:ext cx="39388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Brincadeira para as crianças perceberem o tempo da música. </a:t>
            </a:r>
            <a:endPara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9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476672"/>
            <a:ext cx="3385591" cy="79208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accent1"/>
                </a:solidFill>
              </a:rPr>
              <a:t>DANÇA </a:t>
            </a:r>
            <a:endParaRPr lang="pt-BR" sz="4000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836613" y="1412776"/>
            <a:ext cx="3529607" cy="4104456"/>
          </a:xfrm>
        </p:spPr>
        <p:txBody>
          <a:bodyPr/>
          <a:lstStyle/>
          <a:p>
            <a:r>
              <a:rPr lang="pt-BR" sz="2000" dirty="0">
                <a:solidFill>
                  <a:schemeClr val="accent6"/>
                </a:solidFill>
              </a:rPr>
              <a:t>A dança, sendo uma experiência corporal, </a:t>
            </a:r>
            <a:r>
              <a:rPr lang="pt-BR" sz="2000" dirty="0" smtClean="0">
                <a:solidFill>
                  <a:schemeClr val="accent6"/>
                </a:solidFill>
              </a:rPr>
              <a:t>possibilita </a:t>
            </a:r>
            <a:r>
              <a:rPr lang="pt-BR" sz="2000" dirty="0">
                <a:solidFill>
                  <a:schemeClr val="accent6"/>
                </a:solidFill>
              </a:rPr>
              <a:t>aos alunos novas formas de expressão e comunicação, levando-os à descoberta da sua linguagem </a:t>
            </a:r>
            <a:r>
              <a:rPr lang="pt-BR" sz="2000" dirty="0" smtClean="0">
                <a:solidFill>
                  <a:schemeClr val="accent6"/>
                </a:solidFill>
              </a:rPr>
              <a:t>corporal.</a:t>
            </a:r>
          </a:p>
          <a:p>
            <a:r>
              <a:rPr lang="pt-BR" sz="2000" dirty="0" smtClean="0">
                <a:solidFill>
                  <a:schemeClr val="accent6"/>
                </a:solidFill>
              </a:rPr>
              <a:t>Nesta atividade as crianças apreciaram música clássica e com tecidos leves foram estimulados a realizar os movimentos que harmonizem  movimento e música</a:t>
            </a:r>
            <a:r>
              <a:rPr lang="pt-BR" dirty="0" smtClean="0">
                <a:solidFill>
                  <a:schemeClr val="accent6"/>
                </a:solidFill>
              </a:rPr>
              <a:t>.</a:t>
            </a:r>
            <a:endParaRPr lang="pt-BR" dirty="0">
              <a:solidFill>
                <a:schemeClr val="accent6"/>
              </a:solidFill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4584" y="836610"/>
            <a:ext cx="5870375" cy="518581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5564584" y="6165304"/>
            <a:ext cx="60744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Música clássica e tecidos leves para </a:t>
            </a:r>
            <a:r>
              <a:rPr lang="pt-B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acompanhar o ritmo  da</a:t>
            </a:r>
            <a:r>
              <a:rPr lang="pt-B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música. 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4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404664"/>
            <a:ext cx="9601200" cy="64807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Grafismo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128936"/>
            <a:ext cx="4645152" cy="100392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Com giz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0" y="2034071"/>
            <a:ext cx="5314305" cy="3985729"/>
          </a:xfrm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78462" y="1052736"/>
            <a:ext cx="4645152" cy="93610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Com canetas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171" y="2034071"/>
            <a:ext cx="5314305" cy="3985729"/>
          </a:xfrm>
          <a:ln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Retângulo 3"/>
          <p:cNvSpPr/>
          <p:nvPr/>
        </p:nvSpPr>
        <p:spPr>
          <a:xfrm>
            <a:off x="765820" y="6096000"/>
            <a:ext cx="53248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brinquedoteca  foi preparado um espalho para que as crianças realizassem  grafismo  livremente .</a:t>
            </a:r>
            <a:endPara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 flipH="1">
            <a:off x="6290171" y="6096000"/>
            <a:ext cx="53143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Aline, Thomas e Anthony realizando atividade de grafismo em bexigas ao lar livre.  Essa atividade promoveu novas sensações, pois eles perceberam uma outra proposta para a bexiga e a caneta. </a:t>
            </a:r>
            <a:endParaRPr lang="pt-B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2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rela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098_TF02886637_TF02886637.potx" id="{208E30D0-A2D7-404A-AE5B-8E54DF0C4200}" vid="{E560F671-6448-4D7E-BADD-1F60B5B7A575}"/>
    </a:ext>
  </a:extLst>
</a:theme>
</file>

<file path=ppt/theme/theme2.xml><?xml version="1.0" encoding="utf-8"?>
<a:theme xmlns:a="http://schemas.openxmlformats.org/drawingml/2006/main" name="Tema do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em aquarela (widescreen)</Template>
  <TotalTime>2416</TotalTime>
  <Words>1108</Words>
  <Application>Microsoft Office PowerPoint</Application>
  <PresentationFormat>Personalizar</PresentationFormat>
  <Paragraphs>117</Paragraphs>
  <Slides>20</Slides>
  <Notes>4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Palatino Linotype</vt:lpstr>
      <vt:lpstr>Wingdings</vt:lpstr>
      <vt:lpstr>Aquarela_16x9</vt:lpstr>
      <vt:lpstr>Arte Para Bebês</vt:lpstr>
      <vt:lpstr> </vt:lpstr>
      <vt:lpstr>Ambientes que convidam </vt:lpstr>
      <vt:lpstr>“Os livros representam objetos do mundo e apresentam cenas do que ocorre ao longo da narrativa, ter contato com o mundo da arte por meio do trabalho dos autores e ilustradores, experimentar sentimentos e realidades são algumas das possibilidades que se abrem à criança num espaço aconchegante” . Livro Aprender com a criança.  Autêntica. 2018. p. 44.</vt:lpstr>
      <vt:lpstr>Compartilhar a leitura com a criança é compartilhar afeto.</vt:lpstr>
      <vt:lpstr>Música </vt:lpstr>
      <vt:lpstr>Música na escola...</vt:lpstr>
      <vt:lpstr>DANÇA </vt:lpstr>
      <vt:lpstr>Grafismo</vt:lpstr>
      <vt:lpstr>Escultura </vt:lpstr>
      <vt:lpstr>Esculturas </vt:lpstr>
      <vt:lpstr>Apresentação do PowerPoint</vt:lpstr>
      <vt:lpstr>Apresentação do PowerPoint</vt:lpstr>
      <vt:lpstr>Atividades: melecas e pintura no azulejo com tinta guache.  Nestes momentos, foi possível observar que durante atividades,  as crianças ficavam imersas em suas experiências . Elas   sentiam se livres para fazer o desejavam. Após as atividades elas  permaneciam muito  tranquilas na sala e plenamente felizes. Ao encontrar a sua família contava lhes sobre suas atividades e pinturas. </vt:lpstr>
      <vt:lpstr>Pintura em tecido</vt:lpstr>
      <vt:lpstr>Apresentação do PowerPoint</vt:lpstr>
      <vt:lpstr>Ateliê ao ar livre </vt:lpstr>
      <vt:lpstr>Apresentação do PowerPoint</vt:lpstr>
      <vt:lpstr>Encerramento do Projeto.  Vídeo: Momento do encontro com as famílias.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PROJETO:   ARTE PARA GENTE MIUDA</dc:title>
  <dc:creator>Usuário do Windows</dc:creator>
  <cp:lastModifiedBy>Usuário do Windows</cp:lastModifiedBy>
  <cp:revision>195</cp:revision>
  <dcterms:created xsi:type="dcterms:W3CDTF">2020-05-13T08:22:36Z</dcterms:created>
  <dcterms:modified xsi:type="dcterms:W3CDTF">2020-07-25T15:57:45Z</dcterms:modified>
</cp:coreProperties>
</file>