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5" r:id="rId4"/>
    <p:sldId id="308" r:id="rId5"/>
    <p:sldId id="271" r:id="rId6"/>
    <p:sldId id="318" r:id="rId7"/>
    <p:sldId id="321" r:id="rId8"/>
    <p:sldId id="322" r:id="rId9"/>
    <p:sldId id="323" r:id="rId10"/>
    <p:sldId id="262" r:id="rId11"/>
    <p:sldId id="275" r:id="rId12"/>
    <p:sldId id="276" r:id="rId13"/>
    <p:sldId id="313" r:id="rId14"/>
    <p:sldId id="295" r:id="rId15"/>
    <p:sldId id="324" r:id="rId16"/>
    <p:sldId id="299" r:id="rId17"/>
    <p:sldId id="300" r:id="rId18"/>
    <p:sldId id="302" r:id="rId19"/>
    <p:sldId id="315" r:id="rId20"/>
    <p:sldId id="305" r:id="rId21"/>
    <p:sldId id="31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pt-BR" smtClean="0"/>
              <a:t>09/07/2020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pt-BR" smtClean="0"/>
              <a:t>09/07/2020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t>09/07/2020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t>09/07/2020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t>09/07/2020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t>09/07/2020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t>09/07/2020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t>09/07/2020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t>09/07/2020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tângulo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dirty="0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dirty="0"/>
            </a:p>
          </p:txBody>
        </p:sp>
      </p:grp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t>09/07/2020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tângulo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t>09/07/2020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tângulo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t>09/07/2020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Retângulo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dirty="0"/>
            </a:p>
          </p:txBody>
        </p: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pt-BR" smtClean="0"/>
              <a:pPr/>
              <a:t>09/07/2020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ds8yEM1Vto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KawDAIYKO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295400" y="2897746"/>
            <a:ext cx="9601200" cy="906158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dirty="0" smtClean="0">
                <a:solidFill>
                  <a:schemeClr val="tx2"/>
                </a:solidFill>
                <a:latin typeface="Book Antiqua"/>
              </a:rPr>
              <a:t>ENTRELAÇANDO HISTÓRIAS</a:t>
            </a:r>
            <a:endParaRPr lang="pt-BR" sz="4800" b="1" i="0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 smtClean="0"/>
              <a:t>MEMÓRIAS E DOAÇÃO</a:t>
            </a:r>
            <a:endParaRPr lang="pt-BR" sz="2000" b="0" i="0" dirty="0"/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Questionários realizados com familiares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0" y="311476"/>
            <a:ext cx="5639369" cy="578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07" y="311476"/>
            <a:ext cx="5659621" cy="57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36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3831336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058" y="25435"/>
            <a:ext cx="2966650" cy="32918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215384" y="0"/>
            <a:ext cx="3831336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7727" y="11719"/>
            <a:ext cx="2966650" cy="331927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360664" y="-36576"/>
            <a:ext cx="3831336" cy="3401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17390" y="11720"/>
            <a:ext cx="2966648" cy="331927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3493008"/>
            <a:ext cx="3831336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342" y="3529584"/>
            <a:ext cx="2966651" cy="32918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215384" y="3553022"/>
            <a:ext cx="3831336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16" y="3692178"/>
            <a:ext cx="3319272" cy="2966652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8641077" y="4064508"/>
            <a:ext cx="3177538" cy="222199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Apresentação para os colegas dos brinquedos e fotografias trazidos pelos estudantes.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82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2920" y="1739128"/>
            <a:ext cx="11173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2"/>
                </a:solidFill>
              </a:rPr>
              <a:t>Depois de conhecerem a história da personagem Emília e de realizarem o questionário com seus familiares, os estudantes levantaram uma questão: “Professor mas boneca é coisa de menina né?” </a:t>
            </a:r>
            <a:endParaRPr lang="pt-BR" sz="24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/>
                </a:solidFill>
              </a:rPr>
              <a:t>A </a:t>
            </a:r>
            <a:r>
              <a:rPr lang="pt-BR" sz="2400" dirty="0">
                <a:solidFill>
                  <a:schemeClr val="tx2"/>
                </a:solidFill>
              </a:rPr>
              <a:t>partir dela conversamos sobre a relação do brinquedo com o gênero e para que fosse compreendido na prática, confeccionaram bonecas de papel/bonecas de vestir. </a:t>
            </a:r>
            <a:endParaRPr lang="pt-BR" sz="24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/>
                </a:solidFill>
              </a:rPr>
              <a:t>Com </a:t>
            </a:r>
            <a:r>
              <a:rPr lang="pt-BR" sz="2400" dirty="0">
                <a:solidFill>
                  <a:schemeClr val="tx2"/>
                </a:solidFill>
              </a:rPr>
              <a:t>esta atividade, os estudantes compreenderam que um brinquedo possui classificação etária, maneiras de manuseio, cuidados e como brincar, mas não possui indicação de gênero. Entenderam </a:t>
            </a:r>
            <a:r>
              <a:rPr lang="pt-BR" sz="2400" dirty="0" smtClean="0">
                <a:solidFill>
                  <a:schemeClr val="tx2"/>
                </a:solidFill>
              </a:rPr>
              <a:t>assim que </a:t>
            </a:r>
            <a:r>
              <a:rPr lang="pt-BR" sz="2400" dirty="0">
                <a:solidFill>
                  <a:schemeClr val="tx2"/>
                </a:solidFill>
              </a:rPr>
              <a:t>brinquedo é para quem quer brincar, indiferente do gênero.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02920" y="906348"/>
            <a:ext cx="11173968" cy="657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BONECOS DE VESTIR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71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3831336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274320"/>
            <a:ext cx="3255264" cy="27797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3493008"/>
            <a:ext cx="3831336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3703320"/>
            <a:ext cx="3255264" cy="294436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8360664" y="0"/>
            <a:ext cx="3831336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114800" y="3493008"/>
            <a:ext cx="8077200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39" y="3703320"/>
            <a:ext cx="2247037" cy="292608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65" y="3703320"/>
            <a:ext cx="2337803" cy="292608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57" y="3721608"/>
            <a:ext cx="2299716" cy="292608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51" y="292608"/>
            <a:ext cx="3294622" cy="2779776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4507231" y="553212"/>
            <a:ext cx="3177538" cy="222199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Confecção dos bonecos de vestir.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60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889" y="426057"/>
            <a:ext cx="10959152" cy="680670"/>
          </a:xfrm>
        </p:spPr>
        <p:txBody>
          <a:bodyPr>
            <a:normAutofit/>
          </a:bodyPr>
          <a:lstStyle/>
          <a:p>
            <a:r>
              <a:rPr lang="pt-BR" sz="3400" dirty="0" smtClean="0"/>
              <a:t>RECOLHENDO DOAÇÕES</a:t>
            </a:r>
            <a:endParaRPr lang="pt-BR" sz="3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0889" y="1391800"/>
            <a:ext cx="10959152" cy="2270743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/>
                </a:solidFill>
              </a:rPr>
              <a:t>Na </a:t>
            </a:r>
            <a:r>
              <a:rPr lang="pt-BR" sz="2400" dirty="0" smtClean="0">
                <a:solidFill>
                  <a:schemeClr val="tx2"/>
                </a:solidFill>
              </a:rPr>
              <a:t>apresentação </a:t>
            </a:r>
            <a:r>
              <a:rPr lang="pt-BR" sz="2400" dirty="0" smtClean="0">
                <a:solidFill>
                  <a:schemeClr val="tx2"/>
                </a:solidFill>
              </a:rPr>
              <a:t>da </a:t>
            </a:r>
            <a:r>
              <a:rPr lang="pt-BR" sz="2400" dirty="0" smtClean="0">
                <a:solidFill>
                  <a:schemeClr val="tx2"/>
                </a:solidFill>
              </a:rPr>
              <a:t>Festa de São João da escola, </a:t>
            </a:r>
            <a:r>
              <a:rPr lang="pt-BR" sz="2400" dirty="0" smtClean="0">
                <a:solidFill>
                  <a:schemeClr val="tx2"/>
                </a:solidFill>
              </a:rPr>
              <a:t>os estudantes </a:t>
            </a:r>
            <a:r>
              <a:rPr lang="pt-BR" sz="2400" dirty="0" smtClean="0">
                <a:solidFill>
                  <a:schemeClr val="tx2"/>
                </a:solidFill>
              </a:rPr>
              <a:t>iniciaram as doações de</a:t>
            </a:r>
            <a:r>
              <a:rPr lang="pt-BR" sz="2400" dirty="0" smtClean="0">
                <a:solidFill>
                  <a:schemeClr val="tx2"/>
                </a:solidFill>
              </a:rPr>
              <a:t> </a:t>
            </a:r>
            <a:r>
              <a:rPr lang="pt-BR" sz="2400" dirty="0" smtClean="0">
                <a:solidFill>
                  <a:schemeClr val="tx2"/>
                </a:solidFill>
              </a:rPr>
              <a:t>brinquedos e </a:t>
            </a:r>
            <a:r>
              <a:rPr lang="pt-BR" sz="2400" dirty="0" smtClean="0">
                <a:solidFill>
                  <a:schemeClr val="tx2"/>
                </a:solidFill>
              </a:rPr>
              <a:t>livros, engajando e incentivando toda a comunidade escolar no projeto.</a:t>
            </a:r>
            <a:endParaRPr lang="pt-BR" sz="24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/>
                </a:solidFill>
              </a:rPr>
              <a:t>Os discentes dos 5º anos foram convidados – devido a realização deste projeto - a participar </a:t>
            </a:r>
            <a:r>
              <a:rPr lang="pt-BR" sz="2400" dirty="0" smtClean="0">
                <a:solidFill>
                  <a:schemeClr val="tx2"/>
                </a:solidFill>
              </a:rPr>
              <a:t>do 1º Brechó Solidário </a:t>
            </a:r>
            <a:r>
              <a:rPr lang="pt-BR" sz="2400" dirty="0" smtClean="0">
                <a:solidFill>
                  <a:schemeClr val="tx2"/>
                </a:solidFill>
              </a:rPr>
              <a:t>promovido pela cooperativa escolar </a:t>
            </a:r>
            <a:r>
              <a:rPr lang="pt-BR" sz="2400" dirty="0" smtClean="0">
                <a:solidFill>
                  <a:schemeClr val="tx2"/>
                </a:solidFill>
              </a:rPr>
              <a:t>CooperGomes. As doações arrecadadas foram revendidas para a comunidade pelo valor simbólico de um real.</a:t>
            </a:r>
            <a:endParaRPr lang="pt-BR" sz="2400" dirty="0" smtClean="0">
              <a:solidFill>
                <a:schemeClr val="tx2"/>
              </a:solidFill>
            </a:endParaRPr>
          </a:p>
          <a:p>
            <a:pPr algn="just"/>
            <a:endParaRPr lang="pt-BR" sz="2400" dirty="0" smtClean="0"/>
          </a:p>
          <a:p>
            <a:pPr algn="just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3908689"/>
            <a:ext cx="3721608" cy="2949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2" y="4168428"/>
            <a:ext cx="3167888" cy="237916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909887" y="3908689"/>
            <a:ext cx="3831336" cy="2949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3" y="4193758"/>
            <a:ext cx="3294504" cy="2379169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8082282" y="4452941"/>
            <a:ext cx="3397759" cy="186080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Doações arrecadas para o 1º Brechó Solidário da </a:t>
            </a:r>
            <a:r>
              <a:rPr lang="pt-BR" dirty="0" smtClean="0">
                <a:solidFill>
                  <a:schemeClr val="tx2"/>
                </a:solidFill>
              </a:rPr>
              <a:t>CoopeGomes</a:t>
            </a:r>
            <a:r>
              <a:rPr lang="pt-BR" dirty="0" smtClean="0">
                <a:solidFill>
                  <a:schemeClr val="tx2"/>
                </a:solidFill>
              </a:rPr>
              <a:t>.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74586"/>
          </a:xfrm>
        </p:spPr>
        <p:txBody>
          <a:bodyPr/>
          <a:lstStyle/>
          <a:p>
            <a:pPr algn="ctr"/>
            <a:r>
              <a:rPr lang="pt-BR" dirty="0" smtClean="0"/>
              <a:t>CONFECÇÃO DAS BONECAS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50748" y="1472845"/>
            <a:ext cx="1089050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2"/>
                </a:solidFill>
              </a:rPr>
              <a:t>Já havíamos descoberto </a:t>
            </a:r>
            <a:r>
              <a:rPr lang="pt-BR" sz="2400" dirty="0" smtClean="0">
                <a:solidFill>
                  <a:schemeClr val="tx2"/>
                </a:solidFill>
              </a:rPr>
              <a:t>que </a:t>
            </a:r>
            <a:r>
              <a:rPr lang="pt-BR" sz="2400" dirty="0" smtClean="0">
                <a:solidFill>
                  <a:schemeClr val="tx2"/>
                </a:solidFill>
              </a:rPr>
              <a:t>a </a:t>
            </a:r>
            <a:r>
              <a:rPr lang="pt-BR" sz="2400" dirty="0" smtClean="0">
                <a:solidFill>
                  <a:schemeClr val="tx2"/>
                </a:solidFill>
              </a:rPr>
              <a:t>personagem </a:t>
            </a:r>
            <a:r>
              <a:rPr lang="pt-BR" sz="2400" dirty="0" smtClean="0">
                <a:solidFill>
                  <a:schemeClr val="tx2"/>
                </a:solidFill>
              </a:rPr>
              <a:t>Emília pode ser considerada uma boneca mamulengo e que as suas cores se relacionam com as suas características. Além disso, identificamos que </a:t>
            </a:r>
            <a:r>
              <a:rPr lang="pt-BR" sz="2400" dirty="0" smtClean="0">
                <a:solidFill>
                  <a:schemeClr val="tx2"/>
                </a:solidFill>
              </a:rPr>
              <a:t>não é possível identificar uma </a:t>
            </a:r>
            <a:r>
              <a:rPr lang="pt-BR" sz="2400" dirty="0" smtClean="0">
                <a:solidFill>
                  <a:schemeClr val="tx2"/>
                </a:solidFill>
              </a:rPr>
              <a:t>“</a:t>
            </a:r>
            <a:r>
              <a:rPr lang="pt-BR" sz="2400" dirty="0">
                <a:solidFill>
                  <a:schemeClr val="tx2"/>
                </a:solidFill>
              </a:rPr>
              <a:t>cor de pele</a:t>
            </a:r>
            <a:r>
              <a:rPr lang="pt-BR" sz="2400" dirty="0" smtClean="0">
                <a:solidFill>
                  <a:schemeClr val="tx2"/>
                </a:solidFill>
              </a:rPr>
              <a:t>”, </a:t>
            </a:r>
            <a:r>
              <a:rPr lang="pt-BR" sz="2400" dirty="0">
                <a:solidFill>
                  <a:schemeClr val="tx2"/>
                </a:solidFill>
              </a:rPr>
              <a:t>já que nosso país é miscigenado, e que o brinquedo não relaciona-se a um gênero. </a:t>
            </a:r>
            <a:r>
              <a:rPr lang="pt-BR" sz="2400" dirty="0" smtClean="0">
                <a:solidFill>
                  <a:schemeClr val="tx2"/>
                </a:solidFill>
              </a:rPr>
              <a:t>Também tínhamos ajudado na realização do 1º Brechó Solidário da CooperGomes. Mas </a:t>
            </a:r>
            <a:r>
              <a:rPr lang="pt-BR" sz="2400" dirty="0">
                <a:solidFill>
                  <a:schemeClr val="tx2"/>
                </a:solidFill>
              </a:rPr>
              <a:t>faltava descobrir como era o processo de confecção de uma boneca, materiais usados e sua origem. </a:t>
            </a:r>
            <a:endParaRPr lang="pt-BR" sz="24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2"/>
                </a:solidFill>
              </a:rPr>
              <a:t>Para </a:t>
            </a:r>
            <a:r>
              <a:rPr lang="pt-BR" sz="2400" dirty="0" smtClean="0">
                <a:solidFill>
                  <a:schemeClr val="tx2"/>
                </a:solidFill>
              </a:rPr>
              <a:t>tanto as </a:t>
            </a:r>
            <a:r>
              <a:rPr lang="pt-BR" sz="2400" dirty="0">
                <a:solidFill>
                  <a:schemeClr val="tx2"/>
                </a:solidFill>
              </a:rPr>
              <a:t>turmas contaram com a contribuição da professora Neide </a:t>
            </a:r>
            <a:r>
              <a:rPr lang="pt-BR" sz="2400" dirty="0">
                <a:solidFill>
                  <a:schemeClr val="tx2"/>
                </a:solidFill>
              </a:rPr>
              <a:t>Girardi</a:t>
            </a:r>
            <a:r>
              <a:rPr lang="pt-BR" sz="2400" dirty="0">
                <a:solidFill>
                  <a:schemeClr val="tx2"/>
                </a:solidFill>
              </a:rPr>
              <a:t> Ferrari, que é artesã, contadora de histórias e confecciona diferentes modelos de bonecas. Ela contou a história da origem das bonecas, apresentou as diferentes </a:t>
            </a:r>
            <a:r>
              <a:rPr lang="pt-BR" sz="2400" dirty="0" smtClean="0">
                <a:solidFill>
                  <a:schemeClr val="tx2"/>
                </a:solidFill>
              </a:rPr>
              <a:t>técnicas, materiais </a:t>
            </a:r>
            <a:r>
              <a:rPr lang="pt-BR" sz="2400" dirty="0">
                <a:solidFill>
                  <a:schemeClr val="tx2"/>
                </a:solidFill>
              </a:rPr>
              <a:t>usados e auxiliou na confecção das bonecas.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38313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Professora Neide auxiliando na confecção das bonecas.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91541" y="1380743"/>
            <a:ext cx="5614417" cy="341985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219956" y="0"/>
            <a:ext cx="3831336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0306" y="68582"/>
            <a:ext cx="2798067" cy="322783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360664" y="0"/>
            <a:ext cx="3831336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24" y="283462"/>
            <a:ext cx="3273552" cy="279807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233671" y="3493008"/>
            <a:ext cx="3831336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3" y="3767328"/>
            <a:ext cx="3227833" cy="276148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8467342" y="4217670"/>
            <a:ext cx="3397759" cy="186080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Estudantes confeccionando as bonecas.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3831336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916" y="68580"/>
            <a:ext cx="2825496" cy="32369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3493008"/>
            <a:ext cx="3831336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920" y="3557016"/>
            <a:ext cx="2825496" cy="323697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219956" y="0"/>
            <a:ext cx="3831336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2876" y="68580"/>
            <a:ext cx="2825496" cy="323697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219956" y="3493008"/>
            <a:ext cx="7972044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36" y="3598164"/>
            <a:ext cx="3749040" cy="299008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16" y="3598164"/>
            <a:ext cx="3538728" cy="2990088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8498585" y="754380"/>
            <a:ext cx="3397759" cy="186080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Apresentação das bonecas finalizadas.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9224" y="1006501"/>
            <a:ext cx="108813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2"/>
                </a:solidFill>
              </a:rPr>
              <a:t>Durante o processo de confecção das bonecas foi notável o interesse de </a:t>
            </a:r>
            <a:r>
              <a:rPr lang="pt-BR" sz="2400" dirty="0" smtClean="0">
                <a:solidFill>
                  <a:schemeClr val="tx2"/>
                </a:solidFill>
              </a:rPr>
              <a:t>todos. Porém, destaco a fala do aluno Lucas que afirmou</a:t>
            </a:r>
            <a:r>
              <a:rPr lang="pt-BR" sz="2400" dirty="0">
                <a:solidFill>
                  <a:schemeClr val="tx2"/>
                </a:solidFill>
              </a:rPr>
              <a:t>: </a:t>
            </a:r>
            <a:r>
              <a:rPr lang="pt-BR" sz="2400" i="1" dirty="0">
                <a:solidFill>
                  <a:schemeClr val="tx2"/>
                </a:solidFill>
              </a:rPr>
              <a:t>“Professor nunca imaginei que eu iria adorar costurar</a:t>
            </a:r>
            <a:r>
              <a:rPr lang="pt-BR" sz="2400" i="1" dirty="0" smtClean="0">
                <a:solidFill>
                  <a:schemeClr val="tx2"/>
                </a:solidFill>
              </a:rPr>
              <a:t>.”</a:t>
            </a:r>
            <a:endParaRPr lang="pt-BR" sz="2400" i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2"/>
                </a:solidFill>
              </a:rPr>
              <a:t>As bonecas </a:t>
            </a:r>
            <a:r>
              <a:rPr lang="pt-BR" sz="2400" dirty="0" smtClean="0">
                <a:solidFill>
                  <a:schemeClr val="tx2"/>
                </a:solidFill>
              </a:rPr>
              <a:t>confeccionadas </a:t>
            </a:r>
            <a:r>
              <a:rPr lang="pt-BR" sz="2400" dirty="0">
                <a:solidFill>
                  <a:schemeClr val="tx2"/>
                </a:solidFill>
              </a:rPr>
              <a:t>pelos próprios estudantes, </a:t>
            </a:r>
            <a:r>
              <a:rPr lang="pt-BR" sz="2400" dirty="0" smtClean="0">
                <a:solidFill>
                  <a:schemeClr val="tx2"/>
                </a:solidFill>
              </a:rPr>
              <a:t>tinham </a:t>
            </a:r>
            <a:r>
              <a:rPr lang="pt-BR" sz="2400" dirty="0">
                <a:solidFill>
                  <a:schemeClr val="tx2"/>
                </a:solidFill>
              </a:rPr>
              <a:t>um objetivo definido: fazer a doação para crianças de famílias carentes da cidade de Barão/RS. Foi visível a dedicação de cada um, para que o resultado final fosse o melhor possível</a:t>
            </a:r>
            <a:r>
              <a:rPr lang="pt-BR" sz="2400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2"/>
                </a:solidFill>
              </a:rPr>
              <a:t>Como encerramento do </a:t>
            </a:r>
            <a:r>
              <a:rPr lang="pt-BR" sz="2400" dirty="0" smtClean="0">
                <a:solidFill>
                  <a:schemeClr val="tx2"/>
                </a:solidFill>
              </a:rPr>
              <a:t>projeto realizamos, </a:t>
            </a:r>
            <a:r>
              <a:rPr lang="pt-BR" sz="2400" dirty="0">
                <a:solidFill>
                  <a:schemeClr val="tx2"/>
                </a:solidFill>
              </a:rPr>
              <a:t>com o auxílio do Centro de Referência d</a:t>
            </a:r>
            <a:r>
              <a:rPr lang="pt-BR" sz="2400" dirty="0" smtClean="0">
                <a:solidFill>
                  <a:schemeClr val="tx2"/>
                </a:solidFill>
              </a:rPr>
              <a:t>e </a:t>
            </a:r>
            <a:r>
              <a:rPr lang="pt-BR" sz="2400" dirty="0">
                <a:solidFill>
                  <a:schemeClr val="tx2"/>
                </a:solidFill>
              </a:rPr>
              <a:t>Assistência Social – que selecionou e entrou em contato com as famílias – a doação das bonecas confeccionadas pelos estudantes. </a:t>
            </a:r>
            <a:r>
              <a:rPr lang="pt-BR" sz="2400" dirty="0" smtClean="0">
                <a:solidFill>
                  <a:schemeClr val="tx2"/>
                </a:solidFill>
              </a:rPr>
              <a:t>Os </a:t>
            </a:r>
            <a:r>
              <a:rPr lang="pt-BR" sz="2400" dirty="0">
                <a:solidFill>
                  <a:schemeClr val="tx2"/>
                </a:solidFill>
              </a:rPr>
              <a:t>estudantes puderam vivenciar a importância da doação, perceber a alegria que cada uma das crianças que recebia as bonecas demonstrava e sentir na pele a emoção de ajudar àqueles que mais necessitam.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493008"/>
            <a:ext cx="3831336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436" y="3620516"/>
            <a:ext cx="2760472" cy="314553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1"/>
            <a:ext cx="8011668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180332" y="3510788"/>
            <a:ext cx="3831336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360664" y="3493008"/>
            <a:ext cx="3831336" cy="33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1540" y="3592830"/>
            <a:ext cx="2788920" cy="316534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72" y="3877056"/>
            <a:ext cx="3165348" cy="276047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212026"/>
            <a:ext cx="7303770" cy="2906078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8651366" y="734663"/>
            <a:ext cx="3397759" cy="186080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Doação das bonecas para famílias carentes com auxílio do CRAS.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585216" y="741307"/>
            <a:ext cx="11036808" cy="74774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pt-BR" dirty="0"/>
              <a:t>DADOS DE IDENTIFICAÇÃO</a:t>
            </a:r>
            <a:endParaRPr lang="pt-BR" sz="3400" b="1" i="0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585216" y="1961969"/>
            <a:ext cx="11036808" cy="3250112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pt-BR" sz="2400" dirty="0" smtClean="0">
                <a:solidFill>
                  <a:schemeClr val="tx2"/>
                </a:solidFill>
              </a:rPr>
              <a:t>Nome </a:t>
            </a:r>
            <a:r>
              <a:rPr lang="pt-BR" sz="2400" dirty="0">
                <a:solidFill>
                  <a:schemeClr val="tx2"/>
                </a:solidFill>
              </a:rPr>
              <a:t>da Escola: </a:t>
            </a:r>
            <a:r>
              <a:rPr lang="pt-BR" sz="2400" b="1" dirty="0" smtClean="0">
                <a:solidFill>
                  <a:schemeClr val="tx2"/>
                </a:solidFill>
              </a:rPr>
              <a:t>Escola </a:t>
            </a:r>
            <a:r>
              <a:rPr lang="pt-BR" sz="2400" b="1" dirty="0">
                <a:solidFill>
                  <a:schemeClr val="tx2"/>
                </a:solidFill>
              </a:rPr>
              <a:t>Municipal de Ensino Fundamental Carlos Gomes</a:t>
            </a:r>
          </a:p>
          <a:p>
            <a:pPr marL="45720" indent="0" algn="just">
              <a:buNone/>
            </a:pPr>
            <a:r>
              <a:rPr lang="pt-BR" sz="2400" dirty="0" smtClean="0">
                <a:solidFill>
                  <a:schemeClr val="tx2"/>
                </a:solidFill>
              </a:rPr>
              <a:t>Turmas: </a:t>
            </a:r>
            <a:r>
              <a:rPr lang="pt-BR" sz="2400" b="1" dirty="0" smtClean="0">
                <a:solidFill>
                  <a:schemeClr val="tx2"/>
                </a:solidFill>
              </a:rPr>
              <a:t>5º </a:t>
            </a:r>
            <a:r>
              <a:rPr lang="pt-BR" sz="2400" b="1" dirty="0">
                <a:solidFill>
                  <a:schemeClr val="tx2"/>
                </a:solidFill>
              </a:rPr>
              <a:t>A e 5º B</a:t>
            </a:r>
          </a:p>
          <a:p>
            <a:pPr marL="45720" indent="0" algn="just">
              <a:buNone/>
            </a:pPr>
            <a:r>
              <a:rPr lang="pt-BR" sz="2400" dirty="0" smtClean="0">
                <a:solidFill>
                  <a:schemeClr val="tx2"/>
                </a:solidFill>
              </a:rPr>
              <a:t>Professor </a:t>
            </a:r>
            <a:r>
              <a:rPr lang="pt-BR" sz="2400" dirty="0">
                <a:solidFill>
                  <a:schemeClr val="tx2"/>
                </a:solidFill>
              </a:rPr>
              <a:t>responsável pelo projeto: </a:t>
            </a:r>
            <a:r>
              <a:rPr lang="pt-BR" sz="2400" b="1" dirty="0" smtClean="0">
                <a:solidFill>
                  <a:schemeClr val="tx2"/>
                </a:solidFill>
              </a:rPr>
              <a:t>José </a:t>
            </a:r>
            <a:r>
              <a:rPr lang="pt-BR" sz="2400" b="1" dirty="0">
                <a:solidFill>
                  <a:schemeClr val="tx2"/>
                </a:solidFill>
              </a:rPr>
              <a:t>Recktenwalt</a:t>
            </a:r>
          </a:p>
          <a:p>
            <a:pPr marL="45720" indent="0" algn="just">
              <a:buNone/>
            </a:pPr>
            <a:r>
              <a:rPr lang="pt-BR" sz="2400" dirty="0" smtClean="0">
                <a:solidFill>
                  <a:schemeClr val="tx2"/>
                </a:solidFill>
              </a:rPr>
              <a:t>Profissionais </a:t>
            </a:r>
            <a:r>
              <a:rPr lang="pt-BR" sz="2400" dirty="0">
                <a:solidFill>
                  <a:schemeClr val="tx2"/>
                </a:solidFill>
              </a:rPr>
              <a:t>que atuam interdisciplinarmente nesse projeto: </a:t>
            </a:r>
            <a:r>
              <a:rPr lang="pt-BR" sz="2400" b="1" dirty="0" smtClean="0">
                <a:solidFill>
                  <a:schemeClr val="tx2"/>
                </a:solidFill>
              </a:rPr>
              <a:t>professoras </a:t>
            </a:r>
            <a:r>
              <a:rPr lang="pt-BR" sz="2400" b="1" dirty="0" smtClean="0">
                <a:solidFill>
                  <a:schemeClr val="tx2"/>
                </a:solidFill>
              </a:rPr>
              <a:t>titulares das turmas, monitora e professora Neide </a:t>
            </a:r>
            <a:r>
              <a:rPr lang="pt-BR" sz="2400" b="1" dirty="0" smtClean="0">
                <a:solidFill>
                  <a:schemeClr val="tx2"/>
                </a:solidFill>
              </a:rPr>
              <a:t>Girardi</a:t>
            </a:r>
            <a:r>
              <a:rPr lang="pt-BR" sz="2400" b="1" dirty="0" smtClean="0">
                <a:solidFill>
                  <a:schemeClr val="tx2"/>
                </a:solidFill>
              </a:rPr>
              <a:t> Ferrari</a:t>
            </a:r>
          </a:p>
          <a:p>
            <a:pPr marL="45720" indent="0" algn="just">
              <a:buNone/>
            </a:pPr>
            <a:r>
              <a:rPr lang="pt-BR" sz="2400" dirty="0" smtClean="0">
                <a:solidFill>
                  <a:schemeClr val="tx2"/>
                </a:solidFill>
              </a:rPr>
              <a:t>Período de realização projeto: </a:t>
            </a:r>
            <a:r>
              <a:rPr lang="pt-BR" sz="2400" b="1" dirty="0" smtClean="0">
                <a:solidFill>
                  <a:schemeClr val="tx2"/>
                </a:solidFill>
              </a:rPr>
              <a:t>Maio a outubro 2019</a:t>
            </a:r>
            <a:endParaRPr lang="pt-BR" sz="2400" b="1" i="0" dirty="0">
              <a:solidFill>
                <a:schemeClr val="tx2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8912" y="1072352"/>
            <a:ext cx="1105509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/>
                </a:solidFill>
              </a:rPr>
              <a:t>Ao </a:t>
            </a:r>
            <a:r>
              <a:rPr lang="pt-BR" sz="2400" dirty="0">
                <a:solidFill>
                  <a:schemeClr val="tx2"/>
                </a:solidFill>
              </a:rPr>
              <a:t>recordarem todo o processo realizado, </a:t>
            </a:r>
            <a:r>
              <a:rPr lang="pt-BR" sz="2400" dirty="0" smtClean="0">
                <a:solidFill>
                  <a:schemeClr val="tx2"/>
                </a:solidFill>
              </a:rPr>
              <a:t>durante a avaliação final do projeto, compreenderam </a:t>
            </a:r>
            <a:r>
              <a:rPr lang="pt-BR" sz="2400" dirty="0">
                <a:solidFill>
                  <a:schemeClr val="tx2"/>
                </a:solidFill>
              </a:rPr>
              <a:t>que somos feitos de memórias - das dos seus familiares e as suas </a:t>
            </a:r>
            <a:r>
              <a:rPr lang="pt-BR" sz="2400" dirty="0" smtClean="0">
                <a:solidFill>
                  <a:schemeClr val="tx2"/>
                </a:solidFill>
              </a:rPr>
              <a:t>adquiridas durante o tempo - </a:t>
            </a:r>
            <a:r>
              <a:rPr lang="pt-BR" sz="2400" dirty="0">
                <a:solidFill>
                  <a:schemeClr val="tx2"/>
                </a:solidFill>
              </a:rPr>
              <a:t>e que quanto mais as preenchermos de </a:t>
            </a:r>
            <a:r>
              <a:rPr lang="pt-BR" sz="2400" dirty="0" smtClean="0">
                <a:solidFill>
                  <a:schemeClr val="tx2"/>
                </a:solidFill>
              </a:rPr>
              <a:t>boas ações, </a:t>
            </a:r>
            <a:r>
              <a:rPr lang="pt-BR" sz="2400" dirty="0">
                <a:solidFill>
                  <a:schemeClr val="tx2"/>
                </a:solidFill>
              </a:rPr>
              <a:t>melhores serão as memórias que teremos para lembrar e contar</a:t>
            </a:r>
            <a:r>
              <a:rPr lang="pt-BR" sz="24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2"/>
                </a:solidFill>
              </a:rPr>
              <a:t>É perceptível que várias competências e habilidades estão entrelaçadas ao projeto desenvolvido. </a:t>
            </a:r>
            <a:r>
              <a:rPr lang="pt-BR" sz="2400" dirty="0" smtClean="0">
                <a:solidFill>
                  <a:schemeClr val="tx2"/>
                </a:solidFill>
              </a:rPr>
              <a:t>Entre </a:t>
            </a:r>
            <a:r>
              <a:rPr lang="pt-BR" sz="2400" dirty="0">
                <a:solidFill>
                  <a:schemeClr val="tx2"/>
                </a:solidFill>
              </a:rPr>
              <a:t>elas o repertório cultural, onde valorizou-se o trabalho artesanal muito característico da </a:t>
            </a:r>
            <a:r>
              <a:rPr lang="pt-BR" sz="2400" dirty="0" smtClean="0">
                <a:solidFill>
                  <a:schemeClr val="tx2"/>
                </a:solidFill>
              </a:rPr>
              <a:t>região, </a:t>
            </a:r>
            <a:r>
              <a:rPr lang="pt-BR" sz="2400" dirty="0">
                <a:solidFill>
                  <a:schemeClr val="tx2"/>
                </a:solidFill>
              </a:rPr>
              <a:t>e a empatia e cooperação através da doação das bonecas confeccionadas pelos estudantes, destacam-se</a:t>
            </a:r>
            <a:r>
              <a:rPr lang="pt-BR" sz="24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/>
                </a:solidFill>
              </a:rPr>
              <a:t>A </a:t>
            </a:r>
            <a:r>
              <a:rPr lang="pt-BR" sz="2400" dirty="0">
                <a:solidFill>
                  <a:schemeClr val="tx2"/>
                </a:solidFill>
              </a:rPr>
              <a:t>utilização de metodologias ativas, colocando o estudante como protagonista, e a relação permanente entre teoria e prática possibilitaram momentos de aprendizagem mais significativos.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5176" y="512832"/>
            <a:ext cx="11594592" cy="5755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2"/>
                </a:solidFill>
              </a:rPr>
              <a:t>As histórias fazem parte das nossas vidas desde muito cedo, nossas mães contam histórias, cantam músicas e conversam acariciando a sua barriga. Tanto para elas, quanto para nossos familiares, estes momentos são memórias para toda a </a:t>
            </a:r>
            <a:r>
              <a:rPr lang="pt-BR" sz="2200" dirty="0" smtClean="0">
                <a:solidFill>
                  <a:schemeClr val="tx2"/>
                </a:solidFill>
              </a:rPr>
              <a:t>vida. Algumas </a:t>
            </a:r>
            <a:r>
              <a:rPr lang="pt-BR" sz="2200" dirty="0">
                <a:solidFill>
                  <a:schemeClr val="tx2"/>
                </a:solidFill>
              </a:rPr>
              <a:t>histórias mudam nossas vidas quando tornam-se memórias, quando são contadas e recontadas por nosso familiares como uma forma de ensinamento e aprendizado ou para perpetuar as histórias dos nossos antepassados. Todas </a:t>
            </a:r>
            <a:r>
              <a:rPr lang="pt-BR" sz="2200" dirty="0" smtClean="0">
                <a:solidFill>
                  <a:schemeClr val="tx2"/>
                </a:solidFill>
              </a:rPr>
              <a:t>elas independente </a:t>
            </a:r>
            <a:r>
              <a:rPr lang="pt-BR" sz="2200" dirty="0">
                <a:solidFill>
                  <a:schemeClr val="tx2"/>
                </a:solidFill>
              </a:rPr>
              <a:t>do </a:t>
            </a:r>
            <a:r>
              <a:rPr lang="pt-BR" sz="2200" dirty="0" smtClean="0">
                <a:solidFill>
                  <a:schemeClr val="tx2"/>
                </a:solidFill>
              </a:rPr>
              <a:t>momento, </a:t>
            </a:r>
            <a:r>
              <a:rPr lang="pt-BR" sz="2200" dirty="0">
                <a:solidFill>
                  <a:schemeClr val="tx2"/>
                </a:solidFill>
              </a:rPr>
              <a:t>farão parte das nossas memórias. E se elas puderem ser </a:t>
            </a:r>
            <a:r>
              <a:rPr lang="pt-BR" sz="2200" dirty="0" smtClean="0">
                <a:solidFill>
                  <a:schemeClr val="tx2"/>
                </a:solidFill>
              </a:rPr>
              <a:t>de </a:t>
            </a:r>
            <a:r>
              <a:rPr lang="pt-BR" sz="2200" dirty="0">
                <a:solidFill>
                  <a:schemeClr val="tx2"/>
                </a:solidFill>
              </a:rPr>
              <a:t>boas lembranças, certamente ficarão marcadas em nós eternamente.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2"/>
                </a:solidFill>
              </a:rPr>
              <a:t>É preciso exercitar a prática de boas ações constantemente, para que nossas memórias possam estar permeadas de boas lembranças. </a:t>
            </a:r>
            <a:r>
              <a:rPr lang="pt-BR" sz="2200" dirty="0" smtClean="0">
                <a:solidFill>
                  <a:schemeClr val="tx2"/>
                </a:solidFill>
              </a:rPr>
              <a:t>Uma forma de exercitar é </a:t>
            </a:r>
            <a:r>
              <a:rPr lang="pt-BR" sz="2200" dirty="0">
                <a:solidFill>
                  <a:schemeClr val="tx2"/>
                </a:solidFill>
              </a:rPr>
              <a:t>a partir da prática </a:t>
            </a:r>
            <a:r>
              <a:rPr lang="pt-BR" sz="2200" dirty="0" smtClean="0">
                <a:solidFill>
                  <a:schemeClr val="tx2"/>
                </a:solidFill>
              </a:rPr>
              <a:t>da </a:t>
            </a:r>
            <a:r>
              <a:rPr lang="pt-BR" sz="2200" dirty="0">
                <a:solidFill>
                  <a:schemeClr val="tx2"/>
                </a:solidFill>
              </a:rPr>
              <a:t>doação, </a:t>
            </a:r>
            <a:r>
              <a:rPr lang="pt-BR" sz="2200" dirty="0" smtClean="0">
                <a:solidFill>
                  <a:schemeClr val="tx2"/>
                </a:solidFill>
              </a:rPr>
              <a:t>pela qual desenvolvemos a empatia</a:t>
            </a:r>
            <a:r>
              <a:rPr lang="pt-BR" sz="2200" dirty="0" smtClean="0">
                <a:solidFill>
                  <a:schemeClr val="tx2"/>
                </a:solidFill>
              </a:rPr>
              <a:t>.</a:t>
            </a:r>
            <a:endParaRPr lang="pt-BR" sz="2200" dirty="0">
              <a:solidFill>
                <a:schemeClr val="tx2"/>
              </a:solidFill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2"/>
                </a:solidFill>
              </a:rPr>
              <a:t>E foi em meio a este universo que o projeto “Entrelaçando histórias: memórias e doação” tornou-se necessário. Preparados para as memórias dos estudantes do 5º ano A e 5º ano B da Escola Municipal de Ensino Fundamental Carlos Gomes? </a:t>
            </a:r>
          </a:p>
        </p:txBody>
      </p:sp>
    </p:spTree>
    <p:extLst>
      <p:ext uri="{BB962C8B-B14F-4D97-AF65-F5344CB8AC3E}">
        <p14:creationId xmlns:p14="http://schemas.microsoft.com/office/powerpoint/2010/main" val="99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0" y="412124"/>
            <a:ext cx="9509760" cy="69546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TEMA </a:t>
            </a:r>
            <a:r>
              <a:rPr lang="pt-BR" dirty="0" smtClean="0"/>
              <a:t>PRELIMINAR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3008" y="1275008"/>
            <a:ext cx="11165984" cy="1754167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</a:rPr>
              <a:t>Propus </a:t>
            </a:r>
            <a:r>
              <a:rPr lang="pt-BR" sz="2400" dirty="0">
                <a:solidFill>
                  <a:schemeClr val="tx2"/>
                </a:solidFill>
              </a:rPr>
              <a:t>à</a:t>
            </a:r>
            <a:r>
              <a:rPr lang="pt-BR" sz="2400" dirty="0" smtClean="0">
                <a:solidFill>
                  <a:schemeClr val="tx2"/>
                </a:solidFill>
              </a:rPr>
              <a:t>s professoras titulares das turmas 5º A e 5º B que realizássemos uma apresentação na Festa de São João da </a:t>
            </a:r>
            <a:r>
              <a:rPr lang="pt-BR" sz="2400" dirty="0" smtClean="0">
                <a:solidFill>
                  <a:schemeClr val="tx2"/>
                </a:solidFill>
                <a:hlinkClick r:id="rId2"/>
              </a:rPr>
              <a:t>escola</a:t>
            </a:r>
            <a:r>
              <a:rPr lang="pt-BR" sz="24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pt-BR" sz="2400" dirty="0" smtClean="0">
                <a:solidFill>
                  <a:schemeClr val="tx2"/>
                </a:solidFill>
              </a:rPr>
              <a:t>O tema escolhido foi a música “Flor de Mamulengo” da banda Mastruz com </a:t>
            </a:r>
            <a:r>
              <a:rPr lang="pt-BR" sz="2400" dirty="0" smtClean="0">
                <a:solidFill>
                  <a:schemeClr val="tx2"/>
                </a:solidFill>
              </a:rPr>
              <a:t>Leite.</a:t>
            </a:r>
            <a:endParaRPr lang="pt-BR" sz="24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0" y="3255264"/>
            <a:ext cx="3831336" cy="3631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1" y="3450248"/>
            <a:ext cx="3302474" cy="319743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360664" y="3233303"/>
            <a:ext cx="3831336" cy="3631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95" y="3450248"/>
            <a:ext cx="3302474" cy="3188294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4690872" y="4129994"/>
            <a:ext cx="2615184" cy="1292397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Fotografias da apresentação de São João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65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1480" y="890076"/>
            <a:ext cx="11329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/>
                </a:solidFill>
              </a:rPr>
              <a:t>Durante a </a:t>
            </a:r>
            <a:r>
              <a:rPr lang="pt-BR" sz="2400" dirty="0">
                <a:solidFill>
                  <a:schemeClr val="tx2"/>
                </a:solidFill>
              </a:rPr>
              <a:t>apresentação da ideia para as turmas, surgiu a curiosidade sobre o que é um </a:t>
            </a:r>
            <a:r>
              <a:rPr lang="pt-BR" sz="2400" dirty="0" smtClean="0">
                <a:solidFill>
                  <a:schemeClr val="tx2"/>
                </a:solidFill>
              </a:rPr>
              <a:t>mamulengo. Algumas </a:t>
            </a:r>
            <a:r>
              <a:rPr lang="pt-BR" sz="2400" dirty="0">
                <a:solidFill>
                  <a:schemeClr val="tx2"/>
                </a:solidFill>
              </a:rPr>
              <a:t>perguntas surgiram: A Emília é um mamulengo? Como se faz uma boneca? Quais materiais se usa e quanto se gasta para confecção? Boneca é coisa de menina e menino né</a:t>
            </a:r>
            <a:r>
              <a:rPr lang="pt-BR" sz="2400" dirty="0" smtClean="0">
                <a:solidFill>
                  <a:schemeClr val="tx2"/>
                </a:solidFill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/>
                </a:solidFill>
              </a:rPr>
              <a:t>Buscando responder as questões trazidas pelos estudantes, iniciamos uma </a:t>
            </a:r>
            <a:r>
              <a:rPr lang="pt-BR" sz="2400" dirty="0">
                <a:solidFill>
                  <a:schemeClr val="tx2"/>
                </a:solidFill>
              </a:rPr>
              <a:t>expedição investigativa </a:t>
            </a:r>
            <a:r>
              <a:rPr lang="pt-BR" sz="2400" dirty="0" smtClean="0">
                <a:solidFill>
                  <a:schemeClr val="tx2"/>
                </a:solidFill>
              </a:rPr>
              <a:t>assistindo a episódios do </a:t>
            </a:r>
            <a:r>
              <a:rPr lang="pt-BR" sz="2400" dirty="0">
                <a:solidFill>
                  <a:schemeClr val="tx2"/>
                </a:solidFill>
              </a:rPr>
              <a:t>Sítio do Picapau Amarelo, que apresenta como uma das personagens a Emília.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2"/>
                </a:solidFill>
              </a:rPr>
              <a:t>Entre os episódios que mais chamaram a atenção dos estudantes, está o momento em que </a:t>
            </a:r>
            <a:r>
              <a:rPr lang="pt-BR" sz="2400" dirty="0">
                <a:solidFill>
                  <a:schemeClr val="tx2"/>
                </a:solidFill>
                <a:hlinkClick r:id="rId2"/>
              </a:rPr>
              <a:t>Emília </a:t>
            </a:r>
            <a:r>
              <a:rPr lang="pt-BR" sz="2400" dirty="0" smtClean="0">
                <a:solidFill>
                  <a:schemeClr val="tx2"/>
                </a:solidFill>
              </a:rPr>
              <a:t>toma </a:t>
            </a:r>
            <a:r>
              <a:rPr lang="pt-BR" sz="2400" dirty="0">
                <a:solidFill>
                  <a:schemeClr val="tx2"/>
                </a:solidFill>
              </a:rPr>
              <a:t>a pílula falante e começa a falar. </a:t>
            </a:r>
            <a:endParaRPr lang="pt-BR" sz="24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/>
                </a:solidFill>
              </a:rPr>
              <a:t>Através de fotografias e da biografia, conhecemos o autor Monteiro Lobato.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/>
                </a:solidFill>
              </a:rPr>
              <a:t>Devido a solicitação dos estudantes, trouxe uma reprodução de um desenho da personagem Emília para que colorissem. Solicitei que respeitassem as cores, já que as mesmas trazem as características comportamentais da personagem.</a:t>
            </a:r>
          </a:p>
        </p:txBody>
      </p:sp>
    </p:spTree>
    <p:extLst>
      <p:ext uri="{BB962C8B-B14F-4D97-AF65-F5344CB8AC3E}">
        <p14:creationId xmlns:p14="http://schemas.microsoft.com/office/powerpoint/2010/main" val="32657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3831336" cy="6886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 smtClean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 smtClean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 smtClean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 smtClean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 smtClean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 smtClean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 smtClean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 smtClean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 smtClean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 smtClean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 smtClean="0">
              <a:solidFill>
                <a:schemeClr val="tx2"/>
              </a:solidFill>
            </a:endParaRPr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Imagem usada para reprodução das cores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70" y="237744"/>
            <a:ext cx="3129395" cy="593445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182306" y="0"/>
            <a:ext cx="8009694" cy="321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40" y="237744"/>
            <a:ext cx="7377960" cy="258775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182306" y="3557016"/>
            <a:ext cx="8009694" cy="3279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40" y="3849624"/>
            <a:ext cx="7377960" cy="26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22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7784" y="946047"/>
            <a:ext cx="10981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2"/>
                </a:solidFill>
              </a:rPr>
              <a:t>Os estudantes identificaram que a boneca Emília faz parte da história do Sítio do Picapau Amarelo, criada pelo autor brasileiro Monteiro Lobato. Que a personagem apresenta cores fortes como o vermelho, amarelo e verde e que trazem em seu significado algumas das características da personagem como a esperteza, alegria e o fato de ser muito falante. </a:t>
            </a:r>
            <a:endParaRPr lang="pt-BR" sz="24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/>
                </a:solidFill>
              </a:rPr>
              <a:t>Além </a:t>
            </a:r>
            <a:r>
              <a:rPr lang="pt-BR" sz="2400" dirty="0">
                <a:solidFill>
                  <a:schemeClr val="tx2"/>
                </a:solidFill>
              </a:rPr>
              <a:t>destas descobertas os discentes perguntavam: ”Professor qual a cor da pele da Emília?”, “É </a:t>
            </a:r>
            <a:r>
              <a:rPr lang="pt-BR" sz="2400" dirty="0" smtClean="0">
                <a:solidFill>
                  <a:schemeClr val="tx2"/>
                </a:solidFill>
              </a:rPr>
              <a:t>rosa, cor </a:t>
            </a:r>
            <a:r>
              <a:rPr lang="pt-BR" sz="2400" dirty="0">
                <a:solidFill>
                  <a:schemeClr val="tx2"/>
                </a:solidFill>
              </a:rPr>
              <a:t>de pele ou bege?”. A partir </a:t>
            </a:r>
            <a:r>
              <a:rPr lang="pt-BR" sz="2400" dirty="0" smtClean="0">
                <a:solidFill>
                  <a:schemeClr val="tx2"/>
                </a:solidFill>
              </a:rPr>
              <a:t>das questões levantadas, </a:t>
            </a:r>
            <a:r>
              <a:rPr lang="pt-BR" sz="2400" dirty="0">
                <a:solidFill>
                  <a:schemeClr val="tx2"/>
                </a:solidFill>
              </a:rPr>
              <a:t>aprofundamos o assunto quanto as diferentes tonalidades de </a:t>
            </a:r>
            <a:r>
              <a:rPr lang="pt-BR" sz="2400" dirty="0" smtClean="0">
                <a:solidFill>
                  <a:schemeClr val="tx2"/>
                </a:solidFill>
              </a:rPr>
              <a:t>pele, </a:t>
            </a:r>
            <a:r>
              <a:rPr lang="pt-BR" sz="2400" dirty="0">
                <a:solidFill>
                  <a:schemeClr val="tx2"/>
                </a:solidFill>
              </a:rPr>
              <a:t>e que não podemos identificar uma cor como sendo a “cor de pele”. Então, solicitei que colorissem a </a:t>
            </a:r>
            <a:r>
              <a:rPr lang="pt-BR" sz="2400" dirty="0" smtClean="0">
                <a:solidFill>
                  <a:schemeClr val="tx2"/>
                </a:solidFill>
              </a:rPr>
              <a:t>“pele” </a:t>
            </a:r>
            <a:r>
              <a:rPr lang="pt-BR" sz="2400" dirty="0">
                <a:solidFill>
                  <a:schemeClr val="tx2"/>
                </a:solidFill>
              </a:rPr>
              <a:t>do desenho com a cor que identificavam sendo a da personagem. É possível perceber que usaram tons variados, cores diferentes e quando não encontravam uma cor que a representasse, pintavam com o lápis </a:t>
            </a:r>
            <a:r>
              <a:rPr lang="pt-BR" sz="2400" dirty="0" smtClean="0">
                <a:solidFill>
                  <a:schemeClr val="tx2"/>
                </a:solidFill>
              </a:rPr>
              <a:t>em tom bem </a:t>
            </a:r>
            <a:r>
              <a:rPr lang="pt-BR" sz="2400" dirty="0">
                <a:solidFill>
                  <a:schemeClr val="tx2"/>
                </a:solidFill>
              </a:rPr>
              <a:t>fraco. </a:t>
            </a:r>
            <a:endParaRPr lang="pt-B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9184" y="1453897"/>
            <a:ext cx="11301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2"/>
                </a:solidFill>
              </a:rPr>
              <a:t>Para embasar o projeto, foi realizada uma pesquisa com os familiares dos estudantes. </a:t>
            </a:r>
            <a:r>
              <a:rPr lang="pt-BR" sz="2200" dirty="0" smtClean="0">
                <a:solidFill>
                  <a:schemeClr val="tx2"/>
                </a:solidFill>
              </a:rPr>
              <a:t>Orientei que o questionário fosse respondido com a participação do aluno, proporcionando o diálogo e para que, o estudante conseguisse contar aos colegas as memórias dos seus familiares. O </a:t>
            </a:r>
            <a:r>
              <a:rPr lang="pt-BR" sz="2200" dirty="0">
                <a:solidFill>
                  <a:schemeClr val="tx2"/>
                </a:solidFill>
              </a:rPr>
              <a:t>objetivo </a:t>
            </a:r>
            <a:r>
              <a:rPr lang="pt-BR" sz="2200" dirty="0" smtClean="0">
                <a:solidFill>
                  <a:schemeClr val="tx2"/>
                </a:solidFill>
              </a:rPr>
              <a:t>do questionário era </a:t>
            </a:r>
            <a:r>
              <a:rPr lang="pt-BR" sz="2200" dirty="0">
                <a:solidFill>
                  <a:schemeClr val="tx2"/>
                </a:solidFill>
              </a:rPr>
              <a:t>identificar quais os brinquedos existentes na sua infância, de quais materiais eram feitos e se era incentivada a prática da doação de brinquedos. </a:t>
            </a:r>
            <a:endParaRPr lang="pt-BR" sz="22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2"/>
                </a:solidFill>
              </a:rPr>
              <a:t>Além </a:t>
            </a:r>
            <a:r>
              <a:rPr lang="pt-BR" sz="2200" dirty="0">
                <a:solidFill>
                  <a:schemeClr val="tx2"/>
                </a:solidFill>
              </a:rPr>
              <a:t>da </a:t>
            </a:r>
            <a:r>
              <a:rPr lang="pt-BR" sz="2200" dirty="0" smtClean="0">
                <a:solidFill>
                  <a:schemeClr val="tx2"/>
                </a:solidFill>
              </a:rPr>
              <a:t>pesquisa, </a:t>
            </a:r>
            <a:r>
              <a:rPr lang="pt-BR" sz="2200" dirty="0">
                <a:solidFill>
                  <a:schemeClr val="tx2"/>
                </a:solidFill>
              </a:rPr>
              <a:t>os </a:t>
            </a:r>
            <a:r>
              <a:rPr lang="pt-BR" sz="2200" dirty="0" smtClean="0">
                <a:solidFill>
                  <a:schemeClr val="tx2"/>
                </a:solidFill>
              </a:rPr>
              <a:t>estudantes </a:t>
            </a:r>
            <a:r>
              <a:rPr lang="pt-BR" sz="2200" dirty="0">
                <a:solidFill>
                  <a:schemeClr val="tx2"/>
                </a:solidFill>
              </a:rPr>
              <a:t>foram convidados a trazer um brinquedo de um dos seus familiares - caso ainda o tivessem – ou uma fotografia com o </a:t>
            </a:r>
            <a:r>
              <a:rPr lang="pt-BR" sz="2200" dirty="0" smtClean="0">
                <a:solidFill>
                  <a:schemeClr val="tx2"/>
                </a:solidFill>
              </a:rPr>
              <a:t>brinquedo, </a:t>
            </a:r>
            <a:r>
              <a:rPr lang="pt-BR" sz="2200" dirty="0">
                <a:solidFill>
                  <a:schemeClr val="tx2"/>
                </a:solidFill>
              </a:rPr>
              <a:t>e a apresentar os resultados da pesquisa para a turma. Foi incrível ouvi-los contando detalhadamente o que foi dito pelos familiares durante a aplicação do questionário. Surpreenderam-se com o fato de </a:t>
            </a:r>
            <a:r>
              <a:rPr lang="pt-BR" sz="2200" dirty="0" smtClean="0">
                <a:solidFill>
                  <a:schemeClr val="tx2"/>
                </a:solidFill>
              </a:rPr>
              <a:t>que seus </a:t>
            </a:r>
            <a:r>
              <a:rPr lang="pt-BR" sz="2200" dirty="0">
                <a:solidFill>
                  <a:schemeClr val="tx2"/>
                </a:solidFill>
              </a:rPr>
              <a:t>familiares </a:t>
            </a:r>
            <a:r>
              <a:rPr lang="pt-BR" sz="2200" dirty="0" smtClean="0">
                <a:solidFill>
                  <a:schemeClr val="tx2"/>
                </a:solidFill>
              </a:rPr>
              <a:t>jogaram </a:t>
            </a:r>
            <a:r>
              <a:rPr lang="pt-BR" sz="2200" dirty="0">
                <a:solidFill>
                  <a:schemeClr val="tx2"/>
                </a:solidFill>
              </a:rPr>
              <a:t>fora o brinquedo após um tempo, compreendendo que a doação, para muitos, não era uma prática incentivada. Certamente conheceram um pouco da história de seus familiares para (</a:t>
            </a:r>
            <a:r>
              <a:rPr lang="pt-BR" sz="2200" dirty="0">
                <a:solidFill>
                  <a:schemeClr val="tx2"/>
                </a:solidFill>
              </a:rPr>
              <a:t>re</a:t>
            </a:r>
            <a:r>
              <a:rPr lang="pt-BR" sz="2200" dirty="0">
                <a:solidFill>
                  <a:schemeClr val="tx2"/>
                </a:solidFill>
              </a:rPr>
              <a:t>)contar um </a:t>
            </a:r>
            <a:r>
              <a:rPr lang="pt-BR" sz="2200" dirty="0" smtClean="0">
                <a:solidFill>
                  <a:schemeClr val="tx2"/>
                </a:solidFill>
              </a:rPr>
              <a:t>dia, fazendo agora parte das suas memórias.</a:t>
            </a:r>
            <a:endParaRPr lang="pt-BR" sz="2200" dirty="0">
              <a:solidFill>
                <a:schemeClr val="tx2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348740" y="650241"/>
            <a:ext cx="9509760" cy="6207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QUESTIONÁRIO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465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86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Questionário realizado com os familiares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0" y="311476"/>
            <a:ext cx="5639369" cy="58881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08" y="311476"/>
            <a:ext cx="5659621" cy="588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44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_Design_Yellow_TP102900996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_Design_Yellow_TP102900996.potx" id="{9077408A-393E-43B4-8D4D-441536BB509F}" vid="{3C4C8508-7BE0-406F-AC83-B0450104E649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design em tiras amarelas (widescreen)</Template>
  <TotalTime>0</TotalTime>
  <Words>1479</Words>
  <Application>Microsoft Office PowerPoint</Application>
  <PresentationFormat>Widescreen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Book Antiqua</vt:lpstr>
      <vt:lpstr>Wingdings</vt:lpstr>
      <vt:lpstr>Banded_Design_Yellow_TP102900996</vt:lpstr>
      <vt:lpstr>ENTRELAÇANDO HISTÓRIAS</vt:lpstr>
      <vt:lpstr>DADOS DE IDENTIFICAÇÃO</vt:lpstr>
      <vt:lpstr>Apresentação do PowerPoint</vt:lpstr>
      <vt:lpstr>TEMA PRELIMINAR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RECOLHENDO DOAÇÕES</vt:lpstr>
      <vt:lpstr>CONFECÇÃO DAS BONECAS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2019-08-17T18:23:09Z</dcterms:created>
  <dcterms:modified xsi:type="dcterms:W3CDTF">2020-07-09T17:39:05Z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