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2"/>
  </p:notesMasterIdLst>
  <p:sldIdLst>
    <p:sldId id="256" r:id="rId2"/>
    <p:sldId id="300" r:id="rId3"/>
    <p:sldId id="257" r:id="rId4"/>
    <p:sldId id="301" r:id="rId5"/>
    <p:sldId id="263" r:id="rId6"/>
    <p:sldId id="267" r:id="rId7"/>
    <p:sldId id="302" r:id="rId8"/>
    <p:sldId id="306" r:id="rId9"/>
    <p:sldId id="269" r:id="rId10"/>
    <p:sldId id="303" r:id="rId11"/>
    <p:sldId id="285" r:id="rId12"/>
    <p:sldId id="289" r:id="rId13"/>
    <p:sldId id="304" r:id="rId14"/>
    <p:sldId id="259" r:id="rId15"/>
    <p:sldId id="305" r:id="rId16"/>
    <p:sldId id="298" r:id="rId17"/>
    <p:sldId id="291" r:id="rId18"/>
    <p:sldId id="271" r:id="rId19"/>
    <p:sldId id="273" r:id="rId20"/>
    <p:sldId id="26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108A4-B37F-49F8-9B9C-BBEE038C110E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E3480-8703-4878-B97C-5D5609F82F1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75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3480-8703-4878-B97C-5D5609F82F19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58A2-F8D8-4A95-BF58-46020B55F770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B842-4E5D-423B-AA6C-506E26DA60D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58A2-F8D8-4A95-BF58-46020B55F770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B842-4E5D-423B-AA6C-506E26DA6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58A2-F8D8-4A95-BF58-46020B55F770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B842-4E5D-423B-AA6C-506E26DA6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58A2-F8D8-4A95-BF58-46020B55F770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B842-4E5D-423B-AA6C-506E26DA6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58A2-F8D8-4A95-BF58-46020B55F770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B842-4E5D-423B-AA6C-506E26DA6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58A2-F8D8-4A95-BF58-46020B55F770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B842-4E5D-423B-AA6C-506E26DA6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58A2-F8D8-4A95-BF58-46020B55F770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B842-4E5D-423B-AA6C-506E26DA6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58A2-F8D8-4A95-BF58-46020B55F770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B842-4E5D-423B-AA6C-506E26DA6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58A2-F8D8-4A95-BF58-46020B55F770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B842-4E5D-423B-AA6C-506E26DA6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58A2-F8D8-4A95-BF58-46020B55F770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4B842-4E5D-423B-AA6C-506E26DA60D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91158A2-F8D8-4A95-BF58-46020B55F770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BE4B842-4E5D-423B-AA6C-506E26DA6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91158A2-F8D8-4A95-BF58-46020B55F770}" type="datetimeFigureOut">
              <a:rPr lang="pt-BR" smtClean="0"/>
              <a:pPr/>
              <a:t>12/08/2020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BE4B842-4E5D-423B-AA6C-506E26DA60D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hyperlink" Target="https://youtu.be/cyrPpibletY" TargetMode="External" /><Relationship Id="rId1" Type="http://schemas.openxmlformats.org/officeDocument/2006/relationships/slideLayout" Target="../slideLayouts/slideLayout5.xml" /><Relationship Id="rId5" Type="http://schemas.openxmlformats.org/officeDocument/2006/relationships/hyperlink" Target="http://www.livrosdigitais.org.br/editando-livro/635136A9M4JPCP" TargetMode="External" /><Relationship Id="rId4" Type="http://schemas.openxmlformats.org/officeDocument/2006/relationships/image" Target="../media/image31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hyperlink" Target="https://youtu.be/DxU_67QnOWs" TargetMode="External" /><Relationship Id="rId1" Type="http://schemas.openxmlformats.org/officeDocument/2006/relationships/slideLayout" Target="../slideLayouts/slideLayout5.xml" /><Relationship Id="rId5" Type="http://schemas.openxmlformats.org/officeDocument/2006/relationships/hyperlink" Target="https://www.maracanau.ce.gov.br/estudantes-da-escola-francisca-florencia-participam-do-encerramento-do-congresso-brasileiro-de-informatica-na-educacao-cbie/" TargetMode="External" /><Relationship Id="rId4" Type="http://schemas.openxmlformats.org/officeDocument/2006/relationships/image" Target="../media/image33.jpe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8.jpeg" /><Relationship Id="rId5" Type="http://schemas.openxmlformats.org/officeDocument/2006/relationships/image" Target="../media/image37.png" /><Relationship Id="rId4" Type="http://schemas.openxmlformats.org/officeDocument/2006/relationships/image" Target="../media/image36.jpe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 /><Relationship Id="rId3" Type="http://schemas.openxmlformats.org/officeDocument/2006/relationships/image" Target="../media/image39.jpeg" /><Relationship Id="rId7" Type="http://schemas.openxmlformats.org/officeDocument/2006/relationships/image" Target="../media/image43.jpeg" /><Relationship Id="rId2" Type="http://schemas.openxmlformats.org/officeDocument/2006/relationships/hyperlink" Target="https://youtu.be/MeFZMyQCHJk" TargetMode="Externa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42.jpeg" /><Relationship Id="rId5" Type="http://schemas.openxmlformats.org/officeDocument/2006/relationships/image" Target="../media/image41.jpeg" /><Relationship Id="rId4" Type="http://schemas.openxmlformats.org/officeDocument/2006/relationships/image" Target="../media/image40.jpe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 /><Relationship Id="rId3" Type="http://schemas.openxmlformats.org/officeDocument/2006/relationships/hyperlink" Target="https://youtu.be/xFPbj50ixtU" TargetMode="External" /><Relationship Id="rId7" Type="http://schemas.openxmlformats.org/officeDocument/2006/relationships/image" Target="../media/image46.jpeg" /><Relationship Id="rId2" Type="http://schemas.openxmlformats.org/officeDocument/2006/relationships/hyperlink" Target="https://youtu.be/D2mDGdSP3W0" TargetMode="Externa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45.png" /><Relationship Id="rId11" Type="http://schemas.openxmlformats.org/officeDocument/2006/relationships/hyperlink" Target="https://www.maracanau.ce.gov.br/escola-professora-francisca-florencia-da-silva-ganha-1o-lugar-no-iii-premio-ifce-inclusivo/" TargetMode="External" /><Relationship Id="rId5" Type="http://schemas.openxmlformats.org/officeDocument/2006/relationships/hyperlink" Target="https://youtu.be/3WHAocejYSo" TargetMode="External" /><Relationship Id="rId10" Type="http://schemas.openxmlformats.org/officeDocument/2006/relationships/image" Target="../media/image49.jpeg" /><Relationship Id="rId4" Type="http://schemas.openxmlformats.org/officeDocument/2006/relationships/hyperlink" Target="https://youtu.be/Q3VhLW6JVS0" TargetMode="External" /><Relationship Id="rId9" Type="http://schemas.openxmlformats.org/officeDocument/2006/relationships/image" Target="../media/image48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oplay.globo.com/v/5698895/" TargetMode="External" /><Relationship Id="rId7" Type="http://schemas.openxmlformats.org/officeDocument/2006/relationships/image" Target="../media/image53.jpeg" /><Relationship Id="rId2" Type="http://schemas.openxmlformats.org/officeDocument/2006/relationships/image" Target="../media/image50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52.png" /><Relationship Id="rId5" Type="http://schemas.openxmlformats.org/officeDocument/2006/relationships/hyperlink" Target="https://youtu.be/faL00oAA-ug" TargetMode="External" /><Relationship Id="rId4" Type="http://schemas.openxmlformats.org/officeDocument/2006/relationships/image" Target="../media/image51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 /><Relationship Id="rId7" Type="http://schemas.openxmlformats.org/officeDocument/2006/relationships/image" Target="../media/image59.png" /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58.png" /><Relationship Id="rId5" Type="http://schemas.openxmlformats.org/officeDocument/2006/relationships/image" Target="../media/image57.png" /><Relationship Id="rId4" Type="http://schemas.openxmlformats.org/officeDocument/2006/relationships/image" Target="../media/image56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cbwrFAzHV0" TargetMode="Externa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asenacionalcomum.mec.gov.vr/images/BNCC_20dez_site.pdf" TargetMode="External" /><Relationship Id="rId2" Type="http://schemas.openxmlformats.org/officeDocument/2006/relationships/hyperlink" Target="http://www.planalto.gov.br/ccivil_03/_Ato2007-2010/2008/Lei/L11769.htm" TargetMode="External" /><Relationship Id="rId1" Type="http://schemas.openxmlformats.org/officeDocument/2006/relationships/slideLayout" Target="../slideLayouts/slideLayout5.xml" /><Relationship Id="rId6" Type="http://schemas.openxmlformats.org/officeDocument/2006/relationships/hyperlink" Target="https://www.youtube.com/playlist?list=PLZHTqIh825BrFikYPAXvKLulWTYA5md5b" TargetMode="External" /><Relationship Id="rId5" Type="http://schemas.openxmlformats.org/officeDocument/2006/relationships/hyperlink" Target="http://www.facebook.com/escolafranciscaflorenciadasilva/" TargetMode="External" /><Relationship Id="rId4" Type="http://schemas.openxmlformats.org/officeDocument/2006/relationships/hyperlink" Target="https://www.facebook.com/groups/laptopsxo/?ref=share" TargetMode="Externa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4.jpeg" /><Relationship Id="rId7" Type="http://schemas.openxmlformats.org/officeDocument/2006/relationships/image" Target="../media/image8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7" Type="http://schemas.openxmlformats.org/officeDocument/2006/relationships/image" Target="../media/image13.jpeg" /><Relationship Id="rId2" Type="http://schemas.openxmlformats.org/officeDocument/2006/relationships/hyperlink" Target="https://youtu.be/JzXbdMlSP4g" TargetMode="Externa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jpeg" /><Relationship Id="rId5" Type="http://schemas.openxmlformats.org/officeDocument/2006/relationships/hyperlink" Target="https://youtu.be/h1pMiKY1yxQ" TargetMode="External" /><Relationship Id="rId4" Type="http://schemas.openxmlformats.org/officeDocument/2006/relationships/image" Target="../media/image11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 /><Relationship Id="rId3" Type="http://schemas.openxmlformats.org/officeDocument/2006/relationships/image" Target="../media/image15.jpeg" /><Relationship Id="rId7" Type="http://schemas.openxmlformats.org/officeDocument/2006/relationships/hyperlink" Target="https://youtu.be/jNoXWFjDEgQ" TargetMode="External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jpeg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mospar.com.br/bncc-base-nacional-comum-curricular/" TargetMode="Externa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 /><Relationship Id="rId3" Type="http://schemas.openxmlformats.org/officeDocument/2006/relationships/hyperlink" Target="https://youtu.be/tll-asopKdg" TargetMode="External" /><Relationship Id="rId7" Type="http://schemas.openxmlformats.org/officeDocument/2006/relationships/hyperlink" Target="https://youtu.be/LjMmDNm73hk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1.jpeg" /><Relationship Id="rId5" Type="http://schemas.openxmlformats.org/officeDocument/2006/relationships/hyperlink" Target="https://youtu.be/PQAyHJDlGOY" TargetMode="External" /><Relationship Id="rId10" Type="http://schemas.openxmlformats.org/officeDocument/2006/relationships/image" Target="../media/image23.jpeg" /><Relationship Id="rId4" Type="http://schemas.openxmlformats.org/officeDocument/2006/relationships/image" Target="../media/image20.jpeg" /><Relationship Id="rId9" Type="http://schemas.openxmlformats.org/officeDocument/2006/relationships/hyperlink" Target="https://youtu.be/au_TtvqWeQo" TargetMode="Externa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 /><Relationship Id="rId3" Type="http://schemas.openxmlformats.org/officeDocument/2006/relationships/image" Target="../media/image24.jpeg" /><Relationship Id="rId7" Type="http://schemas.openxmlformats.org/officeDocument/2006/relationships/image" Target="../media/image28.jpeg" /><Relationship Id="rId2" Type="http://schemas.openxmlformats.org/officeDocument/2006/relationships/hyperlink" Target="https://youtu.be/eTzJWFF1HEQ" TargetMode="Externa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27.jpeg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077200" cy="45085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/>
              <a:t>PROJETO MÚSICA E TECNOLOGIA NA ESCOLA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214414" y="214290"/>
            <a:ext cx="6599086" cy="311972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PRÊMIO ARTE  NA</a:t>
            </a: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ESCOLA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CIDADÃ</a:t>
            </a:r>
          </a:p>
        </p:txBody>
      </p:sp>
      <p:pic>
        <p:nvPicPr>
          <p:cNvPr id="9" name="Espaço Reservado para Conteúd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r="15801"/>
          <a:stretch/>
        </p:blipFill>
        <p:spPr>
          <a:xfrm>
            <a:off x="1571604" y="2000240"/>
            <a:ext cx="6215106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1500166" y="1214422"/>
            <a:ext cx="6599086" cy="571504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Escola</a:t>
            </a:r>
            <a:r>
              <a:rPr kumimoji="0" lang="pt-BR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Professora Francisca Florência das Silva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pt-BR" sz="2000" b="1" baseline="0" dirty="0">
                <a:solidFill>
                  <a:srgbClr val="FFFFFF"/>
                </a:solidFill>
              </a:rPr>
              <a:t>Profa. Tereza Cristina Dourado Carrah Vieira</a:t>
            </a:r>
            <a:r>
              <a:rPr lang="pt-BR" sz="2000" b="1" dirty="0">
                <a:solidFill>
                  <a:srgbClr val="FFFFFF"/>
                </a:solidFill>
              </a:rPr>
              <a:t> Carvalho - Ceará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00166" y="648866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Figura 1: Imagem da frente da escola</a:t>
            </a:r>
          </a:p>
        </p:txBody>
      </p:sp>
    </p:spTree>
    <p:extLst>
      <p:ext uri="{BB962C8B-B14F-4D97-AF65-F5344CB8AC3E}">
        <p14:creationId xmlns:p14="http://schemas.microsoft.com/office/powerpoint/2010/main" val="354906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4- Envolvimento da gestão e docentes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O desenvolvimento de ações de articulação pedagógica com os demais professores desvela-se por intermédio do desenvolvimento coletivo de projetos escolares, ou seja, a partir de momentos de culminância dos projetos propostos pela unidade escolar e do compartilhamento de estratégias, buscando aprimorar a aprendizagem dos alunos. Cada dia da semana uma turma vai ao laboratório de informática e em parceria com os demais professores são discutidos temas como Cidadania Digital, sustentabilidade e pluralidade cultural. Exemplificados pelas aulas em que os alunos criaram paródias relacionadas aos cuidados com o meio ambiente, valorizaram composições musicais que fazem parte da história local, regional e planetárias - como as canções de Luiz Gonzaga e os hinos (nacional, estadual e municipal) - e participaram de reflexões sobre o ser humano enquanto responsável pela integridade da Terra. Para as apresentações externas alguns alunos são selecionados e contam com o apoio de todos.  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403462"/>
          </a:xfrm>
        </p:spPr>
        <p:txBody>
          <a:bodyPr>
            <a:noAutofit/>
          </a:bodyPr>
          <a:lstStyle/>
          <a:p>
            <a:pPr algn="just"/>
            <a:r>
              <a:rPr lang="pt-BR" sz="2800" dirty="0"/>
              <a:t> </a:t>
            </a:r>
            <a:r>
              <a:rPr lang="pt-BR" sz="2000" dirty="0"/>
              <a:t>Estudo da diversidade: Criação de paródias relacionadas a natureza e apresentação delas no encontro sobre interdisciplinaridade. Trabalho realizado em parceria com as professoras de artes, ciências, informática e português da escola.</a:t>
            </a:r>
          </a:p>
        </p:txBody>
      </p:sp>
      <p:pic>
        <p:nvPicPr>
          <p:cNvPr id="7" name="Espaço Reservado para Conteúdo 6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3" b="19285"/>
          <a:stretch/>
        </p:blipFill>
        <p:spPr>
          <a:xfrm>
            <a:off x="500034" y="1571612"/>
            <a:ext cx="3672408" cy="3746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571613"/>
            <a:ext cx="3951287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544666" y="614364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>
                <a:hlinkClick r:id="rId5"/>
              </a:rPr>
              <a:t>http://www.livrosdigitais.org.br/editando-livro/635136A9M4JPCP</a:t>
            </a:r>
            <a:endParaRPr lang="pt-BR" u="sng" dirty="0"/>
          </a:p>
          <a:p>
            <a:pPr algn="ctr"/>
            <a:r>
              <a:rPr lang="pt-BR" u="sng" dirty="0"/>
              <a:t>Publicação das paródias criadas pelos alunos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034" y="5429264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29– Apresentando as paródias criadas pelos alunos. Alguns alunos tocando nos laptops e outros  cantando as paródias. Clique na imagem.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72000" y="5357826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30– Público no evento</a:t>
            </a:r>
          </a:p>
        </p:txBody>
      </p:sp>
    </p:spTree>
    <p:extLst>
      <p:ext uri="{BB962C8B-B14F-4D97-AF65-F5344CB8AC3E}">
        <p14:creationId xmlns:p14="http://schemas.microsoft.com/office/powerpoint/2010/main" val="1569764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Participações em congressos: Congresso Brasileiro de Informática na Educação (CBIE) e o Congresso sobre Tecnol0gias na Educação (CTRL+E)</a:t>
            </a:r>
          </a:p>
        </p:txBody>
      </p:sp>
      <p:pic>
        <p:nvPicPr>
          <p:cNvPr id="9" name="Imagem 8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714488"/>
            <a:ext cx="3714776" cy="2209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3679" r="2499" b="11166"/>
          <a:stretch>
            <a:fillRect/>
          </a:stretch>
        </p:blipFill>
        <p:spPr>
          <a:xfrm>
            <a:off x="4500562" y="1714488"/>
            <a:ext cx="3714776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857224" y="6119336"/>
            <a:ext cx="7572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hlinkClick r:id="rId5"/>
              </a:rPr>
              <a:t>https://www.maracanau.ce.gov.br/estudantes-da-escola-francisca-florencia-participam-do-encerramento-do-congresso-brasileiro-de-informatica-na-educacao-cbie/</a:t>
            </a:r>
            <a:endParaRPr lang="pt-BR" sz="1400" dirty="0"/>
          </a:p>
          <a:p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57158" y="4071942"/>
            <a:ext cx="3857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31– Apresentação no CBIE 2018  (Congresso Nacional) – Hotel Oásis na Beira Mar de Fortaleza. Canções apresentadas: Hino Nacional, MPB  e </a:t>
            </a:r>
            <a:r>
              <a:rPr lang="pt-BR" sz="1400" b="1" i="1"/>
              <a:t>paródias. Clique na imagem para visualizar a apresentação. </a:t>
            </a:r>
            <a:endParaRPr lang="pt-BR" sz="1400" b="1" i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572000" y="4000504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32– Apresentação no CTRL+ E 2018  (Congresso Regional) – Hotel Oásis na Beira Mar de Fortaleza. Canções apresentadas: Hino Nacional, MPB  e paródias.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928662" y="578645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Reportagem</a:t>
            </a:r>
            <a:r>
              <a:rPr lang="pt-BR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5961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5- 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 partir de oficinas de música introduzidas nas aulas de informática, no laboratório, com as turmas do fundamental I, abordaram-se as noções básicas de teoria musical, com o apoio dos vídeos no canal do YouTube Samuca Luna. Nas aulas seguintes, realizou-se a demonstração dos softwares educativos (TamTam Mini, Little Piano e Perfect Piano) e de suas respectivas ferramentas tecnológicas. De início, utilizaram-se apenas os Laptops Xo, depois, foram incluídas no estudo os notebooks, tablets e smatphones, que podiam ser empregados para simular um piano e, dessa forma, possibilitar tocar canções. Por conseguinte, iniciou-se o treinamento da habilidade dos alunos ao dedilhar o objeto, e o desenvolvimento da melodia e harmonia. Para auxiliar esse processo que durou todo o ano, os alunos apoiaram-se em um catálogo de músicas, criada pela professora. Após o período de apropriação, realizaram-se atividades interdisciplinares em parcerias com outras disciplinas em vários espaços da escola.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Programas e materiais utilizados no projeto</a:t>
            </a:r>
          </a:p>
        </p:txBody>
      </p:sp>
      <p:pic>
        <p:nvPicPr>
          <p:cNvPr id="12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7" b="3996"/>
          <a:stretch>
            <a:fillRect/>
          </a:stretch>
        </p:blipFill>
        <p:spPr>
          <a:xfrm>
            <a:off x="1785918" y="4214818"/>
            <a:ext cx="1890448" cy="2286016"/>
          </a:xfr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1785926"/>
            <a:ext cx="2365997" cy="16430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1785926"/>
            <a:ext cx="3143272" cy="1865338"/>
          </a:xfrm>
          <a:prstGeom prst="rect">
            <a:avLst/>
          </a:prstGeom>
        </p:spPr>
      </p:pic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8562" r="3372"/>
          <a:stretch/>
        </p:blipFill>
        <p:spPr bwMode="auto">
          <a:xfrm>
            <a:off x="214282" y="1714488"/>
            <a:ext cx="2533570" cy="187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14282" y="3643314"/>
            <a:ext cx="271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33 – Softwares Tam Tam Mini utilizados no laptops  Xo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071802" y="3500438"/>
            <a:ext cx="2392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i="1" dirty="0"/>
              <a:t>Figura 34 – Aplicativo Perfect Piano – Tablets e Smartphones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715008" y="3714752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35 -Little Piano - Notebooks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8812" y="3389314"/>
            <a:ext cx="2286018" cy="3937027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500298" y="6550223"/>
            <a:ext cx="5072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36-Catálogo com as canções criada pela professora</a:t>
            </a:r>
          </a:p>
        </p:txBody>
      </p:sp>
    </p:spTree>
    <p:extLst>
      <p:ext uri="{BB962C8B-B14F-4D97-AF65-F5344CB8AC3E}">
        <p14:creationId xmlns:p14="http://schemas.microsoft.com/office/powerpoint/2010/main" val="420287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6- 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 avaliação realiza-se a partir de observações sobre o comportamento, o engajamento, a desenvoltura e a participação dos alunos diante de todas as atividades propostas. Exemplificadas por: a criação de paródias, com canções que sabiam tocar nos aparatos tecnológicos, elevando o aprendizado da escrita; apresentações das canções e estudo das obras de Luiz Gonzaga, fazendo-os compreender os aspectos da cultura nordestina a qual está inserido; pesquisas sobre a cultura afro-brasileira e traduzidas em música com tecnologias apropriando-se de suas origens, cultura, arte e diversidade; a concepção de músicas e peças teatrais sonoras sobre cyberbulliyng promovendo a cidadania digital e planetária, os valores humanos e os direitos humanos, incentivando a todos a serem éticos e responsáveis em sua movimentação no ciberespaço. Como frutos do processo, percebeu-se nas crianças demonstrações de autonomia e interações dialógicas, cooperativas e éticas e para professora o sentimento de gratidão.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643" y="306379"/>
            <a:ext cx="7080211" cy="931881"/>
          </a:xfrm>
        </p:spPr>
        <p:txBody>
          <a:bodyPr>
            <a:noAutofit/>
          </a:bodyPr>
          <a:lstStyle/>
          <a:p>
            <a:pPr algn="just"/>
            <a:r>
              <a:rPr lang="pt-BR" sz="3200" dirty="0"/>
              <a:t>O </a:t>
            </a:r>
            <a:r>
              <a:rPr lang="pt-BR" sz="3200"/>
              <a:t>resultado: Sorrisos e transformações!</a:t>
            </a:r>
            <a:br>
              <a:rPr lang="pt-BR" sz="3200"/>
            </a:br>
            <a:r>
              <a:rPr lang="pt-BR" sz="3200">
                <a:hlinkClick r:id="rId2"/>
              </a:rPr>
              <a:t>https://youtu.be/MeFZMyQCHJk</a:t>
            </a:r>
            <a:br>
              <a:rPr lang="pt-BR" sz="3200"/>
            </a:br>
            <a:endParaRPr lang="pt-BR" sz="3200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3" y="1718324"/>
            <a:ext cx="2643206" cy="1566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Espaço Reservado para Conteúdo 10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4000504"/>
            <a:ext cx="257176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857628"/>
            <a:ext cx="2786050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3929066"/>
            <a:ext cx="2428892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25" y="1571612"/>
            <a:ext cx="2548441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214282" y="3286124"/>
            <a:ext cx="271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37 – Concentração  esperando o transporte 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071802" y="3214686"/>
            <a:ext cx="3000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38 – Entrega dos certifcados 2019. Realizada sempre no final de todo ano.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429388" y="342900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39 – Descontração no transporte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14282" y="592933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40– Apresentação em um evento para professores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286116" y="5643578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41– Evento em um hotel em frente à praia. Muitos conheceram a praia pela 1ª vez.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357950" y="5715016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42– Resumo: Felicidade!</a:t>
            </a:r>
          </a:p>
        </p:txBody>
      </p:sp>
      <p:pic>
        <p:nvPicPr>
          <p:cNvPr id="20" name="Imagem 19" descr="certificado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1571612"/>
            <a:ext cx="2928958" cy="16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75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86790" cy="1285884"/>
          </a:xfrm>
        </p:spPr>
        <p:txBody>
          <a:bodyPr>
            <a:normAutofit fontScale="90000"/>
          </a:bodyPr>
          <a:lstStyle/>
          <a:p>
            <a:br>
              <a:rPr lang="pt-BR" sz="1800" dirty="0"/>
            </a:br>
            <a:br>
              <a:rPr lang="pt-BR" sz="1800" dirty="0"/>
            </a:br>
            <a:br>
              <a:rPr lang="pt-BR" sz="2700" dirty="0"/>
            </a:br>
            <a:r>
              <a:rPr lang="pt-BR" sz="2700" dirty="0"/>
              <a:t>Projeto Inclusivo: Participação de Alunos Portadores de Necessidades Específicas</a:t>
            </a:r>
            <a:br>
              <a:rPr lang="pt-BR" sz="1800" dirty="0"/>
            </a:br>
            <a:r>
              <a:rPr lang="pt-BR" sz="1800" dirty="0"/>
              <a:t> </a:t>
            </a:r>
            <a:r>
              <a:rPr lang="pt-BR" sz="1800" dirty="0">
                <a:hlinkClick r:id="rId2"/>
              </a:rPr>
              <a:t>https://youtu.be/D2mDGdSP3W0</a:t>
            </a:r>
            <a:r>
              <a:rPr lang="pt-BR" sz="1800" dirty="0"/>
              <a:t>,  </a:t>
            </a:r>
            <a:r>
              <a:rPr lang="pt-BR" sz="1800" dirty="0">
                <a:hlinkClick r:id="rId3"/>
              </a:rPr>
              <a:t>https://youtu.be/xFPbj50ixtU</a:t>
            </a:r>
            <a:r>
              <a:rPr lang="pt-BR" sz="1800" dirty="0"/>
              <a:t>, </a:t>
            </a:r>
            <a:r>
              <a:rPr lang="pt-BR" sz="1800" dirty="0">
                <a:hlinkClick r:id="rId4"/>
              </a:rPr>
              <a:t>https://youtu.be/Q3VhLW6JVS0</a:t>
            </a:r>
            <a:r>
              <a:rPr lang="pt-BR" sz="1800" dirty="0"/>
              <a:t>,  </a:t>
            </a:r>
            <a:r>
              <a:rPr lang="pt-BR" sz="1800" dirty="0">
                <a:hlinkClick r:id="rId5"/>
              </a:rPr>
              <a:t>https://youtu.be/3WHAocejYSo</a:t>
            </a:r>
            <a:br>
              <a:rPr lang="pt-BR" sz="1800" dirty="0"/>
            </a:br>
            <a:r>
              <a:rPr lang="pt-BR" sz="1800" dirty="0"/>
              <a:t> </a:t>
            </a:r>
            <a:br>
              <a:rPr lang="pt-BR" sz="1800" dirty="0"/>
            </a:br>
            <a:br>
              <a:rPr lang="pt-BR" sz="1800" dirty="0"/>
            </a:br>
            <a:br>
              <a:rPr lang="pt-BR" sz="1800" dirty="0"/>
            </a:br>
            <a:r>
              <a:rPr lang="pt-BR" sz="1800" dirty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t="9772" r="34280" b="5685"/>
          <a:stretch/>
        </p:blipFill>
        <p:spPr bwMode="auto">
          <a:xfrm>
            <a:off x="214282" y="1643050"/>
            <a:ext cx="3120375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b="18586"/>
          <a:stretch/>
        </p:blipFill>
        <p:spPr>
          <a:xfrm>
            <a:off x="214282" y="5643578"/>
            <a:ext cx="3165231" cy="85898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 t="41416" r="5208" b="16969"/>
          <a:stretch/>
        </p:blipFill>
        <p:spPr>
          <a:xfrm>
            <a:off x="3643306" y="1643050"/>
            <a:ext cx="2643206" cy="285389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1" b="39394"/>
          <a:stretch/>
        </p:blipFill>
        <p:spPr>
          <a:xfrm>
            <a:off x="3357554" y="5643578"/>
            <a:ext cx="3165231" cy="79314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" b="76684"/>
          <a:stretch/>
        </p:blipFill>
        <p:spPr>
          <a:xfrm>
            <a:off x="3571868" y="4500570"/>
            <a:ext cx="2857520" cy="121444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b="76565"/>
          <a:stretch/>
        </p:blipFill>
        <p:spPr>
          <a:xfrm>
            <a:off x="6286512" y="1714488"/>
            <a:ext cx="2643206" cy="150019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" b="43701"/>
          <a:stretch/>
        </p:blipFill>
        <p:spPr>
          <a:xfrm>
            <a:off x="6500826" y="3500438"/>
            <a:ext cx="2410613" cy="300039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282" y="4214818"/>
            <a:ext cx="32147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43– Imagem retirada da reportagem: </a:t>
            </a:r>
            <a:r>
              <a:rPr lang="pt-BR" sz="1400" b="1" dirty="0">
                <a:hlinkClick r:id="rId11"/>
              </a:rPr>
              <a:t>https://www.maracanau.ce.gov.br/escola-professora-francisca-florencia-da-silva-ganha-1o-lugar-no-iii-premio-ifce-inclusivo/</a:t>
            </a:r>
            <a:endParaRPr lang="pt-BR" sz="1400" b="1" dirty="0"/>
          </a:p>
          <a:p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55615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462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Reportagens em Canais de Televisão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18055" r="18042" b="10619"/>
          <a:stretch/>
        </p:blipFill>
        <p:spPr>
          <a:xfrm>
            <a:off x="714348" y="1500174"/>
            <a:ext cx="3429024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Espaço Reservado para Conteúdo 6">
            <a:hlinkClick r:id="rId3"/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2" r="6040"/>
          <a:stretch/>
        </p:blipFill>
        <p:spPr>
          <a:xfrm>
            <a:off x="4714876" y="3929066"/>
            <a:ext cx="3357586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9158" r="18788" b="12425"/>
          <a:stretch/>
        </p:blipFill>
        <p:spPr>
          <a:xfrm>
            <a:off x="4572000" y="1500174"/>
            <a:ext cx="3714776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4000504"/>
            <a:ext cx="3357586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642910" y="342900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44– Reportagem Canal 20 NordesTv afiliada da BAND – Programa Pode Contar.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72000" y="335756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45–  Em modo apresentação, clique na imagem para visualisar a reportagem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14348" y="5786454"/>
            <a:ext cx="3643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46– Reportagem Canal 10 TV Verdes Mares afiliada da REDE GLOBO – Programa Conexão Ce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643438" y="585789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47–  Em modo apresentação , clique na imagem para visualisar a reportagem</a:t>
            </a:r>
          </a:p>
        </p:txBody>
      </p:sp>
    </p:spTree>
    <p:extLst>
      <p:ext uri="{BB962C8B-B14F-4D97-AF65-F5344CB8AC3E}">
        <p14:creationId xmlns:p14="http://schemas.microsoft.com/office/powerpoint/2010/main" val="1533100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Depoimentos dos alunos, pais e admiradores  nas redes sociais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4" r="21830" b="26183"/>
          <a:stretch/>
        </p:blipFill>
        <p:spPr>
          <a:xfrm>
            <a:off x="214282" y="1571612"/>
            <a:ext cx="2071702" cy="2339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Espaço Reservado para Conteúdo 11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" b="50426"/>
          <a:stretch/>
        </p:blipFill>
        <p:spPr>
          <a:xfrm>
            <a:off x="3214678" y="1571612"/>
            <a:ext cx="2592288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31456"/>
          <a:stretch/>
        </p:blipFill>
        <p:spPr>
          <a:xfrm>
            <a:off x="6357950" y="1571612"/>
            <a:ext cx="2571768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Espaço Reservado para Conteúdo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46" b="15274"/>
          <a:stretch/>
        </p:blipFill>
        <p:spPr>
          <a:xfrm>
            <a:off x="6357950" y="5000636"/>
            <a:ext cx="2222598" cy="1071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62248"/>
          <a:stretch/>
        </p:blipFill>
        <p:spPr>
          <a:xfrm>
            <a:off x="214282" y="4500570"/>
            <a:ext cx="2714644" cy="1657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Espaço Reservado para Conteúdo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6" b="65191"/>
          <a:stretch/>
        </p:blipFill>
        <p:spPr>
          <a:xfrm>
            <a:off x="3214678" y="4643446"/>
            <a:ext cx="2736304" cy="1071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214282" y="3929066"/>
            <a:ext cx="2643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48– Aluna que participou </a:t>
            </a:r>
          </a:p>
          <a:p>
            <a:r>
              <a:rPr lang="pt-BR" sz="1400" b="1" dirty="0"/>
              <a:t>do projeto</a:t>
            </a:r>
          </a:p>
          <a:p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143240" y="4071942"/>
            <a:ext cx="2643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49– Outra aluna que participou do projeto</a:t>
            </a:r>
          </a:p>
          <a:p>
            <a:endParaRPr lang="pt-BR" sz="1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286512" y="4357694"/>
            <a:ext cx="2643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50– Depoimento de uma mãe da escola</a:t>
            </a:r>
          </a:p>
          <a:p>
            <a:endParaRPr lang="pt-BR" sz="1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14282" y="6286520"/>
            <a:ext cx="2643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51– Depoimento de uma admiradora do projeto</a:t>
            </a:r>
          </a:p>
          <a:p>
            <a:endParaRPr lang="pt-BR" sz="1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214678" y="5715016"/>
            <a:ext cx="2928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52– Coordenadora da Escola  Pitaguary Indígena de Maracanaú. Em 2019 começamos uma parceria com sua escola tocando canções indígenas.</a:t>
            </a:r>
          </a:p>
          <a:p>
            <a:endParaRPr lang="pt-BR" sz="1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215074" y="6119336"/>
            <a:ext cx="26432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Figura 53– Depoimento de uma admirador do projeto</a:t>
            </a:r>
          </a:p>
          <a:p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15084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1- Como surge o projeto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 escola localiza-se na zona urbana periférica e é marcada pela vulnerabilidade social. Em 2019 totalizou 372 alunos da Creche ao Ensino Fundamental I. Está locada em um prédio duplex alugado que foi adequado para atender a demanda de alunos da região. O projeto foi idealizado pela professora de Informática e teve como marca inicial as capacitações de professores realizadas mensalmente. Em uma dessas formações, foi apresentada aos professores uma nova tecnologia móvel no município, chamada de laptop XO. A unidade foi contemplada com 25 aparelhos, sendo estes oriundos do Projeto Um Computador por Aluno (UCA) do Governo Federal. Imediatamente vislumbrou o uso pedagógico de um dos programas disponíveis, o aplicativo TAM TAM MINI. Ele é um software musical que simula um piano e chamou a atenção da professora para o ensino interdisciplinar de música na escola. O projeto teve início em 2015, tornou-se permanente na escola e em 2019 firmou-se com a utilização de várias tecnologias.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28794" y="635795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hlinkClick r:id="rId2"/>
              </a:rPr>
              <a:t>https://youtu.be/pcbwrFAzHV0</a:t>
            </a:r>
            <a:endParaRPr lang="pt-BR" b="1" dirty="0"/>
          </a:p>
          <a:p>
            <a:endParaRPr lang="pt-BR" b="1" dirty="0"/>
          </a:p>
        </p:txBody>
      </p:sp>
      <p:sp>
        <p:nvSpPr>
          <p:cNvPr id="6" name="Botão de ação: Filme 5">
            <a:hlinkClick r:id="" action="ppaction://noaction" highlightClick="1"/>
          </p:cNvPr>
          <p:cNvSpPr/>
          <p:nvPr/>
        </p:nvSpPr>
        <p:spPr>
          <a:xfrm>
            <a:off x="1000100" y="6286520"/>
            <a:ext cx="714380" cy="57148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Referências Bibliográficos e Redes Sociais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1529823"/>
            <a:ext cx="3571900" cy="4616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BRASIL, </a:t>
            </a:r>
            <a:r>
              <a:rPr kumimoji="0" lang="pt-B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Lei de  Diretrizes e Bases da Educação Nacional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11.769 de agosto</a:t>
            </a:r>
            <a:r>
              <a:rPr kumimoji="0" lang="pt-BR" sz="1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2008. Brasília, MEC, 2008. Disponível </a:t>
            </a:r>
            <a:r>
              <a:rPr kumimoji="0" lang="pt-BR" sz="1200" b="0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em: </a:t>
            </a:r>
            <a:endParaRPr kumimoji="0" lang="pt-BR" sz="1200" b="0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baseline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http://www.planalto.gov.br/ccivil_03/_Ato2007-2010/2008/Lei/L11769.htm</a:t>
            </a:r>
            <a:r>
              <a:rPr lang="pt-BR" sz="1200" baseline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Acessado em 01/08/2020.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____. </a:t>
            </a:r>
            <a:r>
              <a:rPr kumimoji="0" lang="pt-BR" sz="1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Ministério da Educação. </a:t>
            </a:r>
            <a:r>
              <a:rPr kumimoji="0" lang="pt-BR" sz="12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Base Nacional Comum Curricular</a:t>
            </a:r>
            <a:r>
              <a:rPr kumimoji="0" lang="pt-BR" sz="1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(versão homologada pelo MEC em 20 de desembro de 2017). Disponível em: </a:t>
            </a:r>
            <a:r>
              <a:rPr kumimoji="0" lang="pt-BR" sz="1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http://basenacionalcomum.mec.gov.vr/images/BNCC_20dez_site.pdf</a:t>
            </a:r>
            <a:r>
              <a:rPr kumimoji="0" lang="pt-BR" sz="1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Consultado em 28 de março de 2020.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aseline="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CASTRO FILHO,  José Aires; SILVA, Maria Auricéliada; MAIA, Dennys Leite. (Orgs.). </a:t>
            </a:r>
            <a:r>
              <a:rPr kumimoji="0" lang="pt-BR" sz="12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Lições do projeto um computador por aluno: estudos e pesquisas no contexto da escola pública</a:t>
            </a:r>
            <a:r>
              <a:rPr kumimoji="0" lang="pt-BR" sz="1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Fortaleza: EdUECE, 2015.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CARVALHO, 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41F1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Tereza Cristina Dourado Carrah Vieira; BARBOSA, Jaiane Ramos.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Tecnologias móveis: laptop XO e suas contribuições para o ensino de música na escola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pt-B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Revista Educação e Reflexão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Maracanaú-Ce. Ano 8, nº 14, p. 62 - 71, junho, 2018.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86314" y="1571613"/>
            <a:ext cx="3286148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Facebook do projeto (grupo): </a:t>
            </a:r>
            <a:r>
              <a:rPr lang="pt-BR" b="1" dirty="0">
                <a:latin typeface="Times New Roman" pitchFamily="18" charset="0"/>
                <a:cs typeface="Times New Roman" pitchFamily="18" charset="0"/>
                <a:hlinkClick r:id="rId4"/>
              </a:rPr>
              <a:t>https://www.facebook.com/groups/laptopsxo/?ref=share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Facebook da escola (página): </a:t>
            </a:r>
            <a:r>
              <a:rPr lang="pt-BR" b="1" dirty="0">
                <a:latin typeface="Times New Roman" pitchFamily="18" charset="0"/>
                <a:cs typeface="Times New Roman" pitchFamily="18" charset="0"/>
                <a:hlinkClick r:id="rId5"/>
              </a:rPr>
              <a:t>www.facebook.com/escolafranciscaflorenciadasilva/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: @tiaterezadourado</a:t>
            </a: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#projetomusicaetecnologianaescola</a:t>
            </a:r>
          </a:p>
          <a:p>
            <a:r>
              <a:rPr lang="pt-BR" b="1" dirty="0">
                <a:latin typeface="Times New Roman" pitchFamily="18" charset="0"/>
                <a:cs typeface="Times New Roman" pitchFamily="18" charset="0"/>
              </a:rPr>
              <a:t>YouTube: </a:t>
            </a:r>
            <a:r>
              <a:rPr lang="pt-BR" b="1" dirty="0">
                <a:latin typeface="Times New Roman" pitchFamily="18" charset="0"/>
                <a:cs typeface="Times New Roman" pitchFamily="18" charset="0"/>
                <a:hlinkClick r:id="rId6"/>
              </a:rPr>
              <a:t>https://www.youtube.com/playlist?list=PLZHTqIh825BrFikYPAXvKLulWTYA5md5b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  <a:p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12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76" y="116632"/>
            <a:ext cx="8944485" cy="1252728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Tecnologias utilizados no Projeto: </a:t>
            </a:r>
            <a:r>
              <a:rPr lang="pt-BR" sz="3600" i="1" dirty="0"/>
              <a:t>Laptops Xo</a:t>
            </a:r>
            <a:r>
              <a:rPr lang="pt-BR" sz="3600" dirty="0"/>
              <a:t>, </a:t>
            </a:r>
            <a:r>
              <a:rPr lang="pt-BR" sz="3600" i="1" u="sng" dirty="0"/>
              <a:t>Tablets</a:t>
            </a:r>
            <a:r>
              <a:rPr lang="pt-BR" sz="3600" dirty="0"/>
              <a:t> e </a:t>
            </a:r>
            <a:r>
              <a:rPr lang="pt-BR" sz="3600" i="1" dirty="0"/>
              <a:t>Smartphones</a:t>
            </a:r>
            <a:r>
              <a:rPr lang="pt-BR" sz="3600" dirty="0"/>
              <a:t>  e </a:t>
            </a:r>
            <a:r>
              <a:rPr lang="pt-BR" sz="3600" i="1" dirty="0"/>
              <a:t>Notebooks</a:t>
            </a:r>
          </a:p>
        </p:txBody>
      </p:sp>
      <p:pic>
        <p:nvPicPr>
          <p:cNvPr id="12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13043"/>
          <a:stretch>
            <a:fillRect/>
          </a:stretch>
        </p:blipFill>
        <p:spPr>
          <a:xfrm>
            <a:off x="3000364" y="3786190"/>
            <a:ext cx="2006476" cy="135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Espaço Reservado para Conteúdo 6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786188"/>
            <a:ext cx="2286000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500174"/>
            <a:ext cx="2819140" cy="1585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1500174"/>
            <a:ext cx="3071834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842" name="AutoShape 2" descr="blob:https://web.whatsapp.com/6f4a36e9-47dd-4eba-9206-29061bb0ab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 descr="WhatsApp Image 2020-07-30 at 16.53.25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786190"/>
            <a:ext cx="257176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5" t="9258" r="20017" b="3242"/>
          <a:stretch/>
        </p:blipFill>
        <p:spPr>
          <a:xfrm>
            <a:off x="5143504" y="3786190"/>
            <a:ext cx="1285852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1500174"/>
            <a:ext cx="2108154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CaixaDeTexto 15"/>
          <p:cNvSpPr txBox="1"/>
          <p:nvPr/>
        </p:nvSpPr>
        <p:spPr>
          <a:xfrm>
            <a:off x="214282" y="3214687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2 – Uso tablets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357554" y="3214686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3– Uso dos notebooks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643702" y="321468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4 – Instrumentos </a:t>
            </a:r>
          </a:p>
          <a:p>
            <a:r>
              <a:rPr lang="pt-BR" sz="1400" b="1" i="1" dirty="0"/>
              <a:t>Musicais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14282" y="5500702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5– Uso dos laptops XO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928926" y="514351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6 – Uso da lousa </a:t>
            </a:r>
          </a:p>
          <a:p>
            <a:r>
              <a:rPr lang="pt-BR" sz="1400" b="1" i="1" dirty="0"/>
              <a:t>digital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072066" y="578645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7– Uso do Teclado musical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643702" y="5572140"/>
            <a:ext cx="214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8– União dos aparatos tecnológicos e instrumentos musicais</a:t>
            </a:r>
          </a:p>
        </p:txBody>
      </p:sp>
    </p:spTree>
    <p:extLst>
      <p:ext uri="{BB962C8B-B14F-4D97-AF65-F5344CB8AC3E}">
        <p14:creationId xmlns:p14="http://schemas.microsoft.com/office/powerpoint/2010/main" val="2318983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2 -Objetivos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O objetivo principal foi promover a educação musical em um ambiente de prática educacional interdisciplinar mediado pelas tecnologias digitais móveis. Dessa forma, a partir de softwares educativos, as crianças tocariam composições no estilo orquestra que valorizassem a cultura, a arte, a inclusão e a diversidade. </a:t>
            </a:r>
          </a:p>
          <a:p>
            <a:pPr algn="just"/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Como objetivos específicos, têm-se: abordar conceitos básicos de teoria musical; demonstrar os instrumentos musicais com destaque ao piano e relacioná-los com as tecnologias; incentivar a reflexão dos alunos sobre a identidade terrena por meio da valorização e do estudo das composições musicais que fazem parte da história cultural, regional e planetária; promover a reflexão sobre o ser humano enquanto responsável pela integridade da terra a partir da criação de paródias, realizar ensaios e efetivar a aprendizagem por meio de apresentações em culminâncias e eventos. Almejou-se que os alunos obtivessem conhecimentos de mundo, superação, inclusão, diálogos e valores. 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Apresentações  que valorizam: cultura, arte, inclusão digital, valores e diversidade.</a:t>
            </a:r>
          </a:p>
        </p:txBody>
      </p:sp>
      <p:pic>
        <p:nvPicPr>
          <p:cNvPr id="4" name="Espaço Reservado para Conteúdo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3"/>
          <a:stretch>
            <a:fillRect/>
          </a:stretch>
        </p:blipFill>
        <p:spPr>
          <a:xfrm>
            <a:off x="4786314" y="1571612"/>
            <a:ext cx="3357586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500174"/>
            <a:ext cx="3357586" cy="190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642910" y="342900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9– Apresentação  junina no anexo da escola. Canções de Luiz Gonzaga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7158" y="6143644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11– Apresentação na escola. Marchinhas de carnaval. Resgate da cultura.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00562" y="328612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10– Apresentação no São João de Maracanaú. Clique sobe a imagem em modo apresentação.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14876" y="6072206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12– Pascoa. Músicas  que trabalham valores.</a:t>
            </a:r>
          </a:p>
        </p:txBody>
      </p:sp>
      <p:pic>
        <p:nvPicPr>
          <p:cNvPr id="12" name="Imagem 11" descr="pascoa.jpe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4000504"/>
            <a:ext cx="3071834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 descr="carnaval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24" y="4000504"/>
            <a:ext cx="2857520" cy="222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2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1571612"/>
            <a:ext cx="2786051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42908" y="0"/>
            <a:ext cx="9286908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/>
              <a:t>Apresentações do Afroarte da Escola </a:t>
            </a:r>
            <a:br>
              <a:rPr lang="pt-BR" sz="3600" dirty="0"/>
            </a:br>
            <a:r>
              <a:rPr lang="pt-BR" sz="3600" dirty="0"/>
              <a:t>Valorização da cultura, da arte e da diversidade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643050"/>
            <a:ext cx="2821422" cy="1587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14" y="3857628"/>
            <a:ext cx="3357586" cy="186320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05"/>
          <a:stretch/>
        </p:blipFill>
        <p:spPr>
          <a:xfrm>
            <a:off x="3929058" y="3857628"/>
            <a:ext cx="1555288" cy="221457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357694"/>
            <a:ext cx="3357586" cy="188864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3214687"/>
            <a:ext cx="3000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13– Afroarte na escola  (2017)– Vestimentas produzidas pelas mães da escola  -Tocando no laptop Xo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357554" y="328612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14– Afroarte na escola (2018) – Tocando no Laptop Xo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357950" y="328612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15– Afroarte na escola (2019) – Tocando nos  Tablets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85720" y="633478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16– Apresentação na Associação do Bairo Delmiro Golveia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786446" y="5786454"/>
            <a:ext cx="33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18– Pais dos alunos prestigiando a apresentação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929058" y="600076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17– Aluna</a:t>
            </a:r>
          </a:p>
          <a:p>
            <a:r>
              <a:rPr lang="pt-BR" sz="1400" b="1" i="1" dirty="0"/>
              <a:t>a caminho da escola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14282" y="3571876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hlinkClick r:id="rId7"/>
            </a:endParaRPr>
          </a:p>
          <a:p>
            <a:r>
              <a:rPr lang="pt-BR" dirty="0">
                <a:hlinkClick r:id="rId7"/>
              </a:rPr>
              <a:t>https://youtu.be/jNoXWFjDEgQ</a:t>
            </a:r>
            <a:endParaRPr lang="pt-BR" dirty="0"/>
          </a:p>
          <a:p>
            <a:endParaRPr lang="pt-BR" dirty="0"/>
          </a:p>
        </p:txBody>
      </p:sp>
      <p:pic>
        <p:nvPicPr>
          <p:cNvPr id="23" name="Imagem 22" descr="tablets.jpeg"/>
          <p:cNvPicPr>
            <a:picLocks noChangeAspect="1"/>
          </p:cNvPicPr>
          <p:nvPr/>
        </p:nvPicPr>
        <p:blipFill>
          <a:blip r:embed="rId8"/>
          <a:srcRect l="13461" t="7692" b="7692"/>
          <a:stretch>
            <a:fillRect/>
          </a:stretch>
        </p:blipFill>
        <p:spPr>
          <a:xfrm>
            <a:off x="6429388" y="1643050"/>
            <a:ext cx="2428892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910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3 -Referências teóricos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Para acompanhar as mudanças no cenário atual com a utilização das novas tecnologias, o projeto teve como base além da Lei das Diretrizes e Base da Educação (LDB) nº 9394/96 e dos Parâmetros Curriculares Nacionais (PCN) os preceitos contidos na </a:t>
            </a:r>
            <a:r>
              <a:rPr lang="pt-BR" u="sng" dirty="0">
                <a:latin typeface="Times New Roman" pitchFamily="18" charset="0"/>
                <a:cs typeface="Times New Roman" pitchFamily="18" charset="0"/>
                <a:hlinkClick r:id="rId2"/>
              </a:rPr>
              <a:t>Base Nacional Comum Curricular (BNCC)</a:t>
            </a:r>
            <a:r>
              <a:rPr lang="pt-BR" u="sng" dirty="0">
                <a:latin typeface="Times New Roman" pitchFamily="18" charset="0"/>
                <a:cs typeface="Times New Roman" pitchFamily="18" charset="0"/>
              </a:rPr>
              <a:t>que em 2017 reforça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a necessidade da escola compreender e incorporar mais as novas linguagens e seus modos de funcionamento.No tocante a música,além da BNCC, que reafirma a música como expressão artística, baseou-se na leinº 11.769/2008,onde recomendam que, além das noções básicas de música, dos cantos cívicos nacionais e dos sons de instrumentos de orquestras, os alunos aprendam cantos, ritmos, danças e sons de instrumentos regionais e folclóricos. Sobre esse viés, o projeto destacou-se, principalmente, por enaltecer e valorizar a cultura regional, a partir do estudo dos hinos municipal e nacional, além das canções de Luiz Gonzaga disponíveis em sites na web.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55448"/>
            <a:ext cx="8401080" cy="1252728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100" dirty="0"/>
              <a:t>Apresentações que valorizam a Pátria com os Hinos Nacional, Estadual </a:t>
            </a:r>
            <a:r>
              <a:rPr lang="pt-BR" sz="3100"/>
              <a:t>e Municipal, </a:t>
            </a:r>
            <a:r>
              <a:rPr lang="pt-BR" sz="3100" dirty="0"/>
              <a:t>a cidadania com paródias e a infância com cantigas de roda</a:t>
            </a:r>
            <a:r>
              <a:rPr lang="pt-BR" sz="3600" dirty="0"/>
              <a:t>.</a:t>
            </a:r>
          </a:p>
        </p:txBody>
      </p:sp>
      <p:pic>
        <p:nvPicPr>
          <p:cNvPr id="4" name="Imagem 3" descr="hino.jpe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643050"/>
            <a:ext cx="3429024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428596" y="3429000"/>
            <a:ext cx="3357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19– Apresentação do Hino Nacional Clique na imagem para visualizar a apresentação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500438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20– Estudando cantigas de roda. Clica na imagem em modo apresentação.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7158" y="635795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21– Apresentação sobre cidadania digital</a:t>
            </a:r>
          </a:p>
          <a:p>
            <a:r>
              <a:rPr lang="pt-BR" sz="1400" b="1" i="1" dirty="0"/>
              <a:t>Clique sobre a imagem em modo apresentação</a:t>
            </a:r>
          </a:p>
        </p:txBody>
      </p:sp>
      <p:pic>
        <p:nvPicPr>
          <p:cNvPr id="12" name="Imagem 11" descr="cidadania digital.jpeg">
            <a:hlinkClick r:id="rId5"/>
          </p:cNvPr>
          <p:cNvPicPr>
            <a:picLocks noChangeAspect="1"/>
          </p:cNvPicPr>
          <p:nvPr/>
        </p:nvPicPr>
        <p:blipFill>
          <a:blip r:embed="rId6"/>
          <a:srcRect t="26041" b="32292"/>
          <a:stretch>
            <a:fillRect/>
          </a:stretch>
        </p:blipFill>
        <p:spPr>
          <a:xfrm>
            <a:off x="500034" y="4214818"/>
            <a:ext cx="3000396" cy="2109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 descr="dia das crianças.jpe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6314" y="4000504"/>
            <a:ext cx="3286148" cy="2071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4572000" y="6119336"/>
            <a:ext cx="3857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22– Apresentação na semana do bebê .</a:t>
            </a:r>
          </a:p>
          <a:p>
            <a:r>
              <a:rPr lang="pt-BR" sz="1400" b="1" i="1" dirty="0"/>
              <a:t>Clique na imagem para visualizar a apresentação.</a:t>
            </a:r>
          </a:p>
        </p:txBody>
      </p:sp>
      <p:pic>
        <p:nvPicPr>
          <p:cNvPr id="15" name="Imagem 14" descr="cantigas de roda.jpe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38" y="1643050"/>
            <a:ext cx="3318082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273" y="116632"/>
            <a:ext cx="9074727" cy="1251062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Dividindo experiências com a Orquestra da UFC – Universidade Federal do Ceará</a:t>
            </a:r>
          </a:p>
        </p:txBody>
      </p:sp>
      <p:pic>
        <p:nvPicPr>
          <p:cNvPr id="7" name="Espaço Reservado para Conteúdo 6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500175"/>
            <a:ext cx="3186106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1500175"/>
            <a:ext cx="3247200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4071942"/>
            <a:ext cx="3551482" cy="1903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071942"/>
            <a:ext cx="1474587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4071942"/>
            <a:ext cx="1249361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58" y="1500174"/>
            <a:ext cx="1315624" cy="2774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285720" y="3286124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23– Teatro da UFC  - Apresentação do projeto com a orquestra da UFC. Clique sobre a imagem.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786182" y="3286124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24– Maestro Eliemário – Tocamos  uma canção de sua autoria previamente ensaiada em nossa escola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500926" y="4286256"/>
            <a:ext cx="13573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25– Experiências, conhecendo os instrumentos musicais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85720" y="633478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26 e 27– Experiências, conhecendo os instrumentos musicais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714744" y="6000768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/>
              <a:t>Figura 28– Experiências, conhecendo os instrumentos musicais</a:t>
            </a:r>
          </a:p>
        </p:txBody>
      </p:sp>
    </p:spTree>
    <p:extLst>
      <p:ext uri="{BB962C8B-B14F-4D97-AF65-F5344CB8AC3E}">
        <p14:creationId xmlns:p14="http://schemas.microsoft.com/office/powerpoint/2010/main" val="4115089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2117</TotalTime>
  <Words>2060</Words>
  <Application>Microsoft Office PowerPoint</Application>
  <PresentationFormat>Apresentação na tela (4:3)</PresentationFormat>
  <Paragraphs>111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Módulo</vt:lpstr>
      <vt:lpstr>PROJETO MÚSICA E TECNOLOGIA NA ESCOLA</vt:lpstr>
      <vt:lpstr>1- Como surge o projeto</vt:lpstr>
      <vt:lpstr>Tecnologias utilizados no Projeto: Laptops Xo, Tablets e Smartphones  e Notebooks</vt:lpstr>
      <vt:lpstr>2 -Objetivos</vt:lpstr>
      <vt:lpstr>Apresentações  que valorizam: cultura, arte, inclusão digital, valores e diversidade.</vt:lpstr>
      <vt:lpstr>Apresentações do Afroarte da Escola  Valorização da cultura, da arte e da diversidade</vt:lpstr>
      <vt:lpstr>3 -Referências teóricos</vt:lpstr>
      <vt:lpstr>Apresentações que valorizam a Pátria com os Hinos Nacional, Estadual e Municipal, a cidadania com paródias e a infância com cantigas de roda.</vt:lpstr>
      <vt:lpstr>Dividindo experiências com a Orquestra da UFC – Universidade Federal do Ceará</vt:lpstr>
      <vt:lpstr>4- Envolvimento da gestão e docentes</vt:lpstr>
      <vt:lpstr> Estudo da diversidade: Criação de paródias relacionadas a natureza e apresentação delas no encontro sobre interdisciplinaridade. Trabalho realizado em parceria com as professoras de artes, ciências, informática e português da escola.</vt:lpstr>
      <vt:lpstr>Participações em congressos: Congresso Brasileiro de Informática na Educação (CBIE) e o Congresso sobre Tecnol0gias na Educação (CTRL+E)</vt:lpstr>
      <vt:lpstr>5- Metodologia</vt:lpstr>
      <vt:lpstr>Programas e materiais utilizados no projeto</vt:lpstr>
      <vt:lpstr>6- Avaliação</vt:lpstr>
      <vt:lpstr>O resultado: Sorrisos e transformações! https://youtu.be/MeFZMyQCHJk </vt:lpstr>
      <vt:lpstr>   Projeto Inclusivo: Participação de Alunos Portadores de Necessidades Específicas  https://youtu.be/D2mDGdSP3W0,  https://youtu.be/xFPbj50ixtU, https://youtu.be/Q3VhLW6JVS0,  https://youtu.be/3WHAocejYSo      </vt:lpstr>
      <vt:lpstr>Reportagens em Canais de Televisão</vt:lpstr>
      <vt:lpstr>Depoimentos dos alunos, pais e admiradores  nas redes sociais</vt:lpstr>
      <vt:lpstr>Referências Bibliográficos e Redes Sociais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MÚSICA E TECNOLOGIA NA ESCOLA</dc:title>
  <dc:creator>tiate</dc:creator>
  <cp:lastModifiedBy>Usuário desconhecido</cp:lastModifiedBy>
  <cp:revision>88</cp:revision>
  <dcterms:created xsi:type="dcterms:W3CDTF">2017-09-01T20:59:06Z</dcterms:created>
  <dcterms:modified xsi:type="dcterms:W3CDTF">2020-08-12T21:54:15Z</dcterms:modified>
</cp:coreProperties>
</file>