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73" r:id="rId7"/>
    <p:sldId id="271" r:id="rId8"/>
    <p:sldId id="262" r:id="rId9"/>
    <p:sldId id="265" r:id="rId10"/>
    <p:sldId id="266" r:id="rId11"/>
    <p:sldId id="267" r:id="rId12"/>
    <p:sldId id="269" r:id="rId13"/>
    <p:sldId id="268" r:id="rId14"/>
    <p:sldId id="270" r:id="rId15"/>
    <p:sldId id="276" r:id="rId16"/>
    <p:sldId id="274" r:id="rId17"/>
    <p:sldId id="272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4DFBB-F723-4987-8EA6-C13A5327416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CAEEC00-A75E-4F0E-B99B-7725A1971DF6}">
      <dgm:prSet phldrT="[Texto]"/>
      <dgm:spPr/>
      <dgm:t>
        <a:bodyPr/>
        <a:lstStyle/>
        <a:p>
          <a:r>
            <a:rPr lang="pt-BR" dirty="0" smtClean="0">
              <a:latin typeface="Bahnschrift Condensed" pitchFamily="34" charset="0"/>
            </a:rPr>
            <a:t>Argila</a:t>
          </a:r>
          <a:endParaRPr lang="pt-BR" dirty="0">
            <a:latin typeface="Bahnschrift Condensed" pitchFamily="34" charset="0"/>
          </a:endParaRPr>
        </a:p>
      </dgm:t>
    </dgm:pt>
    <dgm:pt modelId="{34F328A1-60C5-4FAF-B657-1DB37F390F1E}" type="parTrans" cxnId="{23A6568A-3366-410F-96C1-AF682C6D2EF7}">
      <dgm:prSet/>
      <dgm:spPr/>
      <dgm:t>
        <a:bodyPr/>
        <a:lstStyle/>
        <a:p>
          <a:endParaRPr lang="pt-BR"/>
        </a:p>
      </dgm:t>
    </dgm:pt>
    <dgm:pt modelId="{983AAC07-1ED1-4C38-AA16-A1D0CF94B32F}" type="sibTrans" cxnId="{23A6568A-3366-410F-96C1-AF682C6D2EF7}">
      <dgm:prSet/>
      <dgm:spPr/>
      <dgm:t>
        <a:bodyPr/>
        <a:lstStyle/>
        <a:p>
          <a:endParaRPr lang="pt-BR"/>
        </a:p>
      </dgm:t>
    </dgm:pt>
    <dgm:pt modelId="{F1141F88-6009-4D42-A95D-930ED1E95FEF}">
      <dgm:prSet phldrT="[Texto]"/>
      <dgm:spPr/>
      <dgm:t>
        <a:bodyPr/>
        <a:lstStyle/>
        <a:p>
          <a:r>
            <a:rPr lang="pt-BR" dirty="0" smtClean="0">
              <a:latin typeface="Bahnschrift Condensed" pitchFamily="34" charset="0"/>
            </a:rPr>
            <a:t>Natureza</a:t>
          </a:r>
          <a:endParaRPr lang="pt-BR" dirty="0">
            <a:latin typeface="Bahnschrift Condensed" pitchFamily="34" charset="0"/>
          </a:endParaRPr>
        </a:p>
      </dgm:t>
    </dgm:pt>
    <dgm:pt modelId="{DA268E95-2D65-4B2A-8913-97D1CD758D89}" type="parTrans" cxnId="{CBBCB87B-0A73-41FE-B6AC-BD1B1BAD06DE}">
      <dgm:prSet/>
      <dgm:spPr/>
      <dgm:t>
        <a:bodyPr/>
        <a:lstStyle/>
        <a:p>
          <a:endParaRPr lang="pt-BR"/>
        </a:p>
      </dgm:t>
    </dgm:pt>
    <dgm:pt modelId="{84AD5EF5-A70A-4E25-82FB-E2CC89A5A483}" type="sibTrans" cxnId="{CBBCB87B-0A73-41FE-B6AC-BD1B1BAD06DE}">
      <dgm:prSet/>
      <dgm:spPr/>
      <dgm:t>
        <a:bodyPr/>
        <a:lstStyle/>
        <a:p>
          <a:endParaRPr lang="pt-BR"/>
        </a:p>
      </dgm:t>
    </dgm:pt>
    <dgm:pt modelId="{9BFEA7FB-0F89-4C77-A4CF-F83B6C843B13}">
      <dgm:prSet phldrT="[Texto]"/>
      <dgm:spPr/>
      <dgm:t>
        <a:bodyPr/>
        <a:lstStyle/>
        <a:p>
          <a:r>
            <a:rPr lang="pt-BR" dirty="0" smtClean="0">
              <a:latin typeface="Bahnschrift Condensed" pitchFamily="34" charset="0"/>
            </a:rPr>
            <a:t>Tintas</a:t>
          </a:r>
          <a:endParaRPr lang="pt-BR" dirty="0">
            <a:latin typeface="Bahnschrift Condensed" pitchFamily="34" charset="0"/>
          </a:endParaRPr>
        </a:p>
      </dgm:t>
    </dgm:pt>
    <dgm:pt modelId="{190367C2-8710-4616-B6E2-A12EA9F5D7D6}" type="parTrans" cxnId="{1DFD8AA5-22EF-44F1-8177-3761F6C11A4B}">
      <dgm:prSet/>
      <dgm:spPr/>
      <dgm:t>
        <a:bodyPr/>
        <a:lstStyle/>
        <a:p>
          <a:endParaRPr lang="pt-BR"/>
        </a:p>
      </dgm:t>
    </dgm:pt>
    <dgm:pt modelId="{AFE4EE8A-136C-4DC8-8ACF-0EE6C5A4807D}" type="sibTrans" cxnId="{1DFD8AA5-22EF-44F1-8177-3761F6C11A4B}">
      <dgm:prSet/>
      <dgm:spPr/>
      <dgm:t>
        <a:bodyPr/>
        <a:lstStyle/>
        <a:p>
          <a:endParaRPr lang="pt-BR"/>
        </a:p>
      </dgm:t>
    </dgm:pt>
    <dgm:pt modelId="{3A577008-4D23-48C7-931F-DB6EB4E36CC3}">
      <dgm:prSet phldrT="[Texto]"/>
      <dgm:spPr/>
      <dgm:t>
        <a:bodyPr/>
        <a:lstStyle/>
        <a:p>
          <a:r>
            <a:rPr lang="pt-BR" dirty="0" smtClean="0">
              <a:latin typeface="Bahnschrift Condensed" pitchFamily="34" charset="0"/>
            </a:rPr>
            <a:t>Desenho</a:t>
          </a:r>
          <a:endParaRPr lang="pt-BR" dirty="0">
            <a:latin typeface="Bahnschrift Condensed" pitchFamily="34" charset="0"/>
          </a:endParaRPr>
        </a:p>
      </dgm:t>
    </dgm:pt>
    <dgm:pt modelId="{08D3F3F8-6968-4D4B-A695-FB7F91A66444}" type="parTrans" cxnId="{843C9AD9-222D-4404-A5EB-DE591868E909}">
      <dgm:prSet/>
      <dgm:spPr/>
      <dgm:t>
        <a:bodyPr/>
        <a:lstStyle/>
        <a:p>
          <a:endParaRPr lang="pt-BR"/>
        </a:p>
      </dgm:t>
    </dgm:pt>
    <dgm:pt modelId="{5D1B4738-B2CB-483A-AD9A-5A76B0C03FA3}" type="sibTrans" cxnId="{843C9AD9-222D-4404-A5EB-DE591868E909}">
      <dgm:prSet/>
      <dgm:spPr/>
      <dgm:t>
        <a:bodyPr/>
        <a:lstStyle/>
        <a:p>
          <a:endParaRPr lang="pt-BR"/>
        </a:p>
      </dgm:t>
    </dgm:pt>
    <dgm:pt modelId="{839A71A2-2219-4B1D-BAC1-5A74F6CD6C21}" type="pres">
      <dgm:prSet presAssocID="{5754DFBB-F723-4987-8EA6-C13A532741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3BC193-8A8C-45C7-938F-571C16AB47CF}" type="pres">
      <dgm:prSet presAssocID="{8CAEEC00-A75E-4F0E-B99B-7725A1971DF6}" presName="compNode" presStyleCnt="0"/>
      <dgm:spPr/>
    </dgm:pt>
    <dgm:pt modelId="{50335E59-2008-475E-AEDD-B017F551ECF1}" type="pres">
      <dgm:prSet presAssocID="{8CAEEC00-A75E-4F0E-B99B-7725A1971DF6}" presName="pictRect" presStyleLbl="node1" presStyleIdx="0" presStyleCnt="4" custScaleX="86498" custScaleY="131780" custLinFactNeighborX="1870" custLinFactNeighborY="31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3EC8AB-396B-42DD-BB4E-84283242358A}" type="pres">
      <dgm:prSet presAssocID="{8CAEEC00-A75E-4F0E-B99B-7725A1971DF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E91F3-EC4C-4951-A311-20AD07C17BF9}" type="pres">
      <dgm:prSet presAssocID="{983AAC07-1ED1-4C38-AA16-A1D0CF94B32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9BA980E-BEDD-4FBC-9562-D064BCCFD8E9}" type="pres">
      <dgm:prSet presAssocID="{F1141F88-6009-4D42-A95D-930ED1E95FEF}" presName="compNode" presStyleCnt="0"/>
      <dgm:spPr/>
    </dgm:pt>
    <dgm:pt modelId="{6694AF26-6F09-4935-B863-BC384FAE89B0}" type="pres">
      <dgm:prSet presAssocID="{F1141F88-6009-4D42-A95D-930ED1E95FEF}" presName="pictRect" presStyleLbl="node1" presStyleIdx="1" presStyleCnt="4" custScaleX="104446" custScaleY="1386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3B69DE0-3C0B-484C-8E2D-1099CE995DC9}" type="pres">
      <dgm:prSet presAssocID="{F1141F88-6009-4D42-A95D-930ED1E95FE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F4A1C-6464-44DD-BA31-A27CC2D62E34}" type="pres">
      <dgm:prSet presAssocID="{84AD5EF5-A70A-4E25-82FB-E2CC89A5A48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9D2A29B-9FB3-43EA-ABED-5E0B889AF405}" type="pres">
      <dgm:prSet presAssocID="{9BFEA7FB-0F89-4C77-A4CF-F83B6C843B13}" presName="compNode" presStyleCnt="0"/>
      <dgm:spPr/>
    </dgm:pt>
    <dgm:pt modelId="{656A3EC9-6963-4085-85C9-D5ABDA6AAF88}" type="pres">
      <dgm:prSet presAssocID="{9BFEA7FB-0F89-4C77-A4CF-F83B6C843B13}" presName="pictRect" presStyleLbl="node1" presStyleIdx="2" presStyleCnt="4" custScaleX="102037" custScaleY="1365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8EB30E-147E-48C4-A7CA-3D7C114608B8}" type="pres">
      <dgm:prSet presAssocID="{9BFEA7FB-0F89-4C77-A4CF-F83B6C843B13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4470C0-22EE-46CC-8588-5D8EC39B16DD}" type="pres">
      <dgm:prSet presAssocID="{AFE4EE8A-136C-4DC8-8ACF-0EE6C5A4807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0ABF4B7-0552-44C6-B9AC-755170BF1E0B}" type="pres">
      <dgm:prSet presAssocID="{3A577008-4D23-48C7-931F-DB6EB4E36CC3}" presName="compNode" presStyleCnt="0"/>
      <dgm:spPr/>
    </dgm:pt>
    <dgm:pt modelId="{CE7402EE-6CE2-40E5-BC11-031DF17F3822}" type="pres">
      <dgm:prSet presAssocID="{3A577008-4D23-48C7-931F-DB6EB4E36CC3}" presName="pictRect" presStyleLbl="node1" presStyleIdx="3" presStyleCnt="4" custScaleX="104102" custScaleY="14466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6E33342-6FFB-4AB3-BF0A-24CE4D07466B}" type="pres">
      <dgm:prSet presAssocID="{3A577008-4D23-48C7-931F-DB6EB4E36CC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FD8AA5-22EF-44F1-8177-3761F6C11A4B}" srcId="{5754DFBB-F723-4987-8EA6-C13A53274163}" destId="{9BFEA7FB-0F89-4C77-A4CF-F83B6C843B13}" srcOrd="2" destOrd="0" parTransId="{190367C2-8710-4616-B6E2-A12EA9F5D7D6}" sibTransId="{AFE4EE8A-136C-4DC8-8ACF-0EE6C5A4807D}"/>
    <dgm:cxn modelId="{4C708388-87BA-4118-A881-B91342503D19}" type="presOf" srcId="{8CAEEC00-A75E-4F0E-B99B-7725A1971DF6}" destId="{913EC8AB-396B-42DD-BB4E-84283242358A}" srcOrd="0" destOrd="0" presId="urn:microsoft.com/office/officeart/2005/8/layout/pList1"/>
    <dgm:cxn modelId="{E8D03AFA-F4C9-42EC-8628-39FCBBC062B0}" type="presOf" srcId="{F1141F88-6009-4D42-A95D-930ED1E95FEF}" destId="{C3B69DE0-3C0B-484C-8E2D-1099CE995DC9}" srcOrd="0" destOrd="0" presId="urn:microsoft.com/office/officeart/2005/8/layout/pList1"/>
    <dgm:cxn modelId="{894793E8-4021-4138-9532-E54E05481000}" type="presOf" srcId="{5754DFBB-F723-4987-8EA6-C13A53274163}" destId="{839A71A2-2219-4B1D-BAC1-5A74F6CD6C21}" srcOrd="0" destOrd="0" presId="urn:microsoft.com/office/officeart/2005/8/layout/pList1"/>
    <dgm:cxn modelId="{1E2B9759-2073-462A-B39B-F7F0BADEB668}" type="presOf" srcId="{84AD5EF5-A70A-4E25-82FB-E2CC89A5A483}" destId="{B0CF4A1C-6464-44DD-BA31-A27CC2D62E34}" srcOrd="0" destOrd="0" presId="urn:microsoft.com/office/officeart/2005/8/layout/pList1"/>
    <dgm:cxn modelId="{CBBCB87B-0A73-41FE-B6AC-BD1B1BAD06DE}" srcId="{5754DFBB-F723-4987-8EA6-C13A53274163}" destId="{F1141F88-6009-4D42-A95D-930ED1E95FEF}" srcOrd="1" destOrd="0" parTransId="{DA268E95-2D65-4B2A-8913-97D1CD758D89}" sibTransId="{84AD5EF5-A70A-4E25-82FB-E2CC89A5A483}"/>
    <dgm:cxn modelId="{FFE2CDA1-533D-49FB-AC37-0FB0D7C3D4C3}" type="presOf" srcId="{AFE4EE8A-136C-4DC8-8ACF-0EE6C5A4807D}" destId="{A84470C0-22EE-46CC-8588-5D8EC39B16DD}" srcOrd="0" destOrd="0" presId="urn:microsoft.com/office/officeart/2005/8/layout/pList1"/>
    <dgm:cxn modelId="{843C9AD9-222D-4404-A5EB-DE591868E909}" srcId="{5754DFBB-F723-4987-8EA6-C13A53274163}" destId="{3A577008-4D23-48C7-931F-DB6EB4E36CC3}" srcOrd="3" destOrd="0" parTransId="{08D3F3F8-6968-4D4B-A695-FB7F91A66444}" sibTransId="{5D1B4738-B2CB-483A-AD9A-5A76B0C03FA3}"/>
    <dgm:cxn modelId="{BF85EBE3-7882-4E4D-8672-F52CB6067C3D}" type="presOf" srcId="{3A577008-4D23-48C7-931F-DB6EB4E36CC3}" destId="{46E33342-6FFB-4AB3-BF0A-24CE4D07466B}" srcOrd="0" destOrd="0" presId="urn:microsoft.com/office/officeart/2005/8/layout/pList1"/>
    <dgm:cxn modelId="{66096FF7-86F3-4BDC-A31E-79F6431F3325}" type="presOf" srcId="{983AAC07-1ED1-4C38-AA16-A1D0CF94B32F}" destId="{505E91F3-EC4C-4951-A311-20AD07C17BF9}" srcOrd="0" destOrd="0" presId="urn:microsoft.com/office/officeart/2005/8/layout/pList1"/>
    <dgm:cxn modelId="{23A6568A-3366-410F-96C1-AF682C6D2EF7}" srcId="{5754DFBB-F723-4987-8EA6-C13A53274163}" destId="{8CAEEC00-A75E-4F0E-B99B-7725A1971DF6}" srcOrd="0" destOrd="0" parTransId="{34F328A1-60C5-4FAF-B657-1DB37F390F1E}" sibTransId="{983AAC07-1ED1-4C38-AA16-A1D0CF94B32F}"/>
    <dgm:cxn modelId="{6572ABC4-20DB-4235-BE53-A2954A92165B}" type="presOf" srcId="{9BFEA7FB-0F89-4C77-A4CF-F83B6C843B13}" destId="{688EB30E-147E-48C4-A7CA-3D7C114608B8}" srcOrd="0" destOrd="0" presId="urn:microsoft.com/office/officeart/2005/8/layout/pList1"/>
    <dgm:cxn modelId="{A34C8F02-DF6F-4B18-8DC6-5AFA7D3C0943}" type="presParOf" srcId="{839A71A2-2219-4B1D-BAC1-5A74F6CD6C21}" destId="{C03BC193-8A8C-45C7-938F-571C16AB47CF}" srcOrd="0" destOrd="0" presId="urn:microsoft.com/office/officeart/2005/8/layout/pList1"/>
    <dgm:cxn modelId="{21F2701E-3A38-4706-9C08-B4CE4EB65F44}" type="presParOf" srcId="{C03BC193-8A8C-45C7-938F-571C16AB47CF}" destId="{50335E59-2008-475E-AEDD-B017F551ECF1}" srcOrd="0" destOrd="0" presId="urn:microsoft.com/office/officeart/2005/8/layout/pList1"/>
    <dgm:cxn modelId="{6548207A-9E98-4DBA-97F3-1B0255D45021}" type="presParOf" srcId="{C03BC193-8A8C-45C7-938F-571C16AB47CF}" destId="{913EC8AB-396B-42DD-BB4E-84283242358A}" srcOrd="1" destOrd="0" presId="urn:microsoft.com/office/officeart/2005/8/layout/pList1"/>
    <dgm:cxn modelId="{72AC7DB6-5F27-4A0F-B536-FAC97C9F65FD}" type="presParOf" srcId="{839A71A2-2219-4B1D-BAC1-5A74F6CD6C21}" destId="{505E91F3-EC4C-4951-A311-20AD07C17BF9}" srcOrd="1" destOrd="0" presId="urn:microsoft.com/office/officeart/2005/8/layout/pList1"/>
    <dgm:cxn modelId="{4EA4D7B2-55AE-4955-A07C-7D5BC81EBAA8}" type="presParOf" srcId="{839A71A2-2219-4B1D-BAC1-5A74F6CD6C21}" destId="{29BA980E-BEDD-4FBC-9562-D064BCCFD8E9}" srcOrd="2" destOrd="0" presId="urn:microsoft.com/office/officeart/2005/8/layout/pList1"/>
    <dgm:cxn modelId="{EA0C5217-6B88-4AD9-A7E1-D050997A71AA}" type="presParOf" srcId="{29BA980E-BEDD-4FBC-9562-D064BCCFD8E9}" destId="{6694AF26-6F09-4935-B863-BC384FAE89B0}" srcOrd="0" destOrd="0" presId="urn:microsoft.com/office/officeart/2005/8/layout/pList1"/>
    <dgm:cxn modelId="{1ED66919-0F4D-49DE-A861-4D330E0E0F00}" type="presParOf" srcId="{29BA980E-BEDD-4FBC-9562-D064BCCFD8E9}" destId="{C3B69DE0-3C0B-484C-8E2D-1099CE995DC9}" srcOrd="1" destOrd="0" presId="urn:microsoft.com/office/officeart/2005/8/layout/pList1"/>
    <dgm:cxn modelId="{8083F43E-B32E-4F0A-8E01-06A90621C47B}" type="presParOf" srcId="{839A71A2-2219-4B1D-BAC1-5A74F6CD6C21}" destId="{B0CF4A1C-6464-44DD-BA31-A27CC2D62E34}" srcOrd="3" destOrd="0" presId="urn:microsoft.com/office/officeart/2005/8/layout/pList1"/>
    <dgm:cxn modelId="{FE318DE0-E270-4C45-893B-564EA9EA0784}" type="presParOf" srcId="{839A71A2-2219-4B1D-BAC1-5A74F6CD6C21}" destId="{E9D2A29B-9FB3-43EA-ABED-5E0B889AF405}" srcOrd="4" destOrd="0" presId="urn:microsoft.com/office/officeart/2005/8/layout/pList1"/>
    <dgm:cxn modelId="{2CE8B736-B811-45A3-8F2C-713364FA9D8F}" type="presParOf" srcId="{E9D2A29B-9FB3-43EA-ABED-5E0B889AF405}" destId="{656A3EC9-6963-4085-85C9-D5ABDA6AAF88}" srcOrd="0" destOrd="0" presId="urn:microsoft.com/office/officeart/2005/8/layout/pList1"/>
    <dgm:cxn modelId="{8890CE56-6D71-4089-9E19-DA4254BE6C1C}" type="presParOf" srcId="{E9D2A29B-9FB3-43EA-ABED-5E0B889AF405}" destId="{688EB30E-147E-48C4-A7CA-3D7C114608B8}" srcOrd="1" destOrd="0" presId="urn:microsoft.com/office/officeart/2005/8/layout/pList1"/>
    <dgm:cxn modelId="{3CA9FCA3-8F3E-4E22-AE36-4C77FFC8A656}" type="presParOf" srcId="{839A71A2-2219-4B1D-BAC1-5A74F6CD6C21}" destId="{A84470C0-22EE-46CC-8588-5D8EC39B16DD}" srcOrd="5" destOrd="0" presId="urn:microsoft.com/office/officeart/2005/8/layout/pList1"/>
    <dgm:cxn modelId="{51E013C6-E1EA-43C1-8CAE-DDC030A59417}" type="presParOf" srcId="{839A71A2-2219-4B1D-BAC1-5A74F6CD6C21}" destId="{B0ABF4B7-0552-44C6-B9AC-755170BF1E0B}" srcOrd="6" destOrd="0" presId="urn:microsoft.com/office/officeart/2005/8/layout/pList1"/>
    <dgm:cxn modelId="{C6B7F7A1-33D2-440B-B1A7-40031AF99D91}" type="presParOf" srcId="{B0ABF4B7-0552-44C6-B9AC-755170BF1E0B}" destId="{CE7402EE-6CE2-40E5-BC11-031DF17F3822}" srcOrd="0" destOrd="0" presId="urn:microsoft.com/office/officeart/2005/8/layout/pList1"/>
    <dgm:cxn modelId="{6A1B1EE5-AF9A-4881-AFA1-57A745EE14FE}" type="presParOf" srcId="{B0ABF4B7-0552-44C6-B9AC-755170BF1E0B}" destId="{46E33342-6FFB-4AB3-BF0A-24CE4D07466B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59393D-0EA8-49C6-9AAF-FF23832A94BD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3B8CC1-1B45-449B-9EDC-C2601C8BB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DB91-7976-45D4-87AD-ED50C2086807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243B-5871-43DC-9E02-37A2C7DCC3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2BD5-B33B-45AD-A24F-D16B19AED3F9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78C4-7E10-4387-83E3-F83FB32C40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F53E-FB24-4F2B-87CA-B29CA699D94D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5172-9C72-4947-B7D1-7BF8A8DDBE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89E2-A51E-4803-892C-89EA8AC5872D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3377-17E4-4B03-8FDA-79CD10B48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BF3B-2FCF-47D6-B2D9-8086E3DCC349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E79C-7252-4988-9388-30A77AFE06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9A2C-48B4-4C54-BF5B-2896DA198A9C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41FA-56BA-49A2-B81E-F3C59E6249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5031-89D6-4C01-9F3E-5D5E60B53542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F0AB-6638-439A-BC1C-805888076A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7892E-B3CA-4EFD-9CAB-0B1D14118B7D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A917-F7CD-48BD-9708-730BCB791A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AB3A-FDD4-4F95-A751-1C32C7698ED3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591B-FC76-4845-B798-C0AA66497E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3B04-3697-48A2-8A6D-CE602E51D559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AF26-0FCE-43B6-A0E8-FAF5AE72EA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B9A8-1416-4A28-BCA8-49050A8B2A96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98D5-F84A-4ED0-B771-E06F87AEE0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ABF03-6DDF-4637-BE70-A57B44CF325C}" type="datetimeFigureOut">
              <a:rPr lang="pt-BR"/>
              <a:pPr>
                <a:defRPr/>
              </a:pPr>
              <a:t>29/07/2020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7BB0F-C1D9-428F-93CB-1A9A27BDF6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putador\Desktop\Premio\cena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C:\Users\Computador\Desktop\Premio\IMG-20191210-WA0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81438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357813"/>
            <a:ext cx="111918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tângulo 6"/>
          <p:cNvSpPr>
            <a:spLocks noChangeArrowheads="1"/>
          </p:cNvSpPr>
          <p:nvPr/>
        </p:nvSpPr>
        <p:spPr bwMode="auto">
          <a:xfrm>
            <a:off x="2500298" y="3714752"/>
            <a:ext cx="5786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B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itchFamily="34" charset="0"/>
              </a:rPr>
              <a:t>Professora: Ângela Inês Paiva de Lima</a:t>
            </a:r>
          </a:p>
          <a:p>
            <a:pPr>
              <a:defRPr/>
            </a:pPr>
            <a:r>
              <a:rPr lang="pt-B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itchFamily="34" charset="0"/>
              </a:rPr>
              <a:t>Categoria: Educação Infantil   Ano: 2020</a:t>
            </a:r>
          </a:p>
          <a:p>
            <a:pPr>
              <a:defRPr/>
            </a:pPr>
            <a:r>
              <a:rPr lang="pt-BR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itchFamily="34" charset="0"/>
              </a:rPr>
              <a:t>		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4282" y="1214422"/>
            <a:ext cx="8429684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itchFamily="34" charset="0"/>
              </a:rPr>
              <a:t> </a:t>
            </a:r>
            <a:r>
              <a:rPr lang="pt-BR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itchFamily="34" charset="0"/>
              </a:rPr>
              <a:t>ONDE ESTÁ A ARTE?</a:t>
            </a:r>
            <a:br>
              <a:rPr lang="pt-BR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itchFamily="34" charset="0"/>
              </a:rPr>
            </a:br>
            <a:r>
              <a:rPr lang="pt-BR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Condensed" pitchFamily="34" charset="0"/>
              </a:rPr>
              <a:t>   O ESPAÇO DA ARTE NA INFÂNCIA</a:t>
            </a:r>
            <a:endParaRPr lang="pt-BR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mtClean="0">
                <a:latin typeface="Bahnschrift Condensed" pitchFamily="34" charset="0"/>
              </a:rPr>
              <a:t>As crianças  experimentavam a arte em todos os espaços escolares e assim íamos criando novos repertórios e registrando através da fotografia e desenhos as impressões diárias sobre o que aprendemos.</a:t>
            </a:r>
          </a:p>
        </p:txBody>
      </p:sp>
      <p:pic>
        <p:nvPicPr>
          <p:cNvPr id="3" name="Imagem 2" descr="C:\Users\Computador\Desktop\Premio\20191007_155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00188"/>
            <a:ext cx="3000375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 descr="C:\Backup\Pictures\Saved Pictures\Sent\Projetos de Vídeo\20191112_155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00188"/>
            <a:ext cx="3286125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9" name="CaixaDeTexto 4"/>
          <p:cNvSpPr txBox="1">
            <a:spLocks noChangeArrowheads="1"/>
          </p:cNvSpPr>
          <p:nvPr/>
        </p:nvSpPr>
        <p:spPr bwMode="auto">
          <a:xfrm>
            <a:off x="571500" y="6072188"/>
            <a:ext cx="364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Bahnschrift Condensed" pitchFamily="34" charset="0"/>
              </a:rPr>
              <a:t>         Imagem: Atividade com miçangas</a:t>
            </a:r>
          </a:p>
        </p:txBody>
      </p:sp>
      <p:sp>
        <p:nvSpPr>
          <p:cNvPr id="11270" name="CaixaDeTexto 5"/>
          <p:cNvSpPr txBox="1">
            <a:spLocks noChangeArrowheads="1"/>
          </p:cNvSpPr>
          <p:nvPr/>
        </p:nvSpPr>
        <p:spPr bwMode="auto">
          <a:xfrm>
            <a:off x="4643438" y="5857875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Bahnschrift Condensed" pitchFamily="34" charset="0"/>
              </a:rPr>
              <a:t>         Imagem: Criando com argila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smtClean="0">
                <a:latin typeface="Bahnschrift Condensed" pitchFamily="34" charset="0"/>
              </a:rPr>
              <a:t>Sair do pincel e da folha A4, sair da sala de aula proporcionando  experiências artísticas compartilhadas.</a:t>
            </a:r>
            <a:br>
              <a:rPr lang="pt-BR" sz="2800" smtClean="0">
                <a:latin typeface="Bahnschrift Condensed" pitchFamily="34" charset="0"/>
              </a:rPr>
            </a:br>
            <a:r>
              <a:rPr lang="pt-BR" sz="1600" smtClean="0">
                <a:latin typeface="Bahnschrift Condensed" pitchFamily="34" charset="0"/>
              </a:rPr>
              <a:t>VÍDEO: Experiência compartilhada : Pintura nas caixas </a:t>
            </a:r>
            <a:endParaRPr lang="pt-BR" sz="2800" smtClean="0">
              <a:latin typeface="Bahnschrift Condensed" pitchFamily="34" charset="0"/>
            </a:endParaRPr>
          </a:p>
        </p:txBody>
      </p:sp>
      <p:pic>
        <p:nvPicPr>
          <p:cNvPr id="7" name="cen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571625"/>
            <a:ext cx="6500812" cy="4875213"/>
          </a:xfrm>
        </p:spPr>
      </p:pic>
      <p:sp>
        <p:nvSpPr>
          <p:cNvPr id="4" name="Botão de ação: Fim 3">
            <a:hlinkClick r:id="" action="ppaction://hlinkshowjump?jump=lastslide" highlightClick="1"/>
          </p:cNvPr>
          <p:cNvSpPr/>
          <p:nvPr/>
        </p:nvSpPr>
        <p:spPr>
          <a:xfrm>
            <a:off x="7143750" y="5857875"/>
            <a:ext cx="614363" cy="5429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smtClean="0">
                <a:latin typeface="Bahnschrift Condensed" pitchFamily="34" charset="0"/>
              </a:rPr>
              <a:t>Para compreender outros jeitos de fazer arte é necessário sentir.</a:t>
            </a:r>
          </a:p>
        </p:txBody>
      </p:sp>
      <p:pic>
        <p:nvPicPr>
          <p:cNvPr id="13315" name="Espaço Reservado para Conteúdo 3" descr="61349331_2782412928452226_6239841449563652096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3143250" cy="4978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Imagem 4" descr="C:\Users\Computador\Desktop\Premio\sl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25"/>
            <a:ext cx="3643313" cy="366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eta para a direita 4"/>
          <p:cNvSpPr/>
          <p:nvPr/>
        </p:nvSpPr>
        <p:spPr>
          <a:xfrm>
            <a:off x="4357688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18" name="CaixaDeTexto 5"/>
          <p:cNvSpPr txBox="1">
            <a:spLocks noChangeArrowheads="1"/>
          </p:cNvSpPr>
          <p:nvPr/>
        </p:nvSpPr>
        <p:spPr bwMode="auto">
          <a:xfrm>
            <a:off x="5643563" y="5786438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Light Condensed" pitchFamily="34" charset="0"/>
              </a:rPr>
              <a:t>Imagem: Observando o vestido da boneca e utilizando a modelagem e caneta para uma releitura.</a:t>
            </a:r>
          </a:p>
        </p:txBody>
      </p:sp>
      <p:sp>
        <p:nvSpPr>
          <p:cNvPr id="8" name="Seta para cima 7"/>
          <p:cNvSpPr/>
          <p:nvPr/>
        </p:nvSpPr>
        <p:spPr>
          <a:xfrm>
            <a:off x="7072313" y="1714500"/>
            <a:ext cx="412750" cy="763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20" name="CaixaDeTexto 9"/>
          <p:cNvSpPr txBox="1">
            <a:spLocks noChangeArrowheads="1"/>
          </p:cNvSpPr>
          <p:nvPr/>
        </p:nvSpPr>
        <p:spPr bwMode="auto">
          <a:xfrm>
            <a:off x="4643438" y="1357313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Imagem: Explorando melecas, cores e texturas.</a:t>
            </a:r>
          </a:p>
          <a:p>
            <a:r>
              <a:rPr lang="pt-BR">
                <a:latin typeface="Bahnschrift Condensed" pitchFamily="34" charset="0"/>
              </a:rPr>
              <a:t>        Massa de amido de milho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</p:spPr>
        <p:txBody>
          <a:bodyPr/>
          <a:lstStyle/>
          <a:p>
            <a:r>
              <a:rPr lang="pt-BR" sz="2800" b="1" smtClean="0">
                <a:latin typeface="Bahnschrift Light Condensed" pitchFamily="34" charset="0"/>
              </a:rPr>
              <a:t>Diversidade de suportes, instrumentos, planos, texturas.</a:t>
            </a:r>
          </a:p>
        </p:txBody>
      </p:sp>
      <p:pic>
        <p:nvPicPr>
          <p:cNvPr id="14339" name="Espaço Reservado para Conteúdo 7" descr="tinta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71625"/>
            <a:ext cx="3643313" cy="41513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0" y="5929313"/>
            <a:ext cx="4357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Bahnschrift Condensed" pitchFamily="34" charset="0"/>
              </a:rPr>
              <a:t>Imagem: Desenho com tinta em folhas coloridas </a:t>
            </a:r>
          </a:p>
        </p:txBody>
      </p:sp>
      <p:pic>
        <p:nvPicPr>
          <p:cNvPr id="14341" name="Imagem 9" descr="C:\Users\Computador\Desktop\Premio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88"/>
            <a:ext cx="4357688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2" name="CaixaDeTexto 10"/>
          <p:cNvSpPr txBox="1">
            <a:spLocks noChangeArrowheads="1"/>
          </p:cNvSpPr>
          <p:nvPr/>
        </p:nvSpPr>
        <p:spPr bwMode="auto">
          <a:xfrm>
            <a:off x="5000625" y="4786313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                           Imagem:</a:t>
            </a:r>
          </a:p>
          <a:p>
            <a:r>
              <a:rPr lang="pt-BR">
                <a:latin typeface="Bahnschrift Condensed" pitchFamily="34" charset="0"/>
              </a:rPr>
              <a:t>Criando Esculturas com círculos de papelão pintados com tinta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>
                <a:latin typeface="Bahnschrift Condensed" pitchFamily="34" charset="0"/>
              </a:rPr>
              <a:t>A arte contemporânea nos permite explorar vários materiais  de forma criativa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2500313" cy="47863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Imagem 5" descr="C:\Users\Computador\Desktop\Premio\68751616_2919560488070802_215335138507515494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500188"/>
            <a:ext cx="2643188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Imagem 6" descr="C:\Users\Computador\Desktop\Premio\71343288_3024412097585640_8089937309970989056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500188"/>
            <a:ext cx="2214563" cy="4643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6" name="CaixaDeTexto 5"/>
          <p:cNvSpPr txBox="1">
            <a:spLocks noChangeArrowheads="1"/>
          </p:cNvSpPr>
          <p:nvPr/>
        </p:nvSpPr>
        <p:spPr bwMode="auto">
          <a:xfrm>
            <a:off x="214313" y="6286500"/>
            <a:ext cx="52149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Imagem 1 e 2:  Desenhando  com  Folha na vertical com cds, tinta  </a:t>
            </a:r>
            <a:r>
              <a:rPr lang="pt-BR" sz="1200">
                <a:latin typeface="Bahnschrift Condensed" pitchFamily="34" charset="0"/>
              </a:rPr>
              <a:t>.</a:t>
            </a:r>
          </a:p>
        </p:txBody>
      </p:sp>
      <p:sp>
        <p:nvSpPr>
          <p:cNvPr id="15367" name="CaixaDeTexto 7"/>
          <p:cNvSpPr txBox="1">
            <a:spLocks noChangeArrowheads="1"/>
          </p:cNvSpPr>
          <p:nvPr/>
        </p:nvSpPr>
        <p:spPr bwMode="auto">
          <a:xfrm>
            <a:off x="5643563" y="6215063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Pintura coletiva com rolinhos em caixas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/>
          <p:cNvSpPr>
            <a:spLocks noChangeArrowheads="1"/>
          </p:cNvSpPr>
          <p:nvPr/>
        </p:nvSpPr>
        <p:spPr bwMode="auto">
          <a:xfrm>
            <a:off x="500063" y="500063"/>
            <a:ext cx="5572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>
                <a:latin typeface="Bahnschrift Condensed" pitchFamily="34" charset="0"/>
              </a:rPr>
              <a:t>	Arte.... Alimento que nutre o corpo</a:t>
            </a:r>
          </a:p>
          <a:p>
            <a:pPr algn="just"/>
            <a:r>
              <a:rPr lang="pt-BR" sz="2800">
                <a:latin typeface="Bahnschrift Condensed" pitchFamily="34" charset="0"/>
              </a:rPr>
              <a:t>e  fortifica memórias, afeto e subjetividade</a:t>
            </a:r>
          </a:p>
        </p:txBody>
      </p:sp>
      <p:pic>
        <p:nvPicPr>
          <p:cNvPr id="3" name="Imagem 2" descr="C:\Users\Computador\Desktop\Premio\71468609_3015702931789890_1085945372276162560_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571625"/>
            <a:ext cx="5143500" cy="485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8" name="CaixaDeTexto 8"/>
          <p:cNvSpPr txBox="1">
            <a:spLocks noChangeArrowheads="1"/>
          </p:cNvSpPr>
          <p:nvPr/>
        </p:nvSpPr>
        <p:spPr bwMode="auto">
          <a:xfrm>
            <a:off x="500063" y="2857500"/>
            <a:ext cx="278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Imagem: Desenho e pintura com tinta. Desvinculando estereótipos de casas  com figuras geométricas.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9001125" cy="1143000"/>
          </a:xfrm>
        </p:spPr>
        <p:txBody>
          <a:bodyPr/>
          <a:lstStyle/>
          <a:p>
            <a:r>
              <a:rPr lang="pt-BR" sz="2800" smtClean="0">
                <a:latin typeface="Bahnschrift Condensed" pitchFamily="34" charset="0"/>
              </a:rPr>
              <a:t>O desenho é a forma da criança expressar sua arte e seu olhar do mundo.</a:t>
            </a:r>
          </a:p>
        </p:txBody>
      </p:sp>
      <p:pic>
        <p:nvPicPr>
          <p:cNvPr id="5" name="Espaço Reservado para Conteúdo 4" descr="61131928_2770567396303446_6562078784059604992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1285875"/>
            <a:ext cx="2728912" cy="45259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214438"/>
            <a:ext cx="3686175" cy="46212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CaixaDeTexto 5"/>
          <p:cNvSpPr txBox="1">
            <a:spLocks noChangeArrowheads="1"/>
          </p:cNvSpPr>
          <p:nvPr/>
        </p:nvSpPr>
        <p:spPr bwMode="auto">
          <a:xfrm>
            <a:off x="928688" y="614362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Imagem: Desenho e colagem com tecidos</a:t>
            </a:r>
          </a:p>
        </p:txBody>
      </p:sp>
      <p:sp>
        <p:nvSpPr>
          <p:cNvPr id="17414" name="CaixaDeTexto 6"/>
          <p:cNvSpPr txBox="1">
            <a:spLocks noChangeArrowheads="1"/>
          </p:cNvSpPr>
          <p:nvPr/>
        </p:nvSpPr>
        <p:spPr bwMode="auto">
          <a:xfrm>
            <a:off x="5357813" y="592931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                 Imagem: Retratando a professora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latin typeface="Bahnschrift Condensed" pitchFamily="34" charset="0"/>
              </a:rPr>
              <a:t>A LITERATURA INFANTIL E A ARTE  </a:t>
            </a:r>
          </a:p>
        </p:txBody>
      </p:sp>
      <p:pic>
        <p:nvPicPr>
          <p:cNvPr id="17411" name="Espaço Reservado para Conteúdo 8" descr="78469585_3166684240025091_40060890841612288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0"/>
            <a:ext cx="4038600" cy="4038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Espaço Reservado para Conteúdo 9" descr="77167669_3166684053358443_71979734870786048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428750"/>
            <a:ext cx="4038600" cy="4038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7" name="CaixaDeTexto 10"/>
          <p:cNvSpPr txBox="1">
            <a:spLocks noChangeArrowheads="1"/>
          </p:cNvSpPr>
          <p:nvPr/>
        </p:nvSpPr>
        <p:spPr bwMode="auto">
          <a:xfrm>
            <a:off x="2428875" y="5929313"/>
            <a:ext cx="350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Imagens: Ateliê do chapéu fora de Moda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5"/>
          <p:cNvSpPr>
            <a:spLocks noChangeArrowheads="1"/>
          </p:cNvSpPr>
          <p:nvPr/>
        </p:nvSpPr>
        <p:spPr bwMode="auto">
          <a:xfrm>
            <a:off x="3143250" y="428625"/>
            <a:ext cx="5286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Bahnschrift Condensed" pitchFamily="34" charset="0"/>
              </a:rPr>
              <a:t>A arte é a descoberta da criança  na obra criada pelos  seus próprios sentimentos e emoções.</a:t>
            </a:r>
          </a:p>
        </p:txBody>
      </p:sp>
      <p:pic>
        <p:nvPicPr>
          <p:cNvPr id="5" name="Imagem 4" descr="C:\Users\Computador\Desktop\Premio\71224927_3024407557586094_495820907369988096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2214563" cy="3857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C:\Users\Computador\Desktop\Premio\71253487_3037717679588415_7860180602861912064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000250"/>
            <a:ext cx="3181350" cy="387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C:\Users\Computador\Desktop\Premio\71792719_3037718056255044_2470944919326294016_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000250"/>
            <a:ext cx="2479675" cy="451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CaixaDeTexto 7"/>
          <p:cNvSpPr txBox="1">
            <a:spLocks noChangeArrowheads="1"/>
          </p:cNvSpPr>
          <p:nvPr/>
        </p:nvSpPr>
        <p:spPr bwMode="auto">
          <a:xfrm>
            <a:off x="214313" y="4572000"/>
            <a:ext cx="278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Imagens: criando cenários para uma história, proposição da Bibliotecária da escola.</a:t>
            </a:r>
          </a:p>
          <a:p>
            <a:r>
              <a:rPr lang="pt-BR">
                <a:latin typeface="Bahnschrift Condensed" pitchFamily="34" charset="0"/>
              </a:rPr>
              <a:t>História: Condomínio de Monstros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mtClean="0">
                <a:latin typeface="Bahnschrift Condensed" pitchFamily="34" charset="0"/>
              </a:rPr>
              <a:t>A ciência descreve as coisas como são; a arte, como são sentidas, como se sente que são.”    Fernando Pessoa</a:t>
            </a:r>
          </a:p>
        </p:txBody>
      </p:sp>
      <p:pic>
        <p:nvPicPr>
          <p:cNvPr id="8" name="Espaço Reservado para Conteúdo 7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428736"/>
            <a:ext cx="3082735" cy="45259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484" name="CaixaDeTexto 9"/>
          <p:cNvSpPr txBox="1">
            <a:spLocks noChangeArrowheads="1"/>
          </p:cNvSpPr>
          <p:nvPr/>
        </p:nvSpPr>
        <p:spPr bwMode="auto">
          <a:xfrm>
            <a:off x="4929188" y="6143625"/>
            <a:ext cx="2857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Bahnschrift Condensed" pitchFamily="34" charset="0"/>
              </a:rPr>
              <a:t>                   Imagens : Festa da Cores  </a:t>
            </a:r>
          </a:p>
        </p:txBody>
      </p:sp>
      <p:sp>
        <p:nvSpPr>
          <p:cNvPr id="20485" name="Retângulo 13"/>
          <p:cNvSpPr>
            <a:spLocks noChangeArrowheads="1"/>
          </p:cNvSpPr>
          <p:nvPr/>
        </p:nvSpPr>
        <p:spPr bwMode="auto">
          <a:xfrm>
            <a:off x="214313" y="1428750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000000"/>
                </a:solidFill>
                <a:latin typeface="Bahnschrift Condensed" pitchFamily="34" charset="0"/>
                <a:ea typeface="Malgun Gothic" pitchFamily="34" charset="-127"/>
              </a:rPr>
              <a:t> Para as crianças o aprendizado foi proposto não por atividades estanques, mas por fios condutores que foram criando histórias, caminhos e muita arte</a:t>
            </a:r>
            <a:endParaRPr lang="pt-BR" sz="2400">
              <a:latin typeface="Bahnschrift Condensed" pitchFamily="34" charset="0"/>
            </a:endParaRPr>
          </a:p>
        </p:txBody>
      </p:sp>
      <p:pic>
        <p:nvPicPr>
          <p:cNvPr id="16" name="Imagem 15" descr="C:\Users\Computador\Desktop\Premio\79087388_3201076309919217_7714453818502545408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1916735" cy="340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o explicativo em forma de nuvem 16"/>
          <p:cNvSpPr/>
          <p:nvPr/>
        </p:nvSpPr>
        <p:spPr>
          <a:xfrm rot="1194825">
            <a:off x="2738438" y="2921000"/>
            <a:ext cx="2711450" cy="194786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latin typeface="Bahnschrift Condensed" pitchFamily="34" charset="0"/>
              </a:rPr>
              <a:t>A ARTE ESTÁ EM TODA PARTE!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428625" y="500063"/>
            <a:ext cx="8286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Bahnschrift Condensed" pitchFamily="34" charset="0"/>
              </a:rPr>
              <a:t>                             E ESSA HISTÓRIA COMEÇA ASSIM:</a:t>
            </a:r>
          </a:p>
          <a:p>
            <a:r>
              <a:rPr lang="pt-BR" sz="2400" b="1">
                <a:latin typeface="Bahnschrift Condensed" pitchFamily="34" charset="0"/>
              </a:rPr>
              <a:t> </a:t>
            </a:r>
          </a:p>
          <a:p>
            <a:r>
              <a:rPr lang="pt-BR" sz="2400" b="1">
                <a:latin typeface="Bahnschrift Condensed" pitchFamily="34" charset="0"/>
              </a:rPr>
              <a:t>       </a:t>
            </a:r>
            <a:r>
              <a:rPr lang="pt-BR" sz="2000" b="1">
                <a:latin typeface="Bahnschrift Condensed" pitchFamily="34" charset="0"/>
              </a:rPr>
              <a:t>UMA PERGUNTA SURGE DE FORMA INUSITADA : - ONDE ESTÁ A ARTE?</a:t>
            </a:r>
          </a:p>
          <a:p>
            <a:r>
              <a:rPr lang="pt-BR" sz="2000" b="1">
                <a:latin typeface="Bahnschrift Condensed" pitchFamily="34" charset="0"/>
              </a:rPr>
              <a:t>E OS OLHARES PERCORREM A SALA DE AULA, PROCURANDO O QUE PODERIA SER A ARTE.</a:t>
            </a:r>
          </a:p>
        </p:txBody>
      </p:sp>
      <p:pic>
        <p:nvPicPr>
          <p:cNvPr id="3075" name="Imagem 8" descr="C:\Users\Computador\Desktop\Premio\explor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428875"/>
            <a:ext cx="4000500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o explicativo retangular com cantos arredondados 10"/>
          <p:cNvSpPr/>
          <p:nvPr/>
        </p:nvSpPr>
        <p:spPr>
          <a:xfrm>
            <a:off x="5500694" y="2500306"/>
            <a:ext cx="3286148" cy="1643074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Bahnschrift Condensed" pitchFamily="34" charset="0"/>
              </a:rPr>
              <a:t>- A ARTE PROFE, ESTÁ EM TODA PARTE! (RESPONDE UMA CRIANÇA COM UM OLHAR SENSÍVEL E CURIOSO).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57818" y="4643446"/>
            <a:ext cx="35719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  <a:latin typeface="Bahnschrift Condensed" pitchFamily="34" charset="0"/>
              </a:rPr>
              <a:t>Esta história aconteceu na EMEF Alberto Pasqualini, no município de Esteio , RS</a:t>
            </a:r>
          </a:p>
        </p:txBody>
      </p:sp>
      <p:sp>
        <p:nvSpPr>
          <p:cNvPr id="3082" name="CaixaDeTexto 13"/>
          <p:cNvSpPr txBox="1">
            <a:spLocks noChangeArrowheads="1"/>
          </p:cNvSpPr>
          <p:nvPr/>
        </p:nvSpPr>
        <p:spPr bwMode="auto">
          <a:xfrm>
            <a:off x="1000125" y="5786438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         Imagem: Partilhando  tintas em potinhos </a:t>
            </a:r>
          </a:p>
          <a:p>
            <a:r>
              <a:rPr lang="pt-BR">
                <a:latin typeface="Bahnschrift Condensed" pitchFamily="34" charset="0"/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625" y="500063"/>
            <a:ext cx="7643813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latin typeface="Bahnschrift Condensed" pitchFamily="34" charset="0"/>
              </a:rPr>
              <a:t>             Referências Bibliográficas:</a:t>
            </a:r>
          </a:p>
          <a:p>
            <a:pPr>
              <a:defRPr/>
            </a:pPr>
            <a:endParaRPr lang="pt-BR" sz="2000" dirty="0">
              <a:latin typeface="Bahnschrift Condensed" pitchFamily="34" charset="0"/>
            </a:endParaRPr>
          </a:p>
          <a:p>
            <a:pPr marL="514350" indent="-514350" algn="just">
              <a:buFontTx/>
              <a:buAutoNum type="arabicPeriod"/>
              <a:defRPr/>
            </a:pPr>
            <a:r>
              <a:rPr lang="pt-BR" sz="2000" dirty="0">
                <a:latin typeface="Bahnschrift Condensed" pitchFamily="34" charset="0"/>
              </a:rPr>
              <a:t>Barbosa, Ana </a:t>
            </a:r>
            <a:r>
              <a:rPr lang="pt-BR" sz="2000" dirty="0" err="1">
                <a:latin typeface="Bahnschrift Condensed" pitchFamily="34" charset="0"/>
              </a:rPr>
              <a:t>Mae</a:t>
            </a:r>
            <a:r>
              <a:rPr lang="pt-BR" sz="2000" dirty="0">
                <a:latin typeface="Bahnschrift Condensed" pitchFamily="34" charset="0"/>
              </a:rPr>
              <a:t>- </a:t>
            </a:r>
            <a:r>
              <a:rPr lang="pt-BR" sz="2000" b="1" dirty="0">
                <a:latin typeface="Bahnschrift Condensed" pitchFamily="34" charset="0"/>
              </a:rPr>
              <a:t>Arte Educação no Brasil</a:t>
            </a:r>
            <a:r>
              <a:rPr lang="pt-BR" sz="2000" dirty="0">
                <a:latin typeface="Bahnschrift Condensed" pitchFamily="34" charset="0"/>
              </a:rPr>
              <a:t>. Coleção: DEBATE, ano 2012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t-BR" sz="2000" dirty="0" err="1">
                <a:latin typeface="Bahnschrift Condensed" pitchFamily="34" charset="0"/>
              </a:rPr>
              <a:t>Derdyk</a:t>
            </a:r>
            <a:r>
              <a:rPr lang="pt-BR" sz="2000" dirty="0">
                <a:latin typeface="Bahnschrift Condensed" pitchFamily="34" charset="0"/>
              </a:rPr>
              <a:t>, Edith </a:t>
            </a:r>
            <a:r>
              <a:rPr lang="pt-BR" sz="2000" b="1" dirty="0">
                <a:latin typeface="Bahnschrift Condensed" pitchFamily="34" charset="0"/>
              </a:rPr>
              <a:t>- Formas de pensar o desenho: Desenvolvimento do grafismo infantil, </a:t>
            </a:r>
            <a:r>
              <a:rPr lang="pt-BR" sz="2000" dirty="0">
                <a:latin typeface="Bahnschrift Condensed" pitchFamily="34" charset="0"/>
              </a:rPr>
              <a:t>Ano: 1994, Editora: </a:t>
            </a:r>
            <a:r>
              <a:rPr lang="pt-BR" sz="2000" dirty="0" err="1">
                <a:latin typeface="Bahnschrift Condensed" pitchFamily="34" charset="0"/>
              </a:rPr>
              <a:t>Scipione</a:t>
            </a:r>
            <a:endParaRPr lang="pt-BR" sz="2000" dirty="0">
              <a:latin typeface="Bahnschrift Condensed" pitchFamily="34" charset="0"/>
            </a:endParaRPr>
          </a:p>
          <a:p>
            <a:pPr marL="457200" indent="-457200" algn="just">
              <a:buFontTx/>
              <a:buAutoNum type="arabicPeriod" startAt="2"/>
              <a:defRPr/>
            </a:pPr>
            <a:r>
              <a:rPr lang="pt-BR" sz="2000" dirty="0">
                <a:latin typeface="Bahnschrift Condensed" pitchFamily="34" charset="0"/>
              </a:rPr>
              <a:t>3 .</a:t>
            </a:r>
            <a:r>
              <a:rPr lang="pt-BR" sz="2000" dirty="0"/>
              <a:t> </a:t>
            </a:r>
            <a:r>
              <a:rPr lang="pt-BR" sz="2000" dirty="0" err="1">
                <a:latin typeface="Bahnschrift Condensed" pitchFamily="34" charset="0"/>
              </a:rPr>
              <a:t>Ostetto</a:t>
            </a:r>
            <a:r>
              <a:rPr lang="pt-BR" sz="2000" dirty="0">
                <a:latin typeface="Bahnschrift Condensed" pitchFamily="34" charset="0"/>
              </a:rPr>
              <a:t>,  Luciana- </a:t>
            </a:r>
            <a:r>
              <a:rPr lang="pt-BR" sz="2000" b="1" dirty="0">
                <a:latin typeface="Bahnschrift Condensed" pitchFamily="34" charset="0"/>
              </a:rPr>
              <a:t>Educação Infantil: Arte e formação de professores</a:t>
            </a:r>
            <a:r>
              <a:rPr lang="pt-BR" sz="2000" dirty="0">
                <a:latin typeface="Bahnschrift Condensed" pitchFamily="34" charset="0"/>
              </a:rPr>
              <a:t>; 38ª Reunião Nacional da </a:t>
            </a:r>
            <a:r>
              <a:rPr lang="pt-BR" sz="2000" dirty="0" err="1">
                <a:latin typeface="Bahnschrift Condensed" pitchFamily="34" charset="0"/>
              </a:rPr>
              <a:t>ANPEd</a:t>
            </a:r>
            <a:r>
              <a:rPr lang="pt-BR" sz="2000" dirty="0">
                <a:latin typeface="Bahnschrift Condensed" pitchFamily="34" charset="0"/>
              </a:rPr>
              <a:t>, 2004;</a:t>
            </a:r>
          </a:p>
          <a:p>
            <a:pPr algn="just">
              <a:defRPr/>
            </a:pPr>
            <a:r>
              <a:rPr lang="pt-BR" sz="2000" dirty="0">
                <a:latin typeface="Bahnschrift Condensed" pitchFamily="34" charset="0"/>
              </a:rPr>
              <a:t>4.  Rangel, Suzana e Camila Borges-  </a:t>
            </a:r>
            <a:r>
              <a:rPr lang="pt-BR" sz="2000" b="1" dirty="0">
                <a:latin typeface="Bahnschrift Condensed" pitchFamily="34" charset="0"/>
              </a:rPr>
              <a:t>A arte é para as crianças, ou das crianças</a:t>
            </a:r>
            <a:r>
              <a:rPr lang="pt-BR" sz="2000" dirty="0">
                <a:latin typeface="Bahnschrift Condensed" pitchFamily="34" charset="0"/>
              </a:rPr>
              <a:t>? WWW LUME. UFRGS,2015</a:t>
            </a:r>
          </a:p>
          <a:p>
            <a:pPr>
              <a:defRPr/>
            </a:pPr>
            <a:endParaRPr lang="pt-BR" sz="2000" dirty="0">
              <a:latin typeface="Bahnschrift Condensed" pitchFamily="34" charset="0"/>
            </a:endParaRPr>
          </a:p>
          <a:p>
            <a:pPr>
              <a:defRPr/>
            </a:pPr>
            <a:endParaRPr lang="pt-BR" sz="2000" dirty="0">
              <a:latin typeface="Bahnschrift Condensed" pitchFamily="34" charset="0"/>
            </a:endParaRPr>
          </a:p>
          <a:p>
            <a:pPr>
              <a:defRPr/>
            </a:pPr>
            <a:endParaRPr lang="pt-BR" sz="2000" dirty="0">
              <a:latin typeface="Bahnschrift Condensed" pitchFamily="34" charset="0"/>
            </a:endParaRP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  <p:pic>
        <p:nvPicPr>
          <p:cNvPr id="5" name="Imagem 4" descr="C:\Users\Computador\Desktop\Premio\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4857784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508" name="CaixaDeTexto 5"/>
          <p:cNvSpPr txBox="1">
            <a:spLocks noChangeArrowheads="1"/>
          </p:cNvSpPr>
          <p:nvPr/>
        </p:nvSpPr>
        <p:spPr bwMode="auto">
          <a:xfrm>
            <a:off x="3714750" y="6000750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Bahnschrift Condensed" pitchFamily="34" charset="0"/>
              </a:rPr>
              <a:t>                                            Imagem: Arte e dança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488" y="2285992"/>
            <a:ext cx="22620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</a:t>
            </a:r>
          </a:p>
        </p:txBody>
      </p:sp>
      <p:sp>
        <p:nvSpPr>
          <p:cNvPr id="4099" name="CaixaDeTexto 7"/>
          <p:cNvSpPr txBox="1">
            <a:spLocks noChangeArrowheads="1"/>
          </p:cNvSpPr>
          <p:nvPr/>
        </p:nvSpPr>
        <p:spPr bwMode="auto">
          <a:xfrm>
            <a:off x="1285875" y="642938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Bahnschrift Condensed" pitchFamily="34" charset="0"/>
              </a:rPr>
              <a:t>                     Contextualizando nossa escola:</a:t>
            </a:r>
          </a:p>
        </p:txBody>
      </p:sp>
      <p:sp>
        <p:nvSpPr>
          <p:cNvPr id="4100" name="CaixaDeTexto 8"/>
          <p:cNvSpPr txBox="1">
            <a:spLocks noChangeArrowheads="1"/>
          </p:cNvSpPr>
          <p:nvPr/>
        </p:nvSpPr>
        <p:spPr bwMode="auto">
          <a:xfrm>
            <a:off x="1000125" y="1643063"/>
            <a:ext cx="6215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500" y="1857375"/>
            <a:ext cx="8286750" cy="1631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BR" sz="2000" dirty="0">
                <a:solidFill>
                  <a:schemeClr val="tx1"/>
                </a:solidFill>
                <a:latin typeface="Bahnschrift Condensed" pitchFamily="34" charset="0"/>
                <a:ea typeface="Calibri" pitchFamily="34" charset="0"/>
                <a:cs typeface="Arial" pitchFamily="34" charset="0"/>
              </a:rPr>
              <a:t>            A escola EMEB Alberto Pasqualini, situa-se no município de Esteio, localizada a 25 km de distância de Porto Alegre, no estado do Rio Grande do Sul. É uma escola pública, muito carente economicamente e socialmente, onde prevalecem muitas situações sociais, inclusive alguns casos de vulnerabilidade.</a:t>
            </a:r>
          </a:p>
          <a:p>
            <a:pPr algn="just" eaLnBrk="0" hangingPunct="0">
              <a:defRPr/>
            </a:pPr>
            <a:r>
              <a:rPr lang="pt-BR" sz="2000" dirty="0">
                <a:solidFill>
                  <a:schemeClr val="tx1"/>
                </a:solidFill>
                <a:latin typeface="Bahnschrift Condensed" pitchFamily="34" charset="0"/>
                <a:ea typeface="Calibri" pitchFamily="34" charset="0"/>
                <a:cs typeface="Arial" pitchFamily="34" charset="0"/>
              </a:rPr>
              <a:t>             Por ser uma escola carente, </a:t>
            </a:r>
            <a:r>
              <a:rPr lang="pt-BR" sz="2000" dirty="0">
                <a:latin typeface="Bahnschrift Condensed" pitchFamily="34" charset="0"/>
                <a:ea typeface="Calibri" pitchFamily="34" charset="0"/>
                <a:cs typeface="Arial" pitchFamily="34" charset="0"/>
              </a:rPr>
              <a:t> nem todos tem acesso</a:t>
            </a:r>
            <a:r>
              <a:rPr lang="pt-BR" sz="2000" dirty="0">
                <a:solidFill>
                  <a:schemeClr val="tx1"/>
                </a:solidFill>
                <a:latin typeface="Bahnschrift Condensed" pitchFamily="34" charset="0"/>
                <a:ea typeface="Calibri" pitchFamily="34" charset="0"/>
                <a:cs typeface="Arial" pitchFamily="34" charset="0"/>
              </a:rPr>
              <a:t> a arte e cultura.  </a:t>
            </a:r>
            <a:endParaRPr lang="pt-BR" sz="2000" dirty="0">
              <a:solidFill>
                <a:schemeClr val="tx1"/>
              </a:solidFill>
              <a:latin typeface="Bahnschrift Condensed" pitchFamily="34" charset="0"/>
              <a:cs typeface="Arial" pitchFamily="34" charset="0"/>
            </a:endParaRPr>
          </a:p>
        </p:txBody>
      </p:sp>
      <p:pic>
        <p:nvPicPr>
          <p:cNvPr id="13" name="Imagem 12" descr="C:\Users\Computador\Documents\Ebook\Artes\11703310_1626083410968180_2111626236297779759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000264" cy="164307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4" name="CaixaDeTexto 13"/>
          <p:cNvSpPr txBox="1"/>
          <p:nvPr/>
        </p:nvSpPr>
        <p:spPr>
          <a:xfrm>
            <a:off x="928662" y="3714752"/>
            <a:ext cx="7858180" cy="2308324"/>
          </a:xfrm>
          <a:prstGeom prst="rect">
            <a:avLst/>
          </a:prstGeom>
        </p:spPr>
        <p:style>
          <a:lnRef idx="2">
            <a:schemeClr val="accent4"/>
          </a:lnRef>
          <a:fillRef idx="1003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Bahnschrift Condensed" pitchFamily="34" charset="0"/>
              </a:rPr>
              <a:t>                     COMO SURGIU O PROJETO?</a:t>
            </a:r>
          </a:p>
          <a:p>
            <a:pPr>
              <a:defRPr/>
            </a:pPr>
            <a:r>
              <a:rPr lang="pt-BR" sz="2400" b="1" dirty="0">
                <a:latin typeface="Bahnschrift Condensed" pitchFamily="34" charset="0"/>
              </a:rPr>
              <a:t>Iniciou após um projeto que vivenciamos com o nome:  Eu, você e tudo que existe: Que partiu de um livro onde havia imagens do artista plástico </a:t>
            </a:r>
            <a:r>
              <a:rPr lang="pt-BR" sz="2400" b="1" dirty="0" err="1">
                <a:latin typeface="Bahnschrift Condensed" pitchFamily="34" charset="0"/>
              </a:rPr>
              <a:t>Siron</a:t>
            </a:r>
            <a:r>
              <a:rPr lang="pt-BR" sz="2400" b="1" dirty="0">
                <a:latin typeface="Bahnschrift Condensed" pitchFamily="34" charset="0"/>
              </a:rPr>
              <a:t> Franco,   na turma de pré 1 da Educação Infantil  ( crianças de 4 anos de idade).  Conversamos sobre a Arte  e onde poderíamos encontrá-la.</a:t>
            </a:r>
          </a:p>
          <a:p>
            <a:pPr>
              <a:defRPr/>
            </a:pPr>
            <a:endParaRPr lang="pt-BR" sz="2400" dirty="0"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1500"/>
            <a:ext cx="8643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 sz="1000">
              <a:solidFill>
                <a:srgbClr val="000000"/>
              </a:solidFill>
              <a:ea typeface="Malgun Gothic" pitchFamily="34" charset="-127"/>
            </a:endParaRPr>
          </a:p>
          <a:p>
            <a:pPr algn="just" eaLnBrk="0" hangingPunct="0"/>
            <a:endParaRPr lang="pt-BR"/>
          </a:p>
        </p:txBody>
      </p:sp>
      <p:sp>
        <p:nvSpPr>
          <p:cNvPr id="5123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latin typeface="Bahnschrift Light Condensed" pitchFamily="34" charset="0"/>
              </a:rPr>
              <a:t>A Arte está em toda parte!</a:t>
            </a:r>
          </a:p>
        </p:txBody>
      </p:sp>
      <p:sp>
        <p:nvSpPr>
          <p:cNvPr id="5124" name="Espaço Reservado para Conteúdo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mtClean="0">
                <a:solidFill>
                  <a:srgbClr val="FF0000"/>
                </a:solidFill>
                <a:latin typeface="Bahnschrift Condensed" pitchFamily="34" charset="0"/>
              </a:rPr>
              <a:t>         Como começar ?</a:t>
            </a:r>
            <a:r>
              <a:rPr lang="pt-BR" smtClean="0">
                <a:latin typeface="Bahnschrift Condensed" pitchFamily="34" charset="0"/>
              </a:rPr>
              <a:t>   </a:t>
            </a:r>
          </a:p>
          <a:p>
            <a:r>
              <a:rPr lang="pt-BR" smtClean="0">
                <a:latin typeface="Bahnschrift Condensed" pitchFamily="34" charset="0"/>
              </a:rPr>
              <a:t>Ressignificar o que é Arte.</a:t>
            </a:r>
          </a:p>
          <a:p>
            <a:r>
              <a:rPr lang="pt-BR" smtClean="0">
                <a:latin typeface="Bahnschrift Condensed" pitchFamily="34" charset="0"/>
              </a:rPr>
              <a:t> Organizar os espaços e materiais .</a:t>
            </a:r>
          </a:p>
          <a:p>
            <a:r>
              <a:rPr lang="pt-BR" smtClean="0">
                <a:latin typeface="Bahnschrift Condensed" pitchFamily="34" charset="0"/>
              </a:rPr>
              <a:t>Mostrar e vivenciar com as crianças que a brincadeira com terra, com água, cores podem transformar em vivências lúdicas sobre a arte.</a:t>
            </a:r>
          </a:p>
        </p:txBody>
      </p:sp>
      <p:pic>
        <p:nvPicPr>
          <p:cNvPr id="5125" name="Espaço Reservado para Conteúdo 10" descr="20190911_0945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428750"/>
            <a:ext cx="2428875" cy="4318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6" name="CaixaDeTexto 11"/>
          <p:cNvSpPr txBox="1">
            <a:spLocks noChangeArrowheads="1"/>
          </p:cNvSpPr>
          <p:nvPr/>
        </p:nvSpPr>
        <p:spPr bwMode="auto">
          <a:xfrm>
            <a:off x="3786188" y="5715000"/>
            <a:ext cx="471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Bahnschrift Condensed" pitchFamily="34" charset="0"/>
              </a:rPr>
              <a:t>		Imagem:</a:t>
            </a:r>
          </a:p>
          <a:p>
            <a:r>
              <a:rPr lang="pt-BR">
                <a:latin typeface="Bahnschrift Condensed" pitchFamily="34" charset="0"/>
              </a:rPr>
              <a:t>Utilizando rolo de massa, rede de embalar frutas  e tinta.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4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00063"/>
          </a:xfrm>
        </p:spPr>
        <p:txBody>
          <a:bodyPr/>
          <a:lstStyle/>
          <a:p>
            <a:r>
              <a:rPr lang="pt-BR" smtClean="0"/>
              <a:t>            QUE MATERIAIS USAR?</a:t>
            </a:r>
          </a:p>
        </p:txBody>
      </p:sp>
      <p:pic>
        <p:nvPicPr>
          <p:cNvPr id="6147" name="Espaço Reservado para Imagem 7" descr="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536" b="22536"/>
          <a:stretch>
            <a:fillRect/>
          </a:stretch>
        </p:blipFill>
        <p:spPr>
          <a:xfrm>
            <a:off x="1643063" y="357188"/>
            <a:ext cx="5486400" cy="4114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8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642938" y="5000625"/>
            <a:ext cx="8072437" cy="1285875"/>
          </a:xfrm>
        </p:spPr>
        <p:txBody>
          <a:bodyPr/>
          <a:lstStyle/>
          <a:p>
            <a:r>
              <a:rPr lang="pt-BR" smtClean="0"/>
              <a:t>.</a:t>
            </a:r>
            <a:r>
              <a:rPr lang="pt-BR" sz="2400" smtClean="0">
                <a:latin typeface="Bahnschrift Condensed" pitchFamily="34" charset="0"/>
              </a:rPr>
              <a:t>Os materiais que foram propostos para aumentar o repertório artístico se constituíam em materiais que tinham outra utilidade e fim que não fosse a arte, como: Caixas, colheres, potes, coadores, terra,a natureza e outros materiais brincantes.</a:t>
            </a:r>
          </a:p>
        </p:txBody>
      </p:sp>
      <p:sp>
        <p:nvSpPr>
          <p:cNvPr id="6149" name="CaixaDeTexto 8"/>
          <p:cNvSpPr txBox="1">
            <a:spLocks noChangeArrowheads="1"/>
          </p:cNvSpPr>
          <p:nvPr/>
        </p:nvSpPr>
        <p:spPr bwMode="auto">
          <a:xfrm>
            <a:off x="7286625" y="1071563"/>
            <a:ext cx="1643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</a:t>
            </a:r>
            <a:r>
              <a:rPr lang="pt-BR">
                <a:latin typeface="Bahnschrift Condensed" pitchFamily="34" charset="0"/>
              </a:rPr>
              <a:t>Imagem:</a:t>
            </a:r>
          </a:p>
          <a:p>
            <a:r>
              <a:rPr lang="pt-BR">
                <a:latin typeface="Bahnschrift Condensed" pitchFamily="34" charset="0"/>
              </a:rPr>
              <a:t>Areia colorida, coadores, miçangas, conchas e curiosidades sobre as cores.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368425"/>
          </a:xfrm>
        </p:spPr>
        <p:txBody>
          <a:bodyPr/>
          <a:lstStyle/>
          <a:p>
            <a:r>
              <a:rPr lang="pt-BR" sz="2800" smtClean="0">
                <a:latin typeface="Bahnschrift Condensed" pitchFamily="34" charset="0"/>
              </a:rPr>
              <a:t>Entender a plasticidade das ações e gestos das crianças.</a:t>
            </a:r>
            <a:br>
              <a:rPr lang="pt-BR" sz="2800" smtClean="0">
                <a:latin typeface="Bahnschrift Condensed" pitchFamily="34" charset="0"/>
              </a:rPr>
            </a:br>
            <a:r>
              <a:rPr lang="pt-BR" sz="2800" smtClean="0">
                <a:latin typeface="Bahnschrift Condensed" pitchFamily="34" charset="0"/>
              </a:rPr>
              <a:t>( Isso é arte?)</a:t>
            </a:r>
          </a:p>
        </p:txBody>
      </p:sp>
      <p:sp>
        <p:nvSpPr>
          <p:cNvPr id="7171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750" y="1500188"/>
            <a:ext cx="4429125" cy="714375"/>
          </a:xfrm>
        </p:spPr>
        <p:txBody>
          <a:bodyPr/>
          <a:lstStyle/>
          <a:p>
            <a:r>
              <a:rPr lang="pt-BR" smtClean="0">
                <a:latin typeface="Bahnschrift Condensed" pitchFamily="34" charset="0"/>
              </a:rPr>
              <a:t>Pensar em expressões e não em técnicas 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3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0" smtClean="0">
                <a:latin typeface="Bahnschrift Condensed" pitchFamily="34" charset="0"/>
              </a:rPr>
              <a:t>            </a:t>
            </a:r>
            <a:endParaRPr lang="pt-BR" b="0" smtClean="0"/>
          </a:p>
        </p:txBody>
      </p:sp>
      <p:sp>
        <p:nvSpPr>
          <p:cNvPr id="7174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928813"/>
            <a:ext cx="4041775" cy="4197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mtClean="0"/>
              <a:t>   </a:t>
            </a:r>
            <a:r>
              <a:rPr lang="pt-BR" smtClean="0">
                <a:latin typeface="Bahnschrift Condensed" pitchFamily="34" charset="0"/>
              </a:rPr>
              <a:t>QUAL O MEU PAPEL ?</a:t>
            </a:r>
          </a:p>
          <a:p>
            <a:pPr>
              <a:buFont typeface="Arial" charset="0"/>
              <a:buNone/>
            </a:pPr>
            <a:endParaRPr lang="pt-BR" sz="2000" smtClean="0">
              <a:latin typeface="Bahnschrift Condensed" pitchFamily="34" charset="0"/>
            </a:endParaRPr>
          </a:p>
          <a:p>
            <a:pPr>
              <a:buFont typeface="Arial" charset="0"/>
              <a:buNone/>
            </a:pPr>
            <a:r>
              <a:rPr lang="pt-BR" sz="2000" smtClean="0">
                <a:latin typeface="Bahnschrift Condensed" pitchFamily="34" charset="0"/>
              </a:rPr>
              <a:t>PENSAR E QUESTIONAR SE O QUE ESTAVA PROPONDO OU O QUE AS CRIANÇAS TRAZIAM, NÃO ERAM SIMPLESMENTE TÉCNICAS .</a:t>
            </a:r>
          </a:p>
          <a:p>
            <a:pPr>
              <a:buFont typeface="Arial" charset="0"/>
              <a:buNone/>
            </a:pPr>
            <a:endParaRPr lang="pt-BR" sz="2000" smtClean="0">
              <a:latin typeface="Bahnschrift Condensed" pitchFamily="34" charset="0"/>
            </a:endParaRPr>
          </a:p>
          <a:p>
            <a:pPr>
              <a:buFont typeface="Arial" charset="0"/>
              <a:buNone/>
            </a:pPr>
            <a:r>
              <a:rPr lang="pt-BR" sz="2000" smtClean="0">
                <a:latin typeface="Bahnschrift Condensed" pitchFamily="34" charset="0"/>
              </a:rPr>
              <a:t>OBSERVAR QUAIS AS SENSAÇÕES  VIVIDAS E EXPERIMENTADAS COM CADA MATERIAL EXPRESSIVO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latin typeface="Bahnschrift Condensed" pitchFamily="34" charset="0"/>
              </a:rPr>
              <a:t>Que linguagens usar?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85875"/>
            <a:ext cx="3378200" cy="50720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72000" y="1500188"/>
            <a:ext cx="4114800" cy="4625975"/>
          </a:xfrm>
        </p:spPr>
        <p:txBody>
          <a:bodyPr/>
          <a:lstStyle/>
          <a:p>
            <a:r>
              <a:rPr lang="pt-BR" smtClean="0"/>
              <a:t> </a:t>
            </a:r>
            <a:r>
              <a:rPr lang="pt-BR" smtClean="0">
                <a:latin typeface="Bahnschrift Condensed" pitchFamily="34" charset="0"/>
              </a:rPr>
              <a:t>Para mobilizar os sentidos, é essencial o enriquecimento de experiências, promovendo encontros com diferentes linguagens, alimentando a imaginação para que meninos e meninas possam aventurar-se a ir além do habitual, à procura da própria voz e da sua poesia. (OSTETTO, 2010).</a:t>
            </a:r>
          </a:p>
        </p:txBody>
      </p:sp>
      <p:sp>
        <p:nvSpPr>
          <p:cNvPr id="8197" name="CaixaDeTexto 7"/>
          <p:cNvSpPr txBox="1">
            <a:spLocks noChangeArrowheads="1"/>
          </p:cNvSpPr>
          <p:nvPr/>
        </p:nvSpPr>
        <p:spPr bwMode="auto">
          <a:xfrm>
            <a:off x="4143375" y="6000750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 Imagem:  A menina e a Girafa:</a:t>
            </a:r>
          </a:p>
          <a:p>
            <a:r>
              <a:rPr lang="pt-BR"/>
              <a:t> Desenho utilizando tinta tempera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296987"/>
          </a:xfrm>
        </p:spPr>
        <p:txBody>
          <a:bodyPr/>
          <a:lstStyle/>
          <a:p>
            <a:r>
              <a:rPr lang="pt-BR" sz="2400" smtClean="0">
                <a:latin typeface="Bahnschrift Condensed" pitchFamily="34" charset="0"/>
              </a:rPr>
              <a:t/>
            </a:r>
            <a:br>
              <a:rPr lang="pt-BR" sz="2400" smtClean="0">
                <a:latin typeface="Bahnschrift Condensed" pitchFamily="34" charset="0"/>
              </a:rPr>
            </a:br>
            <a:r>
              <a:rPr lang="pt-BR" sz="2400" smtClean="0">
                <a:latin typeface="Bahnschrift Condensed" pitchFamily="34" charset="0"/>
              </a:rPr>
              <a:t>Proporcionei variadas vivências a fim de explorar movimentos, sons, formas, cores.   Provocando  emoções, várias formas de se relacionar com a arte. Vivenciar histórias, desenhos e pinturas com diferentes materiais.</a:t>
            </a:r>
          </a:p>
        </p:txBody>
      </p:sp>
      <p:sp>
        <p:nvSpPr>
          <p:cNvPr id="9219" name="Espaço Reservado para Texto 7"/>
          <p:cNvSpPr>
            <a:spLocks noGrp="1"/>
          </p:cNvSpPr>
          <p:nvPr>
            <p:ph type="body" idx="1"/>
          </p:nvPr>
        </p:nvSpPr>
        <p:spPr>
          <a:xfrm>
            <a:off x="285750" y="1643063"/>
            <a:ext cx="4214813" cy="1179512"/>
          </a:xfrm>
        </p:spPr>
        <p:txBody>
          <a:bodyPr/>
          <a:lstStyle/>
          <a:p>
            <a:r>
              <a:rPr lang="pt-BR" sz="2000" smtClean="0">
                <a:latin typeface="Bahnschrift Condensed" pitchFamily="34" charset="0"/>
              </a:rPr>
              <a:t>                  Imagem:</a:t>
            </a:r>
          </a:p>
          <a:p>
            <a:r>
              <a:rPr lang="pt-BR" sz="2000" smtClean="0">
                <a:latin typeface="Bahnschrift Condensed" pitchFamily="34" charset="0"/>
              </a:rPr>
              <a:t>  Xilografia com formas de isopor  e rolinho    de pintura.</a:t>
            </a:r>
          </a:p>
        </p:txBody>
      </p:sp>
      <p:pic>
        <p:nvPicPr>
          <p:cNvPr id="9220" name="Espaço Reservado para Conteúdo 11" descr="20180628_0849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000375"/>
            <a:ext cx="4064000" cy="32861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645025" y="1643063"/>
            <a:ext cx="4041775" cy="1071562"/>
          </a:xfrm>
        </p:spPr>
        <p:txBody>
          <a:bodyPr/>
          <a:lstStyle/>
          <a:p>
            <a:endParaRPr lang="pt-BR" smtClean="0">
              <a:latin typeface="Bahnschrift Condensed" pitchFamily="34" charset="0"/>
            </a:endParaRPr>
          </a:p>
          <a:p>
            <a:r>
              <a:rPr lang="pt-BR" sz="2000" smtClean="0">
                <a:latin typeface="Bahnschrift Condensed" pitchFamily="34" charset="0"/>
              </a:rPr>
              <a:t>                           Imagem:    </a:t>
            </a:r>
          </a:p>
          <a:p>
            <a:r>
              <a:rPr lang="pt-BR" sz="2000" smtClean="0">
                <a:latin typeface="Bahnschrift Condensed" pitchFamily="34" charset="0"/>
              </a:rPr>
              <a:t>Caixas de papelão para criar cenários de histórias</a:t>
            </a:r>
            <a:r>
              <a:rPr lang="pt-BR" sz="2000" smtClean="0"/>
              <a:t>.</a:t>
            </a:r>
          </a:p>
        </p:txBody>
      </p:sp>
      <p:pic>
        <p:nvPicPr>
          <p:cNvPr id="9222" name="Espaço Reservado para Conteúdo 12" descr="20190925_09045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571750"/>
            <a:ext cx="2357438" cy="4191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6"/>
          <p:cNvSpPr>
            <a:spLocks noGrp="1"/>
          </p:cNvSpPr>
          <p:nvPr>
            <p:ph type="title"/>
          </p:nvPr>
        </p:nvSpPr>
        <p:spPr>
          <a:xfrm>
            <a:off x="457200" y="500063"/>
            <a:ext cx="8186738" cy="2714625"/>
          </a:xfrm>
        </p:spPr>
        <p:txBody>
          <a:bodyPr/>
          <a:lstStyle/>
          <a:p>
            <a:r>
              <a:rPr lang="pt-BR" sz="2400" b="1" smtClean="0">
                <a:latin typeface="Bahnschrift Condensed" pitchFamily="34" charset="0"/>
              </a:rPr>
              <a:t/>
            </a:r>
            <a:br>
              <a:rPr lang="pt-BR" sz="2400" b="1" smtClean="0">
                <a:latin typeface="Bahnschrift Condensed" pitchFamily="34" charset="0"/>
              </a:rPr>
            </a:br>
            <a:r>
              <a:rPr lang="pt-BR" sz="2400" b="1" smtClean="0">
                <a:latin typeface="Bahnschrift Condensed" pitchFamily="34" charset="0"/>
              </a:rPr>
              <a:t>Considerei muito importante ao selecionar os conteúdos , os materiais, a bibliografia, as manifestações e curiosidades das crianças, mas principalmente o que  para elas era sensivelmente a arte. Através do olhar, das cores, texturas,sabores, histórias  e perceber assim,  que a arte perpassa todos os sentidos e se manifestam por todo o corpo.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10243" name="Imagem 7" descr="C:\Users\Computador\Desktop\Premio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714625"/>
            <a:ext cx="3000375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500063" y="6000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Bahnschrift Condensed" pitchFamily="34" charset="0"/>
              </a:rPr>
              <a:t>Imagem:Pintando com tinta tempera, um galho , para fazer uma varinha mágica.</a:t>
            </a:r>
            <a:endParaRPr lang="pt-BR"/>
          </a:p>
        </p:txBody>
      </p:sp>
      <p:pic>
        <p:nvPicPr>
          <p:cNvPr id="10245" name="Imagem 9" descr="C:\Backup\Pictures\Saved Pictures\Sent\Projetos de Vídeo\20191030_093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714625"/>
            <a:ext cx="4572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6" name="CaixaDeTexto 10"/>
          <p:cNvSpPr txBox="1">
            <a:spLocks noChangeArrowheads="1"/>
          </p:cNvSpPr>
          <p:nvPr/>
        </p:nvSpPr>
        <p:spPr bwMode="auto">
          <a:xfrm>
            <a:off x="4214813" y="5643563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Bahnschrift Condensed" pitchFamily="34" charset="0"/>
              </a:rPr>
              <a:t>Imagem: Utilizando as varinhas mágicas confeccionadas com galho  na visitação da Exposição Interativa de Harry Potter.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907</Words>
  <Application>Microsoft Office PowerPoint</Application>
  <PresentationFormat>Apresentação na tela (4:3)</PresentationFormat>
  <Paragraphs>101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A Arte está em toda parte!</vt:lpstr>
      <vt:lpstr>            QUE MATERIAIS USAR?</vt:lpstr>
      <vt:lpstr>Entender a plasticidade das ações e gestos das crianças. ( Isso é arte?)</vt:lpstr>
      <vt:lpstr>Que linguagens usar?</vt:lpstr>
      <vt:lpstr> Proporcionei variadas vivências a fim de explorar movimentos, sons, formas, cores.   Provocando  emoções, várias formas de se relacionar com a arte. Vivenciar histórias, desenhos e pinturas com diferentes materiais.</vt:lpstr>
      <vt:lpstr> Considerei muito importante ao selecionar os conteúdos , os materiais, a bibliografia, as manifestações e curiosidades das crianças, mas principalmente o que  para elas era sensivelmente a arte. Através do olhar, das cores, texturas,sabores, histórias  e perceber assim,  que a arte perpassa todos os sentidos e se manifestam por todo o corpo. </vt:lpstr>
      <vt:lpstr>As crianças  experimentavam a arte em todos os espaços escolares e assim íamos criando novos repertórios e registrando através da fotografia e desenhos as impressões diárias sobre o que aprendemos.</vt:lpstr>
      <vt:lpstr>Sair do pincel e da folha A4, sair da sala de aula proporcionando  experiências artísticas compartilhadas. VÍDEO: Experiência compartilhada : Pintura nas caixas </vt:lpstr>
      <vt:lpstr>Para compreender outros jeitos de fazer arte é necessário sentir.</vt:lpstr>
      <vt:lpstr>Diversidade de suportes, instrumentos, planos, texturas.</vt:lpstr>
      <vt:lpstr>A arte contemporânea nos permite explorar vários materiais  de forma criativa</vt:lpstr>
      <vt:lpstr>Slide 15</vt:lpstr>
      <vt:lpstr>O desenho é a forma da criança expressar sua arte e seu olhar do mundo.</vt:lpstr>
      <vt:lpstr>A LITERATURA INFANTIL E A ARTE  </vt:lpstr>
      <vt:lpstr>Slide 18</vt:lpstr>
      <vt:lpstr>A ciência descreve as coisas como são; a arte, como são sentidas, como se sente que são.”    Fernando Pessoa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 ESTÁ A ARTE? O ESPAÇO DA ARTE NA INFÂNCIA.</dc:title>
  <dc:creator>Computador</dc:creator>
  <cp:lastModifiedBy>Computador</cp:lastModifiedBy>
  <cp:revision>96</cp:revision>
  <dcterms:created xsi:type="dcterms:W3CDTF">2020-07-25T19:11:41Z</dcterms:created>
  <dcterms:modified xsi:type="dcterms:W3CDTF">2020-07-29T23:02:07Z</dcterms:modified>
</cp:coreProperties>
</file>