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0" r:id="rId4"/>
    <p:sldId id="257" r:id="rId5"/>
    <p:sldId id="261" r:id="rId6"/>
    <p:sldId id="262" r:id="rId7"/>
    <p:sldId id="263" r:id="rId8"/>
    <p:sldId id="264" r:id="rId9"/>
    <p:sldId id="265" r:id="rId10"/>
    <p:sldId id="267" r:id="rId11"/>
    <p:sldId id="268" r:id="rId12"/>
    <p:sldId id="269" r:id="rId13"/>
    <p:sldId id="271" r:id="rId14"/>
    <p:sldId id="272" r:id="rId15"/>
    <p:sldId id="273" r:id="rId16"/>
    <p:sldId id="274" r:id="rId17"/>
    <p:sldId id="275" r:id="rId18"/>
    <p:sldId id="276" r:id="rId19"/>
    <p:sldId id="277" r:id="rId20"/>
    <p:sldId id="279" r:id="rId21"/>
    <p:sldId id="278"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60C"/>
    <a:srgbClr val="D39803"/>
    <a:srgbClr val="9A4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sorterViewPr>
    <p:cViewPr>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C545CBA-18E2-4231-BCA5-CDE04F11BDB4}" type="datetimeFigureOut">
              <a:rPr lang="pt-BR" smtClean="0"/>
              <a:t>31/07/2020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4AABE31-F6A7-454F-8F9A-6143B3278754}" type="slidenum">
              <a:rPr lang="pt-BR" smtClean="0"/>
              <a:t>‹nº›</a:t>
            </a:fld>
            <a:endParaRPr lang="pt-BR" dirty="0"/>
          </a:p>
        </p:txBody>
      </p:sp>
    </p:spTree>
    <p:extLst>
      <p:ext uri="{BB962C8B-B14F-4D97-AF65-F5344CB8AC3E}">
        <p14:creationId xmlns:p14="http://schemas.microsoft.com/office/powerpoint/2010/main" val="94609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C545CBA-18E2-4231-BCA5-CDE04F11BDB4}" type="datetimeFigureOut">
              <a:rPr lang="pt-BR" smtClean="0"/>
              <a:t>31/07/2020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4AABE31-F6A7-454F-8F9A-6143B3278754}" type="slidenum">
              <a:rPr lang="pt-BR" smtClean="0"/>
              <a:t>‹nº›</a:t>
            </a:fld>
            <a:endParaRPr lang="pt-BR" dirty="0"/>
          </a:p>
        </p:txBody>
      </p:sp>
    </p:spTree>
    <p:extLst>
      <p:ext uri="{BB962C8B-B14F-4D97-AF65-F5344CB8AC3E}">
        <p14:creationId xmlns:p14="http://schemas.microsoft.com/office/powerpoint/2010/main" val="358900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C545CBA-18E2-4231-BCA5-CDE04F11BDB4}" type="datetimeFigureOut">
              <a:rPr lang="pt-BR" smtClean="0"/>
              <a:t>31/07/2020</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F4AABE31-F6A7-454F-8F9A-6143B3278754}" type="slidenum">
              <a:rPr lang="pt-BR" smtClean="0"/>
              <a:t>‹nº›</a:t>
            </a:fld>
            <a:endParaRPr lang="pt-BR" dirty="0"/>
          </a:p>
        </p:txBody>
      </p:sp>
    </p:spTree>
    <p:extLst>
      <p:ext uri="{BB962C8B-B14F-4D97-AF65-F5344CB8AC3E}">
        <p14:creationId xmlns:p14="http://schemas.microsoft.com/office/powerpoint/2010/main" val="317921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C545CBA-18E2-4231-BCA5-CDE04F11BDB4}" type="datetimeFigureOut">
              <a:rPr lang="pt-BR" smtClean="0"/>
              <a:t>31/07/2020</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F4AABE31-F6A7-454F-8F9A-6143B3278754}" type="slidenum">
              <a:rPr lang="pt-BR" smtClean="0"/>
              <a:t>‹nº›</a:t>
            </a:fld>
            <a:endParaRPr lang="pt-BR" dirty="0"/>
          </a:p>
        </p:txBody>
      </p:sp>
    </p:spTree>
    <p:extLst>
      <p:ext uri="{BB962C8B-B14F-4D97-AF65-F5344CB8AC3E}">
        <p14:creationId xmlns:p14="http://schemas.microsoft.com/office/powerpoint/2010/main" val="1370737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C545CBA-18E2-4231-BCA5-CDE04F11BDB4}" type="datetimeFigureOut">
              <a:rPr lang="pt-BR" smtClean="0"/>
              <a:t>31/07/2020</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F4AABE31-F6A7-454F-8F9A-6143B3278754}" type="slidenum">
              <a:rPr lang="pt-BR" smtClean="0"/>
              <a:t>‹nº›</a:t>
            </a:fld>
            <a:endParaRPr lang="pt-BR" dirty="0"/>
          </a:p>
        </p:txBody>
      </p:sp>
    </p:spTree>
    <p:extLst>
      <p:ext uri="{BB962C8B-B14F-4D97-AF65-F5344CB8AC3E}">
        <p14:creationId xmlns:p14="http://schemas.microsoft.com/office/powerpoint/2010/main" val="1727321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C545CBA-18E2-4231-BCA5-CDE04F11BDB4}" type="datetimeFigureOut">
              <a:rPr lang="pt-BR" smtClean="0"/>
              <a:t>31/07/2020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4AABE31-F6A7-454F-8F9A-6143B3278754}" type="slidenum">
              <a:rPr lang="pt-BR" smtClean="0"/>
              <a:t>‹nº›</a:t>
            </a:fld>
            <a:endParaRPr lang="pt-BR" dirty="0"/>
          </a:p>
        </p:txBody>
      </p:sp>
    </p:spTree>
    <p:extLst>
      <p:ext uri="{BB962C8B-B14F-4D97-AF65-F5344CB8AC3E}">
        <p14:creationId xmlns:p14="http://schemas.microsoft.com/office/powerpoint/2010/main" val="3141296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C545CBA-18E2-4231-BCA5-CDE04F11BDB4}" type="datetimeFigureOut">
              <a:rPr lang="pt-BR" smtClean="0"/>
              <a:t>31/07/2020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F4AABE31-F6A7-454F-8F9A-6143B3278754}" type="slidenum">
              <a:rPr lang="pt-BR" smtClean="0"/>
              <a:t>‹nº›</a:t>
            </a:fld>
            <a:endParaRPr lang="pt-BR" dirty="0"/>
          </a:p>
        </p:txBody>
      </p:sp>
    </p:spTree>
    <p:extLst>
      <p:ext uri="{BB962C8B-B14F-4D97-AF65-F5344CB8AC3E}">
        <p14:creationId xmlns:p14="http://schemas.microsoft.com/office/powerpoint/2010/main" val="39391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C545CBA-18E2-4231-BCA5-CDE04F11BDB4}" type="datetimeFigureOut">
              <a:rPr lang="pt-BR" smtClean="0"/>
              <a:t>31/07/2020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4AABE31-F6A7-454F-8F9A-6143B3278754}" type="slidenum">
              <a:rPr lang="pt-BR" smtClean="0"/>
              <a:t>‹nº›</a:t>
            </a:fld>
            <a:endParaRPr lang="pt-BR" dirty="0"/>
          </a:p>
        </p:txBody>
      </p:sp>
    </p:spTree>
    <p:extLst>
      <p:ext uri="{BB962C8B-B14F-4D97-AF65-F5344CB8AC3E}">
        <p14:creationId xmlns:p14="http://schemas.microsoft.com/office/powerpoint/2010/main" val="2186981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C545CBA-18E2-4231-BCA5-CDE04F11BDB4}" type="datetimeFigureOut">
              <a:rPr lang="pt-BR" smtClean="0"/>
              <a:t>31/07/2020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4AABE31-F6A7-454F-8F9A-6143B3278754}" type="slidenum">
              <a:rPr lang="pt-BR" smtClean="0"/>
              <a:t>‹nº›</a:t>
            </a:fld>
            <a:endParaRPr lang="pt-BR" dirty="0"/>
          </a:p>
        </p:txBody>
      </p:sp>
    </p:spTree>
    <p:extLst>
      <p:ext uri="{BB962C8B-B14F-4D97-AF65-F5344CB8AC3E}">
        <p14:creationId xmlns:p14="http://schemas.microsoft.com/office/powerpoint/2010/main" val="408585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100" y="898524"/>
            <a:ext cx="11049000" cy="54578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Número de Slide 5"/>
          <p:cNvSpPr>
            <a:spLocks noGrp="1"/>
          </p:cNvSpPr>
          <p:nvPr>
            <p:ph type="sldNum" sz="quarter" idx="12"/>
          </p:nvPr>
        </p:nvSpPr>
        <p:spPr>
          <a:xfrm>
            <a:off x="9359900" y="6411910"/>
            <a:ext cx="2743200" cy="365125"/>
          </a:xfrm>
        </p:spPr>
        <p:txBody>
          <a:bodyPr/>
          <a:lstStyle/>
          <a:p>
            <a:fld id="{F4AABE31-F6A7-454F-8F9A-6143B3278754}" type="slidenum">
              <a:rPr lang="pt-BR" smtClean="0"/>
              <a:t>‹nº›</a:t>
            </a:fld>
            <a:endParaRPr lang="pt-BR" dirty="0"/>
          </a:p>
        </p:txBody>
      </p:sp>
      <p:sp>
        <p:nvSpPr>
          <p:cNvPr id="7" name="Retângulo 6"/>
          <p:cNvSpPr/>
          <p:nvPr userDrawn="1"/>
        </p:nvSpPr>
        <p:spPr>
          <a:xfrm>
            <a:off x="0" y="214311"/>
            <a:ext cx="11214100" cy="628651"/>
          </a:xfrm>
          <a:prstGeom prst="rect">
            <a:avLst/>
          </a:prstGeom>
          <a:solidFill>
            <a:srgbClr val="9A470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descr="There are no foreign lands, it is the traveler only who is foreign &lt;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14100" y="50800"/>
            <a:ext cx="977900" cy="990600"/>
          </a:xfrm>
          <a:prstGeom prst="rect">
            <a:avLst/>
          </a:prstGeom>
          <a:solidFill>
            <a:schemeClr val="accent2">
              <a:lumMod val="75000"/>
            </a:schemeClr>
          </a:solidFill>
          <a:ln>
            <a:noFill/>
          </a:ln>
          <a:effectLst/>
        </p:spPr>
      </p:pic>
    </p:spTree>
    <p:extLst>
      <p:ext uri="{BB962C8B-B14F-4D97-AF65-F5344CB8AC3E}">
        <p14:creationId xmlns:p14="http://schemas.microsoft.com/office/powerpoint/2010/main" val="23376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100" y="898524"/>
            <a:ext cx="11049000" cy="54578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Número de Slide 5"/>
          <p:cNvSpPr>
            <a:spLocks noGrp="1"/>
          </p:cNvSpPr>
          <p:nvPr>
            <p:ph type="sldNum" sz="quarter" idx="12"/>
          </p:nvPr>
        </p:nvSpPr>
        <p:spPr>
          <a:xfrm>
            <a:off x="9359900" y="6411910"/>
            <a:ext cx="2743200" cy="365125"/>
          </a:xfrm>
        </p:spPr>
        <p:txBody>
          <a:bodyPr/>
          <a:lstStyle/>
          <a:p>
            <a:fld id="{F4AABE31-F6A7-454F-8F9A-6143B3278754}" type="slidenum">
              <a:rPr lang="pt-BR" smtClean="0"/>
              <a:t>‹nº›</a:t>
            </a:fld>
            <a:endParaRPr lang="pt-BR" dirty="0"/>
          </a:p>
        </p:txBody>
      </p:sp>
      <p:sp>
        <p:nvSpPr>
          <p:cNvPr id="7" name="Retângulo 6"/>
          <p:cNvSpPr/>
          <p:nvPr userDrawn="1"/>
        </p:nvSpPr>
        <p:spPr>
          <a:xfrm>
            <a:off x="0" y="214311"/>
            <a:ext cx="11214100" cy="628651"/>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descr="There are no foreign lands, it is the traveler only who is foreign &lt;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14100" y="50800"/>
            <a:ext cx="977900" cy="990600"/>
          </a:xfrm>
          <a:prstGeom prst="rect">
            <a:avLst/>
          </a:prstGeom>
          <a:solidFill>
            <a:schemeClr val="accent2">
              <a:lumMod val="75000"/>
            </a:schemeClr>
          </a:solidFill>
          <a:ln>
            <a:noFill/>
          </a:ln>
          <a:effectLst/>
        </p:spPr>
      </p:pic>
    </p:spTree>
    <p:extLst>
      <p:ext uri="{BB962C8B-B14F-4D97-AF65-F5344CB8AC3E}">
        <p14:creationId xmlns:p14="http://schemas.microsoft.com/office/powerpoint/2010/main" val="50211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100" y="898524"/>
            <a:ext cx="11049000" cy="54578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Número de Slide 5"/>
          <p:cNvSpPr>
            <a:spLocks noGrp="1"/>
          </p:cNvSpPr>
          <p:nvPr>
            <p:ph type="sldNum" sz="quarter" idx="12"/>
          </p:nvPr>
        </p:nvSpPr>
        <p:spPr>
          <a:xfrm>
            <a:off x="9359900" y="6411910"/>
            <a:ext cx="2743200" cy="365125"/>
          </a:xfrm>
        </p:spPr>
        <p:txBody>
          <a:bodyPr/>
          <a:lstStyle/>
          <a:p>
            <a:fld id="{F4AABE31-F6A7-454F-8F9A-6143B3278754}" type="slidenum">
              <a:rPr lang="pt-BR" smtClean="0"/>
              <a:t>‹nº›</a:t>
            </a:fld>
            <a:endParaRPr lang="pt-BR" dirty="0"/>
          </a:p>
        </p:txBody>
      </p:sp>
      <p:sp>
        <p:nvSpPr>
          <p:cNvPr id="7" name="Retângulo 6"/>
          <p:cNvSpPr/>
          <p:nvPr userDrawn="1"/>
        </p:nvSpPr>
        <p:spPr>
          <a:xfrm>
            <a:off x="0" y="214311"/>
            <a:ext cx="11214100" cy="628651"/>
          </a:xfrm>
          <a:prstGeom prst="rect">
            <a:avLst/>
          </a:prstGeom>
          <a:solidFill>
            <a:srgbClr val="F4860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descr="There are no foreign lands, it is the traveler only who is foreign &lt;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14100" y="50800"/>
            <a:ext cx="977900" cy="990600"/>
          </a:xfrm>
          <a:prstGeom prst="rect">
            <a:avLst/>
          </a:prstGeom>
          <a:solidFill>
            <a:schemeClr val="accent2">
              <a:lumMod val="75000"/>
            </a:schemeClr>
          </a:solidFill>
          <a:ln>
            <a:noFill/>
          </a:ln>
          <a:effectLst/>
        </p:spPr>
      </p:pic>
    </p:spTree>
    <p:extLst>
      <p:ext uri="{BB962C8B-B14F-4D97-AF65-F5344CB8AC3E}">
        <p14:creationId xmlns:p14="http://schemas.microsoft.com/office/powerpoint/2010/main" val="249222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100" y="898524"/>
            <a:ext cx="11049000" cy="54578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Número de Slide 5"/>
          <p:cNvSpPr>
            <a:spLocks noGrp="1"/>
          </p:cNvSpPr>
          <p:nvPr>
            <p:ph type="sldNum" sz="quarter" idx="12"/>
          </p:nvPr>
        </p:nvSpPr>
        <p:spPr>
          <a:xfrm>
            <a:off x="9359900" y="6411910"/>
            <a:ext cx="2743200" cy="365125"/>
          </a:xfrm>
        </p:spPr>
        <p:txBody>
          <a:bodyPr/>
          <a:lstStyle/>
          <a:p>
            <a:fld id="{F4AABE31-F6A7-454F-8F9A-6143B3278754}" type="slidenum">
              <a:rPr lang="pt-BR" smtClean="0"/>
              <a:t>‹nº›</a:t>
            </a:fld>
            <a:endParaRPr lang="pt-BR" dirty="0"/>
          </a:p>
        </p:txBody>
      </p:sp>
      <p:sp>
        <p:nvSpPr>
          <p:cNvPr id="7" name="Retângulo 6"/>
          <p:cNvSpPr/>
          <p:nvPr userDrawn="1"/>
        </p:nvSpPr>
        <p:spPr>
          <a:xfrm>
            <a:off x="0" y="214311"/>
            <a:ext cx="11214100" cy="628651"/>
          </a:xfrm>
          <a:prstGeom prst="rect">
            <a:avLst/>
          </a:prstGeom>
          <a:solidFill>
            <a:srgbClr val="D3980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descr="There are no foreign lands, it is the traveler only who is foreign &lt;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14100" y="50800"/>
            <a:ext cx="977900" cy="990600"/>
          </a:xfrm>
          <a:prstGeom prst="rect">
            <a:avLst/>
          </a:prstGeom>
          <a:solidFill>
            <a:schemeClr val="accent2">
              <a:lumMod val="75000"/>
            </a:schemeClr>
          </a:solidFill>
          <a:ln>
            <a:noFill/>
          </a:ln>
          <a:effectLst/>
        </p:spPr>
      </p:pic>
    </p:spTree>
    <p:extLst>
      <p:ext uri="{BB962C8B-B14F-4D97-AF65-F5344CB8AC3E}">
        <p14:creationId xmlns:p14="http://schemas.microsoft.com/office/powerpoint/2010/main" val="115863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100" y="898524"/>
            <a:ext cx="11049000" cy="54578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Número de Slide 5"/>
          <p:cNvSpPr>
            <a:spLocks noGrp="1"/>
          </p:cNvSpPr>
          <p:nvPr>
            <p:ph type="sldNum" sz="quarter" idx="12"/>
          </p:nvPr>
        </p:nvSpPr>
        <p:spPr>
          <a:xfrm>
            <a:off x="9359900" y="6411910"/>
            <a:ext cx="2743200" cy="365125"/>
          </a:xfrm>
        </p:spPr>
        <p:txBody>
          <a:bodyPr/>
          <a:lstStyle/>
          <a:p>
            <a:fld id="{F4AABE31-F6A7-454F-8F9A-6143B3278754}" type="slidenum">
              <a:rPr lang="pt-BR" smtClean="0"/>
              <a:t>‹nº›</a:t>
            </a:fld>
            <a:endParaRPr lang="pt-BR" dirty="0"/>
          </a:p>
        </p:txBody>
      </p:sp>
      <p:sp>
        <p:nvSpPr>
          <p:cNvPr id="7" name="Retângulo 6"/>
          <p:cNvSpPr/>
          <p:nvPr userDrawn="1"/>
        </p:nvSpPr>
        <p:spPr>
          <a:xfrm>
            <a:off x="0" y="214311"/>
            <a:ext cx="11214100" cy="628651"/>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descr="There are no foreign lands, it is the traveler only who is foreign &lt;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14100" y="50800"/>
            <a:ext cx="977900" cy="990600"/>
          </a:xfrm>
          <a:prstGeom prst="rect">
            <a:avLst/>
          </a:prstGeom>
          <a:solidFill>
            <a:schemeClr val="accent2">
              <a:lumMod val="75000"/>
            </a:schemeClr>
          </a:solidFill>
          <a:ln>
            <a:noFill/>
          </a:ln>
          <a:effectLst/>
        </p:spPr>
      </p:pic>
    </p:spTree>
    <p:extLst>
      <p:ext uri="{BB962C8B-B14F-4D97-AF65-F5344CB8AC3E}">
        <p14:creationId xmlns:p14="http://schemas.microsoft.com/office/powerpoint/2010/main" val="100256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100" y="898524"/>
            <a:ext cx="11049000" cy="54578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Número de Slide 5"/>
          <p:cNvSpPr>
            <a:spLocks noGrp="1"/>
          </p:cNvSpPr>
          <p:nvPr>
            <p:ph type="sldNum" sz="quarter" idx="12"/>
          </p:nvPr>
        </p:nvSpPr>
        <p:spPr>
          <a:xfrm>
            <a:off x="9359900" y="6411910"/>
            <a:ext cx="2743200" cy="365125"/>
          </a:xfrm>
        </p:spPr>
        <p:txBody>
          <a:bodyPr/>
          <a:lstStyle/>
          <a:p>
            <a:fld id="{F4AABE31-F6A7-454F-8F9A-6143B3278754}" type="slidenum">
              <a:rPr lang="pt-BR" smtClean="0"/>
              <a:t>‹nº›</a:t>
            </a:fld>
            <a:endParaRPr lang="pt-BR" dirty="0"/>
          </a:p>
        </p:txBody>
      </p:sp>
      <p:sp>
        <p:nvSpPr>
          <p:cNvPr id="7" name="Retângulo 6"/>
          <p:cNvSpPr/>
          <p:nvPr userDrawn="1"/>
        </p:nvSpPr>
        <p:spPr>
          <a:xfrm>
            <a:off x="0" y="214311"/>
            <a:ext cx="11214100" cy="628651"/>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descr="There are no foreign lands, it is the traveler only who is foreign &lt;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14100" y="50800"/>
            <a:ext cx="977900" cy="990600"/>
          </a:xfrm>
          <a:prstGeom prst="rect">
            <a:avLst/>
          </a:prstGeom>
          <a:solidFill>
            <a:schemeClr val="accent2">
              <a:lumMod val="75000"/>
            </a:schemeClr>
          </a:solidFill>
          <a:ln>
            <a:noFill/>
          </a:ln>
          <a:effectLst/>
        </p:spPr>
      </p:pic>
    </p:spTree>
    <p:extLst>
      <p:ext uri="{BB962C8B-B14F-4D97-AF65-F5344CB8AC3E}">
        <p14:creationId xmlns:p14="http://schemas.microsoft.com/office/powerpoint/2010/main" val="33326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46100" y="898524"/>
            <a:ext cx="11049000" cy="54578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Número de Slide 5"/>
          <p:cNvSpPr>
            <a:spLocks noGrp="1"/>
          </p:cNvSpPr>
          <p:nvPr>
            <p:ph type="sldNum" sz="quarter" idx="12"/>
          </p:nvPr>
        </p:nvSpPr>
        <p:spPr>
          <a:xfrm>
            <a:off x="9359900" y="6411910"/>
            <a:ext cx="2743200" cy="365125"/>
          </a:xfrm>
        </p:spPr>
        <p:txBody>
          <a:bodyPr/>
          <a:lstStyle/>
          <a:p>
            <a:fld id="{F4AABE31-F6A7-454F-8F9A-6143B3278754}" type="slidenum">
              <a:rPr lang="pt-BR" smtClean="0"/>
              <a:t>‹nº›</a:t>
            </a:fld>
            <a:endParaRPr lang="pt-BR" dirty="0"/>
          </a:p>
        </p:txBody>
      </p:sp>
      <p:sp>
        <p:nvSpPr>
          <p:cNvPr id="7" name="Retângulo 6"/>
          <p:cNvSpPr/>
          <p:nvPr userDrawn="1"/>
        </p:nvSpPr>
        <p:spPr>
          <a:xfrm>
            <a:off x="0" y="214311"/>
            <a:ext cx="11214100" cy="628651"/>
          </a:xfrm>
          <a:prstGeom prst="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descr="There are no foreign lands, it is the traveler only who is foreign &lt;3"/>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14100" y="50800"/>
            <a:ext cx="977900" cy="990600"/>
          </a:xfrm>
          <a:prstGeom prst="rect">
            <a:avLst/>
          </a:prstGeom>
          <a:solidFill>
            <a:schemeClr val="accent2">
              <a:lumMod val="75000"/>
            </a:schemeClr>
          </a:solidFill>
          <a:ln>
            <a:noFill/>
          </a:ln>
          <a:effectLst/>
        </p:spPr>
      </p:pic>
    </p:spTree>
    <p:extLst>
      <p:ext uri="{BB962C8B-B14F-4D97-AF65-F5344CB8AC3E}">
        <p14:creationId xmlns:p14="http://schemas.microsoft.com/office/powerpoint/2010/main" val="40016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C545CBA-18E2-4231-BCA5-CDE04F11BDB4}" type="datetimeFigureOut">
              <a:rPr lang="pt-BR" smtClean="0"/>
              <a:t>31/07/2020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F4AABE31-F6A7-454F-8F9A-6143B3278754}" type="slidenum">
              <a:rPr lang="pt-BR" smtClean="0"/>
              <a:t>‹nº›</a:t>
            </a:fld>
            <a:endParaRPr lang="pt-BR" dirty="0"/>
          </a:p>
        </p:txBody>
      </p:sp>
    </p:spTree>
    <p:extLst>
      <p:ext uri="{BB962C8B-B14F-4D97-AF65-F5344CB8AC3E}">
        <p14:creationId xmlns:p14="http://schemas.microsoft.com/office/powerpoint/2010/main" val="188134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45CBA-18E2-4231-BCA5-CDE04F11BDB4}" type="datetimeFigureOut">
              <a:rPr lang="pt-BR" smtClean="0"/>
              <a:t>31/07/2020</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ABE31-F6A7-454F-8F9A-6143B3278754}" type="slidenum">
              <a:rPr lang="pt-BR" smtClean="0"/>
              <a:t>‹nº›</a:t>
            </a:fld>
            <a:endParaRPr lang="pt-BR" dirty="0"/>
          </a:p>
        </p:txBody>
      </p:sp>
    </p:spTree>
    <p:extLst>
      <p:ext uri="{BB962C8B-B14F-4D97-AF65-F5344CB8AC3E}">
        <p14:creationId xmlns:p14="http://schemas.microsoft.com/office/powerpoint/2010/main" val="336619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3" r:id="rId6"/>
    <p:sldLayoutId id="2147483664" r:id="rId7"/>
    <p:sldLayoutId id="2147483665"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lunetas.com.br/aprenda-a-fazer-uma-abayomi-a-boneca-negra-de-nos-que-e-simbolo-de-resistencia/" TargetMode="External"/><Relationship Id="rId7" Type="http://schemas.openxmlformats.org/officeDocument/2006/relationships/image" Target="../media/image27.jpeg"/><Relationship Id="rId2" Type="http://schemas.openxmlformats.org/officeDocument/2006/relationships/hyperlink" Target="https://www.geledes.org.br/de-que-cor-e-o-lapis-cor-de-pele-marca-quebra-preconceitos-e-cria-12-cores-de-pele/" TargetMode="Externa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hyperlink" Target="https://www.youtube.com/watch?v=iDSLwltlva0" TargetMode="External"/><Relationship Id="rId10" Type="http://schemas.openxmlformats.org/officeDocument/2006/relationships/image" Target="../media/image30.png"/><Relationship Id="rId4" Type="http://schemas.openxmlformats.org/officeDocument/2006/relationships/hyperlink" Target="https://www.youtube.com/watch?v=swDkz62nUG4" TargetMode="External"/><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hyperlink" Target="https://oglobo.globo.com/ela/gente/conheca-artista-africana-que-encantou-herchcovitch-16951780" TargetMode="External"/><Relationship Id="rId7" Type="http://schemas.openxmlformats.org/officeDocument/2006/relationships/image" Target="../media/image34.jpeg"/><Relationship Id="rId2" Type="http://schemas.openxmlformats.org/officeDocument/2006/relationships/hyperlink" Target="https://www.geledes.org.br/de-que-cor-e-o-lapis-cor-de-pele-marca-quebra-preconceitos-e-cria-12-cores-de-pele/" TargetMode="External"/><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hyperlink" Target="http://www.arte.seed.pr.gov.br/modules/galeria/detalhe.php?foto=128"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revistatrip.uol.com.br/tpm/conheca-a-grafiteira-criola" TargetMode="External"/><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hyperlink" Target="https://www.geledes.org.br/de-que-cor-e-o-lapis-cor-de-pele-marca-quebra-preconceitos-e-cria-12-cores-de-pele/" TargetMode="External"/><Relationship Id="rId1" Type="http://schemas.openxmlformats.org/officeDocument/2006/relationships/slideLayout" Target="../slideLayouts/slideLayout2.xml"/><Relationship Id="rId6" Type="http://schemas.openxmlformats.org/officeDocument/2006/relationships/hyperlink" Target="https://diariodoturismo.com.br/eduardo-kobra-pintar-na-rua-e-trabalhar-com-mensagens-simples-como-paz-uniao-dos-povos-etnias/" TargetMode="External"/><Relationship Id="rId11" Type="http://schemas.openxmlformats.org/officeDocument/2006/relationships/image" Target="../media/image39.png"/><Relationship Id="rId5" Type="http://schemas.openxmlformats.org/officeDocument/2006/relationships/hyperlink" Target="https://www.youtube.com/watch?v=LOZvNQEB-0c" TargetMode="External"/><Relationship Id="rId10" Type="http://schemas.openxmlformats.org/officeDocument/2006/relationships/image" Target="../media/image38.jpeg"/><Relationship Id="rId4" Type="http://schemas.openxmlformats.org/officeDocument/2006/relationships/hyperlink" Target="https://www.youtube.com/embed/IjlEljbPK40" TargetMode="External"/><Relationship Id="rId9"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hyperlink" Target="https://casavogue.globo.com/Colunas/Gemada/noticia/2017/07/conheca-12-artistas-que-lideram-cena-de-arte-contemporanea-na-africa.html" TargetMode="External"/><Relationship Id="rId4" Type="http://schemas.openxmlformats.org/officeDocument/2006/relationships/hyperlink" Target="https://www.geledes.org.br/de-que-cor-e-o-lapis-cor-de-pele-marca-quebra-preconceitos-e-cria-12-cores-de-pel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eledes.org.br/wp-content/uploads/2015/11/Apostila-Jogos-infantis-africanos-e-afro-brasileiros.pdf" TargetMode="External"/><Relationship Id="rId7" Type="http://schemas.openxmlformats.org/officeDocument/2006/relationships/image" Target="../media/image47.png"/><Relationship Id="rId2" Type="http://schemas.openxmlformats.org/officeDocument/2006/relationships/hyperlink" Target="https://www.geledes.org.br/de-que-cor-e-o-lapis-cor-de-pele-marca-quebra-preconceitos-e-cria-12-cores-de-pele/" TargetMode="Externa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 Id="rId5" Type="http://schemas.openxmlformats.org/officeDocument/2006/relationships/image" Target="../media/image51.jpe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hyperlink" Target="http://basilio.fundaj.gov.br/pesquisaescolar/index.php?option=com_content&amp;view=article&amp;id=629&amp;Itemid=1" TargetMode="External"/><Relationship Id="rId2" Type="http://schemas.openxmlformats.org/officeDocument/2006/relationships/hyperlink" Target="https://www.geledes.org.br/de-que-cor-e-o-lapis-cor-de-pele-marca-quebra-preconceitos-e-cria-12-cores-de-pele/" TargetMode="Externa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hyperlink" Target="https://www.conexaolusofona.org/capulana-um-tecido-carregado-de-historia/" TargetMode="External"/><Relationship Id="rId4" Type="http://schemas.openxmlformats.org/officeDocument/2006/relationships/hyperlink" Target="https://cadeomanualblog.wordpress.com/2016/07/01/brincadeira-musical-si-mama-kaa-tanzani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FlyUvo7Gy0" TargetMode="External"/><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58.jpeg"/><Relationship Id="rId11" Type="http://schemas.openxmlformats.org/officeDocument/2006/relationships/image" Target="../media/image63.png"/><Relationship Id="rId5" Type="http://schemas.openxmlformats.org/officeDocument/2006/relationships/image" Target="../media/image57.jpeg"/><Relationship Id="rId10" Type="http://schemas.openxmlformats.org/officeDocument/2006/relationships/image" Target="../media/image62.png"/><Relationship Id="rId4" Type="http://schemas.openxmlformats.org/officeDocument/2006/relationships/image" Target="../media/image56.jpeg"/><Relationship Id="rId9" Type="http://schemas.openxmlformats.org/officeDocument/2006/relationships/image" Target="../media/image6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jpeg"/><Relationship Id="rId7" Type="http://schemas.openxmlformats.org/officeDocument/2006/relationships/hyperlink" Target="https://www.youtube.com/watch?v=kuohhePBSGM&amp;t=29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watch?v=v7kaB4ARxP4" TargetMode="External"/><Relationship Id="rId5" Type="http://schemas.openxmlformats.org/officeDocument/2006/relationships/hyperlink" Target="https://www.youtube.com/watch?v=oueAfq_XJrg" TargetMode="External"/><Relationship Id="rId4" Type="http://schemas.openxmlformats.org/officeDocument/2006/relationships/hyperlink" Target="https://www.geledes.org.br/de-que-cor-e-o-lapis-cor-de-pele-marca-quebra-preconceitos-e-cria-12-cores-de-pel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eledes.org.br/de-que-cor-e-o-lapis-cor-de-pele-marca-quebra-preconceitos-e-cria-12-cores-de-pele/" TargetMode="Externa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s://lunetas.com.br/onde-estao-as-praticas-de-educacao-antirracista-em-s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yGv47mv7874" TargetMode="External"/><Relationship Id="rId3" Type="http://schemas.openxmlformats.org/officeDocument/2006/relationships/image" Target="../media/image21.jpeg"/><Relationship Id="rId7" Type="http://schemas.openxmlformats.org/officeDocument/2006/relationships/hyperlink" Target="https://enciclopedia.itaucultural.org.br/busca?q=pixinguinha" TargetMode="External"/><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hyperlink" Target="http://enciclopedia.itaucultural.org.br/pessoa11957/cartola" TargetMode="External"/><Relationship Id="rId5" Type="http://schemas.openxmlformats.org/officeDocument/2006/relationships/hyperlink" Target="https://www.youtube.com/watch?v=fyQmHjjy0ZU&amp;list=RDfyQmHjjy0ZU&amp;start_radio=1&amp;t=14" TargetMode="External"/><Relationship Id="rId4" Type="http://schemas.openxmlformats.org/officeDocument/2006/relationships/hyperlink" Target="https://www.geledes.org.br/de-que-cor-e-o-lapis-cor-de-pele-marca-quebra-preconceitos-e-cria-12-cores-de-pele/" TargetMode="Externa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hyperlink" Target="https://blog.mariapumar.com.br/historia-do-guarda-chuva-saiba-quando-e-onde-ele-%20/" TargetMode="External"/><Relationship Id="rId2" Type="http://schemas.openxmlformats.org/officeDocument/2006/relationships/hyperlink" Target="https://www.geledes.org.br/de-que-cor-e-o-lapis-cor-de-pele-marca-quebra-preconceitos-e-cria-12-cores-de-pele/" TargetMode="Externa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10553" y="445282"/>
            <a:ext cx="9144000" cy="848105"/>
          </a:xfrm>
          <a:solidFill>
            <a:schemeClr val="accent2">
              <a:lumMod val="75000"/>
            </a:schemeClr>
          </a:solidFill>
        </p:spPr>
        <p:txBody>
          <a:bodyPr>
            <a:normAutofit fontScale="90000"/>
          </a:bodyPr>
          <a:lstStyle/>
          <a:p>
            <a:r>
              <a:rPr lang="pt-BR" b="1" dirty="0" smtClean="0">
                <a:solidFill>
                  <a:schemeClr val="bg1"/>
                </a:solidFill>
              </a:rPr>
              <a:t>AS CORES DA ÁFRICA</a:t>
            </a:r>
            <a:endParaRPr lang="pt-BR" b="1" dirty="0">
              <a:solidFill>
                <a:schemeClr val="bg1"/>
              </a:solidFill>
            </a:endParaRPr>
          </a:p>
        </p:txBody>
      </p:sp>
      <p:sp>
        <p:nvSpPr>
          <p:cNvPr id="5" name="Subtítulo 4"/>
          <p:cNvSpPr>
            <a:spLocks noGrp="1"/>
          </p:cNvSpPr>
          <p:nvPr>
            <p:ph type="subTitle" idx="1"/>
          </p:nvPr>
        </p:nvSpPr>
        <p:spPr>
          <a:xfrm>
            <a:off x="1510553" y="1293387"/>
            <a:ext cx="9144000" cy="738142"/>
          </a:xfrm>
        </p:spPr>
        <p:txBody>
          <a:bodyPr>
            <a:normAutofit lnSpcReduction="10000"/>
          </a:bodyPr>
          <a:lstStyle/>
          <a:p>
            <a:r>
              <a:rPr lang="pt-BR" dirty="0"/>
              <a:t>Valorização e contribuição da cultura africana na formação do povo brasileiro</a:t>
            </a:r>
          </a:p>
          <a:p>
            <a:endParaRPr lang="pt-BR" dirty="0"/>
          </a:p>
        </p:txBody>
      </p:sp>
      <p:pic>
        <p:nvPicPr>
          <p:cNvPr id="6" name="Imagem 5" descr="There are no foreign lands, it is the traveler only who is foreign &lt;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0918" y="2031529"/>
            <a:ext cx="4943269" cy="4433665"/>
          </a:xfrm>
          <a:prstGeom prst="rect">
            <a:avLst/>
          </a:prstGeom>
          <a:ln>
            <a:noFill/>
          </a:ln>
          <a:effectLst/>
        </p:spPr>
      </p:pic>
      <p:sp>
        <p:nvSpPr>
          <p:cNvPr id="7" name="Subtítulo 4"/>
          <p:cNvSpPr txBox="1">
            <a:spLocks/>
          </p:cNvSpPr>
          <p:nvPr/>
        </p:nvSpPr>
        <p:spPr>
          <a:xfrm>
            <a:off x="7831049" y="6270938"/>
            <a:ext cx="4123386" cy="388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pt-BR" sz="1800" dirty="0" smtClean="0"/>
              <a:t>Rosana Ribas Polydoro Lescano</a:t>
            </a:r>
          </a:p>
        </p:txBody>
      </p:sp>
      <p:sp>
        <p:nvSpPr>
          <p:cNvPr id="2" name="Retângulo 1"/>
          <p:cNvSpPr/>
          <p:nvPr/>
        </p:nvSpPr>
        <p:spPr>
          <a:xfrm>
            <a:off x="228600" y="255494"/>
            <a:ext cx="11725835" cy="637390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927123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tx1">
                    <a:lumMod val="85000"/>
                    <a:lumOff val="15000"/>
                  </a:schemeClr>
                </a:solidFill>
                <a:effectLst>
                  <a:outerShdw blurRad="38100" dist="38100" dir="2700000" algn="tl">
                    <a:srgbClr val="000000">
                      <a:alpha val="43137"/>
                    </a:srgbClr>
                  </a:outerShdw>
                </a:effectLst>
              </a:rPr>
              <a:t>CONFECCIONANDO AS BONECAS ABAYOMI</a:t>
            </a:r>
            <a:endParaRPr lang="pt-BR" sz="3200" b="1" dirty="0">
              <a:solidFill>
                <a:schemeClr val="tx1">
                  <a:lumMod val="85000"/>
                  <a:lumOff val="15000"/>
                </a:schemeClr>
              </a:solidFill>
              <a:effectLst>
                <a:outerShdw blurRad="38100" dist="38100" dir="2700000" algn="tl">
                  <a:srgbClr val="000000">
                    <a:alpha val="43137"/>
                  </a:srgbClr>
                </a:outerShdw>
              </a:effectLst>
            </a:endParaRPr>
          </a:p>
        </p:txBody>
      </p:sp>
      <p:sp>
        <p:nvSpPr>
          <p:cNvPr id="24" name="Espaço Reservado para Conteúdo 1"/>
          <p:cNvSpPr>
            <a:spLocks noGrp="1"/>
          </p:cNvSpPr>
          <p:nvPr>
            <p:ph idx="1"/>
          </p:nvPr>
        </p:nvSpPr>
        <p:spPr>
          <a:xfrm>
            <a:off x="546100" y="1006100"/>
            <a:ext cx="11049000" cy="5457825"/>
          </a:xfrm>
        </p:spPr>
        <p:txBody>
          <a:bodyPr>
            <a:normAutofit/>
          </a:bodyPr>
          <a:lstStyle/>
          <a:p>
            <a:pPr marL="0" indent="0" algn="just">
              <a:lnSpc>
                <a:spcPct val="100000"/>
              </a:lnSpc>
              <a:spcBef>
                <a:spcPts val="0"/>
              </a:spcBef>
              <a:buNone/>
            </a:pPr>
            <a:r>
              <a:rPr lang="pt-BR" sz="1800" dirty="0"/>
              <a:t>Ao conversarmos sobre o tráfico e o navio negreiro, vimos a história das bonecas Abayomis, feitas pelas mães, no navio, para distraírem seus filhos durante a viagem. Depois as crianças construíram suas bonecas.</a:t>
            </a:r>
          </a:p>
        </p:txBody>
      </p:sp>
      <p:sp>
        <p:nvSpPr>
          <p:cNvPr id="31" name="CaixaDeTexto 30"/>
          <p:cNvSpPr txBox="1"/>
          <p:nvPr/>
        </p:nvSpPr>
        <p:spPr>
          <a:xfrm>
            <a:off x="546100" y="5276813"/>
            <a:ext cx="7511809" cy="1169551"/>
          </a:xfrm>
          <a:prstGeom prst="rect">
            <a:avLst/>
          </a:prstGeom>
          <a:noFill/>
        </p:spPr>
        <p:txBody>
          <a:bodyPr wrap="square" rtlCol="0">
            <a:spAutoFit/>
          </a:bodyPr>
          <a:lstStyle/>
          <a:p>
            <a:r>
              <a:rPr lang="pt-BR" sz="1400" b="1" dirty="0" smtClean="0"/>
              <a:t>Referências para o trabalho:</a:t>
            </a:r>
            <a:endParaRPr lang="pt-BR" sz="1400" b="1" u="sng" dirty="0" smtClean="0">
              <a:hlinkClick r:id="rId2"/>
            </a:endParaRPr>
          </a:p>
          <a:p>
            <a:r>
              <a:rPr lang="pt-BR" sz="1400" u="sng" dirty="0">
                <a:hlinkClick r:id="rId3"/>
              </a:rPr>
              <a:t>https://lunetas.com.br/aprenda-a-fazer-uma-abayomi-a-boneca-negra-de-nos-que-e-simbolo-de-resistencia/</a:t>
            </a:r>
            <a:endParaRPr lang="pt-BR" sz="1400" dirty="0"/>
          </a:p>
          <a:p>
            <a:r>
              <a:rPr lang="pt-BR" sz="1400" u="sng" dirty="0">
                <a:hlinkClick r:id="rId4"/>
              </a:rPr>
              <a:t>https://www.youtube.com/watch?v=swDkz62nUG4</a:t>
            </a:r>
            <a:endParaRPr lang="pt-BR" sz="1400" dirty="0" smtClean="0"/>
          </a:p>
          <a:p>
            <a:r>
              <a:rPr lang="pt-BR" sz="1400" u="sng" dirty="0">
                <a:hlinkClick r:id="rId5"/>
              </a:rPr>
              <a:t>https://</a:t>
            </a:r>
            <a:r>
              <a:rPr lang="pt-BR" sz="1400" u="sng" dirty="0" smtClean="0">
                <a:hlinkClick r:id="rId5"/>
              </a:rPr>
              <a:t>www.youtube.com/watch?v=iDSLwltlva0</a:t>
            </a:r>
            <a:endParaRPr lang="pt-BR" sz="1400" dirty="0"/>
          </a:p>
        </p:txBody>
      </p:sp>
      <p:pic>
        <p:nvPicPr>
          <p:cNvPr id="10" name="Imagem 9" descr="C:\Users\rosana\Documents\CONCURSO AFRICA\20191019_113225.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3770" y="1766251"/>
            <a:ext cx="2624512" cy="160341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Imagem 10" descr="C:\Users\rosana\Documents\CONCURSO AFRICA\FOTOS PROJETO AFRICA\6.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81658" y="3497938"/>
            <a:ext cx="2978339" cy="160317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Imagem 13" descr="C:\Users\rosana\Pictures\LAURA 1.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3770" y="3503748"/>
            <a:ext cx="1875680" cy="14064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6" name="Imagem 15" descr="C:\Users\rosana\Pictures\GIO2.jpg"/>
          <p:cNvPicPr/>
          <p:nvPr/>
        </p:nvPicPr>
        <p:blipFill rotWithShape="1">
          <a:blip r:embed="rId9" cstate="screen">
            <a:extLst>
              <a:ext uri="{28A0092B-C50C-407E-A947-70E740481C1C}">
                <a14:useLocalDpi xmlns:a14="http://schemas.microsoft.com/office/drawing/2010/main"/>
              </a:ext>
            </a:extLst>
          </a:blip>
          <a:srcRect/>
          <a:stretch/>
        </p:blipFill>
        <p:spPr bwMode="auto">
          <a:xfrm>
            <a:off x="3431052" y="1749136"/>
            <a:ext cx="1541158" cy="162052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 name="Imagem 16"/>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132117" y="1713765"/>
            <a:ext cx="4223566" cy="28936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Imagem 17"/>
          <p:cNvPicPr/>
          <p:nvPr/>
        </p:nvPicPr>
        <p:blipFill rotWithShape="1">
          <a:blip r:embed="rId11" cstate="screen">
            <a:extLst>
              <a:ext uri="{28A0092B-C50C-407E-A947-70E740481C1C}">
                <a14:useLocalDpi xmlns:a14="http://schemas.microsoft.com/office/drawing/2010/main"/>
              </a:ext>
            </a:extLst>
          </a:blip>
          <a:srcRect/>
          <a:stretch/>
        </p:blipFill>
        <p:spPr bwMode="auto">
          <a:xfrm>
            <a:off x="8413795" y="3938578"/>
            <a:ext cx="3537191" cy="267646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 name="Retângulo 18"/>
          <p:cNvSpPr/>
          <p:nvPr/>
        </p:nvSpPr>
        <p:spPr>
          <a:xfrm>
            <a:off x="6070600" y="4716988"/>
            <a:ext cx="2281678" cy="43403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Depoimentos das alunas Julia e Letícia.</a:t>
            </a:r>
          </a:p>
        </p:txBody>
      </p:sp>
    </p:spTree>
    <p:extLst>
      <p:ext uri="{BB962C8B-B14F-4D97-AF65-F5344CB8AC3E}">
        <p14:creationId xmlns:p14="http://schemas.microsoft.com/office/powerpoint/2010/main" val="2815462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ARTE GRÁFICA</a:t>
            </a:r>
            <a:endParaRPr lang="pt-BR" sz="3200" b="1" dirty="0">
              <a:solidFill>
                <a:schemeClr val="bg1"/>
              </a:solidFill>
              <a:effectLst>
                <a:outerShdw blurRad="38100" dist="38100" dir="2700000" algn="tl">
                  <a:srgbClr val="000000">
                    <a:alpha val="43137"/>
                  </a:srgbClr>
                </a:outerShdw>
              </a:effectLst>
            </a:endParaRPr>
          </a:p>
        </p:txBody>
      </p:sp>
      <p:sp>
        <p:nvSpPr>
          <p:cNvPr id="24" name="Espaço Reservado para Conteúdo 1"/>
          <p:cNvSpPr>
            <a:spLocks noGrp="1"/>
          </p:cNvSpPr>
          <p:nvPr>
            <p:ph idx="1"/>
          </p:nvPr>
        </p:nvSpPr>
        <p:spPr>
          <a:xfrm>
            <a:off x="546100" y="1006100"/>
            <a:ext cx="11049000" cy="5457825"/>
          </a:xfrm>
        </p:spPr>
        <p:txBody>
          <a:bodyPr>
            <a:normAutofit/>
          </a:bodyPr>
          <a:lstStyle/>
          <a:p>
            <a:pPr marL="0" indent="0" algn="just">
              <a:lnSpc>
                <a:spcPct val="100000"/>
              </a:lnSpc>
              <a:spcBef>
                <a:spcPts val="0"/>
              </a:spcBef>
              <a:buNone/>
            </a:pPr>
            <a:r>
              <a:rPr lang="pt-BR" sz="1800" dirty="0" smtClean="0"/>
              <a:t>Iniciamos, </a:t>
            </a:r>
            <a:r>
              <a:rPr lang="pt-BR" sz="1800" dirty="0"/>
              <a:t>em </a:t>
            </a:r>
            <a:r>
              <a:rPr lang="pt-BR" sz="1800" dirty="0" smtClean="0"/>
              <a:t>abril, </a:t>
            </a:r>
            <a:r>
              <a:rPr lang="pt-BR" sz="1800" dirty="0"/>
              <a:t>a leitura do livro </a:t>
            </a:r>
            <a:r>
              <a:rPr lang="pt-BR" sz="1800" dirty="0" smtClean="0"/>
              <a:t>“Siara </a:t>
            </a:r>
            <a:r>
              <a:rPr lang="pt-BR" sz="1800" dirty="0"/>
              <a:t>descobre a África </a:t>
            </a:r>
            <a:r>
              <a:rPr lang="pt-BR" sz="1800" dirty="0" smtClean="0"/>
              <a:t>Gráfica”, </a:t>
            </a:r>
            <a:r>
              <a:rPr lang="pt-BR" sz="1800" dirty="0"/>
              <a:t>da Ed. Edebê, que trata sobre a tribo Ndebe, cujas paredes das casas </a:t>
            </a:r>
            <a:r>
              <a:rPr lang="pt-BR" sz="1800" dirty="0" smtClean="0"/>
              <a:t>são </a:t>
            </a:r>
            <a:r>
              <a:rPr lang="pt-BR" sz="1800" dirty="0"/>
              <a:t>pintadas só por </a:t>
            </a:r>
            <a:r>
              <a:rPr lang="pt-BR" sz="1800" dirty="0" smtClean="0"/>
              <a:t>mulheres. A maior representante desta técnica de pintura foi Esther Mahlangu e a </a:t>
            </a:r>
            <a:r>
              <a:rPr lang="pt-BR" sz="1800" dirty="0"/>
              <a:t>partir do estudo sobre </a:t>
            </a:r>
            <a:r>
              <a:rPr lang="pt-BR" sz="1800" dirty="0" smtClean="0"/>
              <a:t>ela </a:t>
            </a:r>
            <a:r>
              <a:rPr lang="pt-BR" sz="1800" dirty="0"/>
              <a:t>e as mulheres </a:t>
            </a:r>
            <a:r>
              <a:rPr lang="pt-BR" sz="1800" dirty="0" smtClean="0"/>
              <a:t>dessa </a:t>
            </a:r>
            <a:r>
              <a:rPr lang="pt-BR" sz="1800" dirty="0"/>
              <a:t>tribo, iniciamos uma pesquisa sobre artistas negras que se </a:t>
            </a:r>
            <a:r>
              <a:rPr lang="pt-BR" sz="1800" dirty="0" smtClean="0"/>
              <a:t>destacam </a:t>
            </a:r>
            <a:r>
              <a:rPr lang="pt-BR" sz="1800" dirty="0"/>
              <a:t>na Arte atual. </a:t>
            </a:r>
          </a:p>
        </p:txBody>
      </p:sp>
      <p:sp>
        <p:nvSpPr>
          <p:cNvPr id="31" name="CaixaDeTexto 30"/>
          <p:cNvSpPr txBox="1"/>
          <p:nvPr/>
        </p:nvSpPr>
        <p:spPr>
          <a:xfrm>
            <a:off x="546100" y="5685791"/>
            <a:ext cx="10171206" cy="738664"/>
          </a:xfrm>
          <a:prstGeom prst="rect">
            <a:avLst/>
          </a:prstGeom>
          <a:noFill/>
        </p:spPr>
        <p:txBody>
          <a:bodyPr wrap="square" rtlCol="0">
            <a:spAutoFit/>
          </a:bodyPr>
          <a:lstStyle/>
          <a:p>
            <a:r>
              <a:rPr lang="pt-BR" sz="1400" b="1" dirty="0" smtClean="0"/>
              <a:t>Referências para o trabalho:</a:t>
            </a:r>
            <a:endParaRPr lang="pt-BR" sz="1400" b="1" u="sng" dirty="0" smtClean="0">
              <a:hlinkClick r:id="rId2"/>
            </a:endParaRPr>
          </a:p>
          <a:p>
            <a:r>
              <a:rPr lang="pt-BR" sz="1400" u="sng" dirty="0">
                <a:hlinkClick r:id="rId3"/>
              </a:rPr>
              <a:t>https://</a:t>
            </a:r>
            <a:r>
              <a:rPr lang="pt-BR" sz="1400" u="sng" dirty="0" smtClean="0">
                <a:hlinkClick r:id="rId3"/>
              </a:rPr>
              <a:t>oglobo.globo.com/ela/gente/conheca-artista-africana-que-encantou-herchcovitch-16951780</a:t>
            </a:r>
            <a:endParaRPr lang="pt-BR" sz="1400" u="sng" dirty="0" smtClean="0"/>
          </a:p>
          <a:p>
            <a:r>
              <a:rPr lang="pt-BR" sz="1400" u="sng" dirty="0">
                <a:hlinkClick r:id="rId4"/>
              </a:rPr>
              <a:t>http://</a:t>
            </a:r>
            <a:r>
              <a:rPr lang="pt-BR" sz="1400" u="sng" dirty="0" smtClean="0">
                <a:hlinkClick r:id="rId4"/>
              </a:rPr>
              <a:t>www.arte.seed.pr.gov.br/modules/galeria/detalhe.php?foto=128</a:t>
            </a:r>
            <a:endParaRPr lang="pt-BR" sz="1400" dirty="0"/>
          </a:p>
        </p:txBody>
      </p:sp>
      <p:pic>
        <p:nvPicPr>
          <p:cNvPr id="12" name="Imagem 11" descr="Siara descobre a África gráfica – Editora Edebê"/>
          <p:cNvPicPr/>
          <p:nvPr/>
        </p:nvPicPr>
        <p:blipFill rotWithShape="1">
          <a:blip r:embed="rId5" cstate="screen">
            <a:extLst>
              <a:ext uri="{28A0092B-C50C-407E-A947-70E740481C1C}">
                <a14:useLocalDpi xmlns:a14="http://schemas.microsoft.com/office/drawing/2010/main"/>
              </a:ext>
            </a:extLst>
          </a:blip>
          <a:srcRect/>
          <a:stretch/>
        </p:blipFill>
        <p:spPr bwMode="auto">
          <a:xfrm>
            <a:off x="5383027" y="2070846"/>
            <a:ext cx="3563471" cy="35754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Imagem 12" descr="C:\Users\rosana\Documents\CONCURSO AFRICA\FOTOS PROJETO AFRICA\20191019_113230.jpg"/>
          <p:cNvPicPr/>
          <p:nvPr/>
        </p:nvPicPr>
        <p:blipFill>
          <a:blip r:embed="rId6" cstate="print">
            <a:extLst>
              <a:ext uri="{28A0092B-C50C-407E-A947-70E740481C1C}">
                <a14:useLocalDpi xmlns:a14="http://schemas.microsoft.com/office/drawing/2010/main"/>
              </a:ext>
            </a:extLst>
          </a:blip>
          <a:srcRect/>
          <a:stretch>
            <a:fillRect/>
          </a:stretch>
        </p:blipFill>
        <p:spPr bwMode="auto">
          <a:xfrm>
            <a:off x="662341" y="2243627"/>
            <a:ext cx="4366081" cy="28297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Imagem 14" descr="Resultado de imagem para artista tribo ndebele"/>
          <p:cNvPicPr/>
          <p:nvPr/>
        </p:nvPicPr>
        <p:blipFill>
          <a:blip r:embed="rId7" cstate="screen">
            <a:extLst>
              <a:ext uri="{28A0092B-C50C-407E-A947-70E740481C1C}">
                <a14:useLocalDpi xmlns:a14="http://schemas.microsoft.com/office/drawing/2010/main"/>
              </a:ext>
            </a:extLst>
          </a:blip>
          <a:srcRect/>
          <a:stretch>
            <a:fillRect/>
          </a:stretch>
        </p:blipFill>
        <p:spPr bwMode="auto">
          <a:xfrm>
            <a:off x="9301103" y="2797522"/>
            <a:ext cx="2149649" cy="119861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 name="Retângulo 18"/>
          <p:cNvSpPr/>
          <p:nvPr/>
        </p:nvSpPr>
        <p:spPr>
          <a:xfrm>
            <a:off x="9301103" y="4041246"/>
            <a:ext cx="2149649" cy="37651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Esther Mahlangu</a:t>
            </a:r>
          </a:p>
        </p:txBody>
      </p:sp>
    </p:spTree>
    <p:extLst>
      <p:ext uri="{BB962C8B-B14F-4D97-AF65-F5344CB8AC3E}">
        <p14:creationId xmlns:p14="http://schemas.microsoft.com/office/powerpoint/2010/main" val="3001418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GRAFITE</a:t>
            </a:r>
            <a:endParaRPr lang="pt-BR" sz="3200" b="1" dirty="0">
              <a:solidFill>
                <a:schemeClr val="bg1"/>
              </a:solidFill>
              <a:effectLst>
                <a:outerShdw blurRad="38100" dist="38100" dir="2700000" algn="tl">
                  <a:srgbClr val="000000">
                    <a:alpha val="43137"/>
                  </a:srgbClr>
                </a:outerShdw>
              </a:effectLst>
            </a:endParaRPr>
          </a:p>
        </p:txBody>
      </p:sp>
      <p:sp>
        <p:nvSpPr>
          <p:cNvPr id="24" name="Espaço Reservado para Conteúdo 1"/>
          <p:cNvSpPr>
            <a:spLocks noGrp="1"/>
          </p:cNvSpPr>
          <p:nvPr>
            <p:ph idx="1"/>
          </p:nvPr>
        </p:nvSpPr>
        <p:spPr>
          <a:xfrm>
            <a:off x="546100" y="1006100"/>
            <a:ext cx="11049000" cy="5457825"/>
          </a:xfrm>
        </p:spPr>
        <p:txBody>
          <a:bodyPr>
            <a:normAutofit/>
          </a:bodyPr>
          <a:lstStyle/>
          <a:p>
            <a:pPr marL="0" indent="0" algn="just">
              <a:lnSpc>
                <a:spcPct val="100000"/>
              </a:lnSpc>
              <a:spcBef>
                <a:spcPts val="0"/>
              </a:spcBef>
              <a:buNone/>
            </a:pPr>
            <a:r>
              <a:rPr lang="pt-BR" sz="1800" dirty="0" smtClean="0"/>
              <a:t>Chegamos até Tainá Lima (mais conhecida como Criola) e seus grafites maravilhosos, que exploram cores e elementos bem brasileiros. Além </a:t>
            </a:r>
            <a:r>
              <a:rPr lang="pt-BR" sz="1800" dirty="0"/>
              <a:t>disso, faz da arte urbana a sua luta política para fortalecer as mulheres negras</a:t>
            </a:r>
            <a:r>
              <a:rPr lang="pt-BR" sz="1800" dirty="0" smtClean="0"/>
              <a:t>. Estudamos </a:t>
            </a:r>
            <a:r>
              <a:rPr lang="pt-BR" sz="1800" dirty="0"/>
              <a:t>o grafite e </a:t>
            </a:r>
            <a:r>
              <a:rPr lang="pt-BR" sz="1800" dirty="0" smtClean="0"/>
              <a:t>suas </a:t>
            </a:r>
            <a:r>
              <a:rPr lang="pt-BR" sz="1800" dirty="0"/>
              <a:t>possibilidades. Como não conseguimos um muro para grafitar, fizemos alguns grafites em tela. </a:t>
            </a:r>
            <a:endParaRPr lang="pt-BR" sz="2100" dirty="0" smtClean="0"/>
          </a:p>
        </p:txBody>
      </p:sp>
      <p:sp>
        <p:nvSpPr>
          <p:cNvPr id="31" name="CaixaDeTexto 30"/>
          <p:cNvSpPr txBox="1"/>
          <p:nvPr/>
        </p:nvSpPr>
        <p:spPr>
          <a:xfrm>
            <a:off x="5578722" y="5228873"/>
            <a:ext cx="6157380" cy="1384995"/>
          </a:xfrm>
          <a:prstGeom prst="rect">
            <a:avLst/>
          </a:prstGeom>
          <a:noFill/>
        </p:spPr>
        <p:txBody>
          <a:bodyPr wrap="square" rtlCol="0">
            <a:spAutoFit/>
          </a:bodyPr>
          <a:lstStyle/>
          <a:p>
            <a:r>
              <a:rPr lang="pt-BR" sz="1400" b="1" dirty="0" smtClean="0"/>
              <a:t>Referências para o trabalho:</a:t>
            </a:r>
            <a:endParaRPr lang="pt-BR" sz="1400" b="1" u="sng" dirty="0" smtClean="0">
              <a:hlinkClick r:id="rId2"/>
            </a:endParaRPr>
          </a:p>
          <a:p>
            <a:r>
              <a:rPr lang="pt-BR" sz="1400" u="sng" dirty="0">
                <a:hlinkClick r:id="rId3"/>
              </a:rPr>
              <a:t>https://revistatrip.uol.com.br/tpm/conheca-a-grafiteira-criola</a:t>
            </a:r>
            <a:endParaRPr lang="pt-BR" sz="1400" dirty="0"/>
          </a:p>
          <a:p>
            <a:r>
              <a:rPr lang="pt-BR" sz="1400" u="sng" dirty="0">
                <a:hlinkClick r:id="rId4"/>
              </a:rPr>
              <a:t>https://www.youtube.com/embed/IjlEljbPK40</a:t>
            </a:r>
            <a:endParaRPr lang="pt-BR" sz="1400" dirty="0"/>
          </a:p>
          <a:p>
            <a:r>
              <a:rPr lang="pt-BR" sz="1400" u="sng" dirty="0">
                <a:hlinkClick r:id="rId5"/>
              </a:rPr>
              <a:t>https://www.youtube.com/watch?v=LOZvNQEB-0c</a:t>
            </a:r>
            <a:endParaRPr lang="pt-BR" sz="1400" dirty="0"/>
          </a:p>
          <a:p>
            <a:r>
              <a:rPr lang="pt-BR" sz="1400" u="sng" dirty="0">
                <a:hlinkClick r:id="rId6"/>
              </a:rPr>
              <a:t>https://diariodoturismo.com.br/eduardo-kobra-pintar-na-rua-e-trabalhar-com-mensagens-simples-como-paz-uniao-dos-povos-etnias</a:t>
            </a:r>
            <a:r>
              <a:rPr lang="pt-BR" sz="1400" u="sng" dirty="0" smtClean="0">
                <a:hlinkClick r:id="rId6"/>
              </a:rPr>
              <a:t>/</a:t>
            </a:r>
            <a:endParaRPr lang="pt-BR" sz="1400" dirty="0"/>
          </a:p>
        </p:txBody>
      </p:sp>
      <p:pic>
        <p:nvPicPr>
          <p:cNvPr id="8" name="Imagem 7" descr="Resultado de imagem para GRAFITEIRA CRIOLA"/>
          <p:cNvPicPr/>
          <p:nvPr/>
        </p:nvPicPr>
        <p:blipFill>
          <a:blip r:embed="rId7" cstate="screen">
            <a:extLst>
              <a:ext uri="{28A0092B-C50C-407E-A947-70E740481C1C}">
                <a14:useLocalDpi xmlns:a14="http://schemas.microsoft.com/office/drawing/2010/main"/>
              </a:ext>
            </a:extLst>
          </a:blip>
          <a:srcRect/>
          <a:stretch>
            <a:fillRect/>
          </a:stretch>
        </p:blipFill>
        <p:spPr bwMode="auto">
          <a:xfrm>
            <a:off x="9139745" y="3665460"/>
            <a:ext cx="1323536" cy="114368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m 9" descr="C:\Users\rosana\Documents\CONCURSO AFRICA\FOTOS PROJETO AFRICA\1.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7018" y="2370883"/>
            <a:ext cx="3042140" cy="171083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Imagem 10" descr="C:\Users\rosana\Documents\CONCURSO AFRICA\FOTOS PROJETO AFRICA\2.jpg"/>
          <p:cNvPicPr/>
          <p:nvPr/>
        </p:nvPicPr>
        <p:blipFill rotWithShape="1">
          <a:blip r:embed="rId9" cstate="screen">
            <a:extLst>
              <a:ext uri="{28A0092B-C50C-407E-A947-70E740481C1C}">
                <a14:useLocalDpi xmlns:a14="http://schemas.microsoft.com/office/drawing/2010/main"/>
              </a:ext>
            </a:extLst>
          </a:blip>
          <a:srcRect/>
          <a:stretch/>
        </p:blipFill>
        <p:spPr bwMode="auto">
          <a:xfrm>
            <a:off x="2924234" y="4602303"/>
            <a:ext cx="2569255" cy="20513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6" name="Imagem 15" descr="C:\Users\rosana\Pictures\julia.jpg"/>
          <p:cNvPicPr/>
          <p:nvPr/>
        </p:nvPicPr>
        <p:blipFill>
          <a:blip r:embed="rId10" cstate="print">
            <a:extLst>
              <a:ext uri="{28A0092B-C50C-407E-A947-70E740481C1C}">
                <a14:useLocalDpi xmlns:a14="http://schemas.microsoft.com/office/drawing/2010/main"/>
              </a:ext>
            </a:extLst>
          </a:blip>
          <a:srcRect/>
          <a:stretch>
            <a:fillRect/>
          </a:stretch>
        </p:blipFill>
        <p:spPr bwMode="auto">
          <a:xfrm>
            <a:off x="3792262" y="2151529"/>
            <a:ext cx="2057209" cy="23310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 name="Imagem 16"/>
          <p:cNvPicPr/>
          <p:nvPr/>
        </p:nvPicPr>
        <p:blipFill rotWithShape="1">
          <a:blip r:embed="rId11" cstate="screen">
            <a:extLst>
              <a:ext uri="{28A0092B-C50C-407E-A947-70E740481C1C}">
                <a14:useLocalDpi xmlns:a14="http://schemas.microsoft.com/office/drawing/2010/main"/>
              </a:ext>
            </a:extLst>
          </a:blip>
          <a:srcRect b="25175"/>
          <a:stretch/>
        </p:blipFill>
        <p:spPr bwMode="auto">
          <a:xfrm>
            <a:off x="607018" y="4251159"/>
            <a:ext cx="2137445" cy="236270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Picture 7"/>
          <p:cNvPicPr/>
          <p:nvPr/>
        </p:nvPicPr>
        <p:blipFill rotWithShape="1">
          <a:blip r:embed="rId12" cstate="screen">
            <a:extLst>
              <a:ext uri="{28A0092B-C50C-407E-A947-70E740481C1C}">
                <a14:useLocalDpi xmlns:a14="http://schemas.microsoft.com/office/drawing/2010/main"/>
              </a:ext>
            </a:extLst>
          </a:blip>
          <a:srcRect/>
          <a:stretch/>
        </p:blipFill>
        <p:spPr>
          <a:xfrm>
            <a:off x="6175924" y="2030506"/>
            <a:ext cx="4977305" cy="14154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9" name="Retângulo 18"/>
          <p:cNvSpPr/>
          <p:nvPr/>
        </p:nvSpPr>
        <p:spPr>
          <a:xfrm>
            <a:off x="9146795" y="4866884"/>
            <a:ext cx="1316486" cy="32353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Tainá</a:t>
            </a:r>
          </a:p>
        </p:txBody>
      </p:sp>
      <p:sp>
        <p:nvSpPr>
          <p:cNvPr id="20" name="Retângulo 19"/>
          <p:cNvSpPr/>
          <p:nvPr/>
        </p:nvSpPr>
        <p:spPr>
          <a:xfrm>
            <a:off x="6175924" y="3542982"/>
            <a:ext cx="2281678" cy="43403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Depoimento do aluno Pedro </a:t>
            </a:r>
          </a:p>
        </p:txBody>
      </p:sp>
    </p:spTree>
    <p:extLst>
      <p:ext uri="{BB962C8B-B14F-4D97-AF65-F5344CB8AC3E}">
        <p14:creationId xmlns:p14="http://schemas.microsoft.com/office/powerpoint/2010/main" val="3778648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MÁSCARAS</a:t>
            </a:r>
            <a:endParaRPr lang="pt-BR" sz="3200" b="1" dirty="0">
              <a:solidFill>
                <a:schemeClr val="bg1"/>
              </a:solidFill>
              <a:effectLst>
                <a:outerShdw blurRad="38100" dist="38100" dir="2700000" algn="tl">
                  <a:srgbClr val="000000">
                    <a:alpha val="43137"/>
                  </a:srgbClr>
                </a:outerShdw>
              </a:effectLst>
            </a:endParaRPr>
          </a:p>
        </p:txBody>
      </p:sp>
      <p:sp>
        <p:nvSpPr>
          <p:cNvPr id="24" name="Espaço Reservado para Conteúdo 1"/>
          <p:cNvSpPr>
            <a:spLocks noGrp="1"/>
          </p:cNvSpPr>
          <p:nvPr>
            <p:ph idx="1"/>
          </p:nvPr>
        </p:nvSpPr>
        <p:spPr>
          <a:xfrm>
            <a:off x="546100" y="1006100"/>
            <a:ext cx="11049000" cy="5457825"/>
          </a:xfrm>
        </p:spPr>
        <p:txBody>
          <a:bodyPr>
            <a:normAutofit/>
          </a:bodyPr>
          <a:lstStyle/>
          <a:p>
            <a:pPr marL="0" indent="0" algn="just">
              <a:lnSpc>
                <a:spcPct val="100000"/>
              </a:lnSpc>
              <a:spcBef>
                <a:spcPts val="0"/>
              </a:spcBef>
              <a:buNone/>
            </a:pPr>
            <a:r>
              <a:rPr lang="pt-BR" sz="1800" dirty="0" smtClean="0"/>
              <a:t>Baseada na proposta do artista Romuald </a:t>
            </a:r>
            <a:r>
              <a:rPr lang="pt-BR" sz="1800" dirty="0"/>
              <a:t>Hazoumè, de </a:t>
            </a:r>
            <a:r>
              <a:rPr lang="pt-BR" sz="1800" dirty="0" smtClean="0"/>
              <a:t>Benim, trabalhamos a confecção de máscaras.</a:t>
            </a:r>
          </a:p>
          <a:p>
            <a:pPr marL="0" indent="0" algn="just">
              <a:lnSpc>
                <a:spcPct val="100000"/>
              </a:lnSpc>
              <a:spcBef>
                <a:spcPts val="0"/>
              </a:spcBef>
              <a:buNone/>
            </a:pPr>
            <a:r>
              <a:rPr lang="pt-BR" sz="1800" dirty="0" smtClean="0"/>
              <a:t>Artista que tem forte conexão com o povo e cultura Iorubá, Romuald revela rostos e quebra convenções ancestrais ao transformar máscaras sagradas com uma proposta mais voltada à preservação ambiental, reaproveitando objetos do seu dia a dia como cordas, funis e </a:t>
            </a:r>
            <a:r>
              <a:rPr lang="pt-BR" sz="1800" dirty="0"/>
              <a:t>galões </a:t>
            </a:r>
            <a:r>
              <a:rPr lang="pt-BR" sz="1800" dirty="0" smtClean="0"/>
              <a:t>(fazendo também referência </a:t>
            </a:r>
            <a:r>
              <a:rPr lang="pt-BR" sz="1800" dirty="0"/>
              <a:t>ao transporte ilegal de petróleo </a:t>
            </a:r>
            <a:r>
              <a:rPr lang="pt-BR" sz="1800" dirty="0" smtClean="0"/>
              <a:t>na </a:t>
            </a:r>
            <a:r>
              <a:rPr lang="pt-BR" sz="1800" dirty="0"/>
              <a:t>Nigéria e </a:t>
            </a:r>
            <a:r>
              <a:rPr lang="pt-BR" sz="1800" dirty="0" smtClean="0"/>
              <a:t>denunciando </a:t>
            </a:r>
            <a:r>
              <a:rPr lang="pt-BR" sz="1800" dirty="0"/>
              <a:t>o perigo deste sistema lucrativo para a </a:t>
            </a:r>
            <a:r>
              <a:rPr lang="pt-BR" sz="1800" dirty="0" smtClean="0"/>
              <a:t>população, além de fazer uma crítica ao lixo que estamos produzindo e depositando no planeta).</a:t>
            </a:r>
          </a:p>
        </p:txBody>
      </p:sp>
      <p:pic>
        <p:nvPicPr>
          <p:cNvPr id="6" name="Imagem 5" descr="Resultado de imagem para romuald hazoumÃ©"/>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77502" y="4908667"/>
            <a:ext cx="1451908" cy="128277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tângulo 6"/>
          <p:cNvSpPr/>
          <p:nvPr/>
        </p:nvSpPr>
        <p:spPr>
          <a:xfrm>
            <a:off x="9483144" y="5361795"/>
            <a:ext cx="1664650" cy="37651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Romuald Hazoum</a:t>
            </a:r>
            <a:r>
              <a:rPr lang="pt-BR" sz="1400" dirty="0">
                <a:solidFill>
                  <a:schemeClr val="tx1"/>
                </a:solidFill>
              </a:rPr>
              <a:t>è</a:t>
            </a:r>
            <a:endParaRPr lang="pt-BR" sz="1400" dirty="0" smtClean="0">
              <a:solidFill>
                <a:schemeClr val="tx1"/>
              </a:solidFill>
            </a:endParaRPr>
          </a:p>
        </p:txBody>
      </p:sp>
      <p:pic>
        <p:nvPicPr>
          <p:cNvPr id="9" name="Imagem 8" descr="C:\Users\rosana\Documents\CONCURSO AFRICA\FOTOS PROJETO AFRICA\20191019_113100.jpg"/>
          <p:cNvPicPr/>
          <p:nvPr/>
        </p:nvPicPr>
        <p:blipFill rotWithShape="1">
          <a:blip r:embed="rId3" cstate="screen">
            <a:extLst>
              <a:ext uri="{28A0092B-C50C-407E-A947-70E740481C1C}">
                <a14:useLocalDpi xmlns:a14="http://schemas.microsoft.com/office/drawing/2010/main"/>
              </a:ext>
            </a:extLst>
          </a:blip>
          <a:srcRect/>
          <a:stretch/>
        </p:blipFill>
        <p:spPr bwMode="auto">
          <a:xfrm>
            <a:off x="854197" y="3285590"/>
            <a:ext cx="4599784" cy="177250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CaixaDeTexto 9"/>
          <p:cNvSpPr txBox="1"/>
          <p:nvPr/>
        </p:nvSpPr>
        <p:spPr>
          <a:xfrm>
            <a:off x="546101" y="5391680"/>
            <a:ext cx="6607734" cy="738664"/>
          </a:xfrm>
          <a:prstGeom prst="rect">
            <a:avLst/>
          </a:prstGeom>
          <a:noFill/>
        </p:spPr>
        <p:txBody>
          <a:bodyPr wrap="square" rtlCol="0">
            <a:spAutoFit/>
          </a:bodyPr>
          <a:lstStyle/>
          <a:p>
            <a:r>
              <a:rPr lang="pt-BR" sz="1400" b="1" dirty="0" smtClean="0"/>
              <a:t>Referências para o trabalho:</a:t>
            </a:r>
            <a:endParaRPr lang="pt-BR" sz="1400" b="1" u="sng" dirty="0" smtClean="0">
              <a:hlinkClick r:id="rId4"/>
            </a:endParaRPr>
          </a:p>
          <a:p>
            <a:r>
              <a:rPr lang="pt-BR" sz="1400" u="sng" dirty="0">
                <a:hlinkClick r:id="rId5"/>
              </a:rPr>
              <a:t>https://</a:t>
            </a:r>
            <a:r>
              <a:rPr lang="pt-BR" sz="1400" u="sng" dirty="0" smtClean="0">
                <a:hlinkClick r:id="rId5"/>
              </a:rPr>
              <a:t>casavogue.globo.com/Colunas/Gemada/noticia/2017/07/conheca-12-artistas-que-lideram-cena-de-arte-contemporanea-na-africa.html</a:t>
            </a:r>
            <a:endParaRPr lang="pt-BR" sz="1400" dirty="0"/>
          </a:p>
        </p:txBody>
      </p:sp>
      <p:pic>
        <p:nvPicPr>
          <p:cNvPr id="8" name="Imagem 7" descr="C:\Users\rosana\Documents\CONCURSO AFRICA\FOTOS PROJETO AFRICA\20191019_113103.jpg"/>
          <p:cNvPicPr/>
          <p:nvPr/>
        </p:nvPicPr>
        <p:blipFill rotWithShape="1">
          <a:blip r:embed="rId6" cstate="screen">
            <a:extLst>
              <a:ext uri="{28A0092B-C50C-407E-A947-70E740481C1C}">
                <a14:useLocalDpi xmlns:a14="http://schemas.microsoft.com/office/drawing/2010/main"/>
              </a:ext>
            </a:extLst>
          </a:blip>
          <a:srcRect/>
          <a:stretch/>
        </p:blipFill>
        <p:spPr bwMode="auto">
          <a:xfrm>
            <a:off x="5808548" y="2709326"/>
            <a:ext cx="5431984" cy="171044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607626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ítulo 4"/>
          <p:cNvSpPr txBox="1">
            <a:spLocks/>
          </p:cNvSpPr>
          <p:nvPr/>
        </p:nvSpPr>
        <p:spPr>
          <a:xfrm>
            <a:off x="150885" y="263414"/>
            <a:ext cx="11184985"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BRINQUEDOS E BRINCADEIRAS AFRICANAS E AFRO-BRASILEIRAS</a:t>
            </a:r>
            <a:endParaRPr lang="pt-BR" sz="3200" b="1" dirty="0">
              <a:solidFill>
                <a:schemeClr val="bg1"/>
              </a:solidFill>
              <a:effectLst>
                <a:outerShdw blurRad="38100" dist="38100" dir="2700000" algn="tl">
                  <a:srgbClr val="000000">
                    <a:alpha val="43137"/>
                  </a:srgbClr>
                </a:outerShdw>
              </a:effectLst>
            </a:endParaRPr>
          </a:p>
        </p:txBody>
      </p:sp>
      <p:sp>
        <p:nvSpPr>
          <p:cNvPr id="24" name="Espaço Reservado para Conteúdo 1"/>
          <p:cNvSpPr>
            <a:spLocks noGrp="1"/>
          </p:cNvSpPr>
          <p:nvPr>
            <p:ph idx="1"/>
          </p:nvPr>
        </p:nvSpPr>
        <p:spPr>
          <a:xfrm>
            <a:off x="546100" y="1006100"/>
            <a:ext cx="11049000" cy="5457825"/>
          </a:xfrm>
        </p:spPr>
        <p:txBody>
          <a:bodyPr>
            <a:normAutofit/>
          </a:bodyPr>
          <a:lstStyle/>
          <a:p>
            <a:pPr marL="0" indent="0" algn="just">
              <a:lnSpc>
                <a:spcPct val="100000"/>
              </a:lnSpc>
              <a:spcBef>
                <a:spcPts val="0"/>
              </a:spcBef>
              <a:buNone/>
            </a:pPr>
            <a:r>
              <a:rPr lang="pt-BR" sz="1800" dirty="0"/>
              <a:t>Numa parceria fantástica com o professor de Educação Física, estudamos algumas brincadeiras da Nigéria e outros jogos infantis africanos e afro-brasileiros.</a:t>
            </a:r>
            <a:endParaRPr lang="pt-BR" sz="1800" dirty="0" smtClean="0"/>
          </a:p>
        </p:txBody>
      </p:sp>
      <p:sp>
        <p:nvSpPr>
          <p:cNvPr id="10" name="CaixaDeTexto 9"/>
          <p:cNvSpPr txBox="1"/>
          <p:nvPr/>
        </p:nvSpPr>
        <p:spPr>
          <a:xfrm>
            <a:off x="681536" y="6149339"/>
            <a:ext cx="10789770" cy="523220"/>
          </a:xfrm>
          <a:prstGeom prst="rect">
            <a:avLst/>
          </a:prstGeom>
          <a:noFill/>
        </p:spPr>
        <p:txBody>
          <a:bodyPr wrap="square" rtlCol="0">
            <a:spAutoFit/>
          </a:bodyPr>
          <a:lstStyle/>
          <a:p>
            <a:r>
              <a:rPr lang="pt-BR" sz="1400" b="1" dirty="0" smtClean="0"/>
              <a:t>Referências para o trabalho:</a:t>
            </a:r>
            <a:endParaRPr lang="pt-BR" sz="1400" b="1" u="sng" dirty="0" smtClean="0">
              <a:hlinkClick r:id="rId2"/>
            </a:endParaRPr>
          </a:p>
          <a:p>
            <a:r>
              <a:rPr lang="pt-BR" sz="1400" u="sng" dirty="0">
                <a:hlinkClick r:id="rId3"/>
              </a:rPr>
              <a:t>https://</a:t>
            </a:r>
            <a:r>
              <a:rPr lang="pt-BR" sz="1400" dirty="0">
                <a:hlinkClick r:id="rId3"/>
              </a:rPr>
              <a:t>www.geledes.org.br/wp-content/uploads/2015/11/Apostila-Jogos-infantis-africanos-e-afro-brasileiros.pdf</a:t>
            </a:r>
            <a:endParaRPr lang="pt-BR" sz="1400" dirty="0"/>
          </a:p>
        </p:txBody>
      </p:sp>
      <p:pic>
        <p:nvPicPr>
          <p:cNvPr id="11" name="Imagem 10" descr="C:\Users\rosana\Documents\CONCURSO AFRICA\FOTOS PROJETO AFRICA\20190919_165234.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06717" y="1675590"/>
            <a:ext cx="4396542" cy="213630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Imagem 11" descr="C:\Users\rosana\Documents\CONCURSO AFRICA\FOTOS PROJETO AFRICA\20190919_164621.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33951" y="1704458"/>
            <a:ext cx="4504377" cy="211222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Imagem 12" descr="C:\Users\rosana\Documents\CONCURSO AFRICA\FOTOS PROJETO AFRICA\20190919_170148.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99624" y="3968663"/>
            <a:ext cx="4436891" cy="21555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Imagem 13"/>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6100" y="3968663"/>
            <a:ext cx="4347664" cy="211222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138830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ço Reservado para Conteúdo 1"/>
          <p:cNvSpPr>
            <a:spLocks noGrp="1"/>
          </p:cNvSpPr>
          <p:nvPr>
            <p:ph idx="1"/>
          </p:nvPr>
        </p:nvSpPr>
        <p:spPr>
          <a:xfrm>
            <a:off x="568978" y="983316"/>
            <a:ext cx="11049000" cy="5457825"/>
          </a:xfrm>
        </p:spPr>
        <p:txBody>
          <a:bodyPr>
            <a:normAutofit/>
          </a:bodyPr>
          <a:lstStyle/>
          <a:p>
            <a:pPr marL="0" indent="0" algn="just">
              <a:lnSpc>
                <a:spcPct val="100000"/>
              </a:lnSpc>
              <a:spcBef>
                <a:spcPts val="0"/>
              </a:spcBef>
              <a:buNone/>
            </a:pPr>
            <a:r>
              <a:rPr lang="pt-BR" sz="1800" dirty="0" smtClean="0"/>
              <a:t>A bibliotecária Raquel, formada no Curso </a:t>
            </a:r>
            <a:r>
              <a:rPr lang="pt-BR" sz="1800" dirty="0"/>
              <a:t>de Extensão </a:t>
            </a:r>
            <a:r>
              <a:rPr lang="pt-BR" sz="1800" dirty="0" smtClean="0"/>
              <a:t>“Africanidades</a:t>
            </a:r>
            <a:r>
              <a:rPr lang="pt-BR" sz="1800" dirty="0"/>
              <a:t>, Literatura Infantil e </a:t>
            </a:r>
            <a:r>
              <a:rPr lang="pt-BR" sz="1800" dirty="0" smtClean="0"/>
              <a:t>Circularidade”, pela </a:t>
            </a:r>
            <a:r>
              <a:rPr lang="pt-BR" sz="1800" dirty="0"/>
              <a:t>Universidade Federal do </a:t>
            </a:r>
            <a:r>
              <a:rPr lang="pt-BR" sz="1800" dirty="0" smtClean="0"/>
              <a:t>ABC, desenvolveu com as crianças algumas histórias e brincadeiras africanas.</a:t>
            </a:r>
          </a:p>
        </p:txBody>
      </p:sp>
      <p:sp>
        <p:nvSpPr>
          <p:cNvPr id="9"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BRINCADEIRAS E HISTÓRIAS</a:t>
            </a:r>
            <a:endParaRPr lang="pt-BR" sz="3200" b="1" dirty="0">
              <a:solidFill>
                <a:schemeClr val="bg1"/>
              </a:solidFill>
              <a:effectLst>
                <a:outerShdw blurRad="38100" dist="38100" dir="2700000" algn="tl">
                  <a:srgbClr val="000000">
                    <a:alpha val="43137"/>
                  </a:srgbClr>
                </a:outerShdw>
              </a:effectLst>
            </a:endParaRPr>
          </a:p>
        </p:txBody>
      </p:sp>
      <p:pic>
        <p:nvPicPr>
          <p:cNvPr id="15" name="Imagem 14" descr="C:\Users\rosana\Documents\CONCURSO AFRICA\FOTOS PROJETO AFRICA\20191003_160104.jpg"/>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224031" y="2346924"/>
            <a:ext cx="3123820" cy="202209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6" name="Imagem 15" descr="C:\Users\rosana\Documents\CONCURSO AFRICA\FOTOS PROJETO AFRICA\20191003_160241.jpg"/>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2686956" y="2608071"/>
            <a:ext cx="2543060" cy="186540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8" name="Retângulo 17"/>
          <p:cNvSpPr/>
          <p:nvPr/>
        </p:nvSpPr>
        <p:spPr>
          <a:xfrm>
            <a:off x="774895" y="4963133"/>
            <a:ext cx="5236135" cy="147800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A</a:t>
            </a:r>
            <a:r>
              <a:rPr lang="pt-BR" dirty="0">
                <a:solidFill>
                  <a:schemeClr val="tx1"/>
                </a:solidFill>
              </a:rPr>
              <a:t> </a:t>
            </a:r>
            <a:r>
              <a:rPr lang="pt-BR" sz="1400" dirty="0">
                <a:solidFill>
                  <a:schemeClr val="tx1"/>
                </a:solidFill>
              </a:rPr>
              <a:t>primeira atividade, com o tecido, mostra a importância do grupo estar conectado. A </a:t>
            </a:r>
            <a:r>
              <a:rPr lang="pt-BR" sz="1400" dirty="0" smtClean="0">
                <a:solidFill>
                  <a:schemeClr val="tx1"/>
                </a:solidFill>
              </a:rPr>
              <a:t>brincadeira, </a:t>
            </a:r>
            <a:r>
              <a:rPr lang="pt-BR" sz="1400" dirty="0">
                <a:solidFill>
                  <a:schemeClr val="tx1"/>
                </a:solidFill>
              </a:rPr>
              <a:t>que inicia com uma provocação de pegar o tecido mais rápido que o </a:t>
            </a:r>
            <a:r>
              <a:rPr lang="pt-BR" sz="1400" dirty="0" smtClean="0">
                <a:solidFill>
                  <a:schemeClr val="tx1"/>
                </a:solidFill>
              </a:rPr>
              <a:t>outro, </a:t>
            </a:r>
            <a:r>
              <a:rPr lang="pt-BR" sz="1400" dirty="0">
                <a:solidFill>
                  <a:schemeClr val="tx1"/>
                </a:solidFill>
              </a:rPr>
              <a:t>termina com o desafio de pegar o tecido junto com o colega. Isso para explicar o sentido da palavra </a:t>
            </a:r>
            <a:r>
              <a:rPr lang="pt-BR" sz="1400" b="1" dirty="0">
                <a:solidFill>
                  <a:schemeClr val="tx1"/>
                </a:solidFill>
              </a:rPr>
              <a:t>Ubuntu</a:t>
            </a:r>
            <a:r>
              <a:rPr lang="pt-BR" sz="1400" dirty="0">
                <a:solidFill>
                  <a:schemeClr val="tx1"/>
                </a:solidFill>
              </a:rPr>
              <a:t> que traz um amplo conceito de que </a:t>
            </a:r>
            <a:r>
              <a:rPr lang="pt-BR" sz="1400" dirty="0" smtClean="0">
                <a:solidFill>
                  <a:schemeClr val="tx1"/>
                </a:solidFill>
              </a:rPr>
              <a:t>“eu </a:t>
            </a:r>
            <a:r>
              <a:rPr lang="pt-BR" sz="1400" dirty="0">
                <a:solidFill>
                  <a:schemeClr val="tx1"/>
                </a:solidFill>
              </a:rPr>
              <a:t>não existo sem os demais que estão ao meu lado, </a:t>
            </a:r>
            <a:r>
              <a:rPr lang="pt-BR" sz="1400" dirty="0" smtClean="0">
                <a:solidFill>
                  <a:schemeClr val="tx1"/>
                </a:solidFill>
              </a:rPr>
              <a:t>eu </a:t>
            </a:r>
            <a:r>
              <a:rPr lang="pt-BR" sz="1400" dirty="0">
                <a:solidFill>
                  <a:schemeClr val="tx1"/>
                </a:solidFill>
              </a:rPr>
              <a:t>sou porque nós somos". </a:t>
            </a:r>
            <a:endParaRPr lang="pt-BR" sz="1400" dirty="0" smtClean="0">
              <a:solidFill>
                <a:schemeClr val="tx1"/>
              </a:solidFill>
            </a:endParaRPr>
          </a:p>
        </p:txBody>
      </p:sp>
      <p:pic>
        <p:nvPicPr>
          <p:cNvPr id="19" name="Imagem 18" descr="C:\Users\rosana\Documents\CONCURSO AFRICA\PREMIO ARTE CIDADÃ\20191003_162113.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49729" y="1908698"/>
            <a:ext cx="3378538" cy="16406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0" name="Imagem 19" descr="C:\Users\rosana\Documents\CONCURSO AFRICA\FOTOS PROJETO AFRICA\20191003_161725.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29233" y="2546597"/>
            <a:ext cx="3046072" cy="17701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 name="Retângulo 20"/>
          <p:cNvSpPr/>
          <p:nvPr/>
        </p:nvSpPr>
        <p:spPr>
          <a:xfrm>
            <a:off x="6467745" y="4474698"/>
            <a:ext cx="4679503" cy="163303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A segunda atividade é uma cantiga bastante conhecida entre as brincadeiras infantis no Brasil e, utilizando a brincadeira do passa anel, tentamos analisar o conteúdo real do que estamos dizendo e podemos chegar a conclusão de que esta cantiga, como muitas outras, retrata o dia a dia de trabalho dos povos vindos </a:t>
            </a:r>
            <a:r>
              <a:rPr lang="pt-BR" sz="1400" dirty="0" smtClean="0">
                <a:solidFill>
                  <a:schemeClr val="tx1"/>
                </a:solidFill>
              </a:rPr>
              <a:t>da África </a:t>
            </a:r>
            <a:r>
              <a:rPr lang="pt-BR" sz="1400" dirty="0">
                <a:solidFill>
                  <a:schemeClr val="tx1"/>
                </a:solidFill>
              </a:rPr>
              <a:t>e também do trabalho </a:t>
            </a:r>
            <a:r>
              <a:rPr lang="pt-BR" sz="1400" dirty="0" smtClean="0">
                <a:solidFill>
                  <a:schemeClr val="tx1"/>
                </a:solidFill>
              </a:rPr>
              <a:t>dos indígenas </a:t>
            </a:r>
            <a:r>
              <a:rPr lang="pt-BR" sz="1400" dirty="0">
                <a:solidFill>
                  <a:schemeClr val="tx1"/>
                </a:solidFill>
              </a:rPr>
              <a:t>escravizados no Brasil.</a:t>
            </a:r>
          </a:p>
        </p:txBody>
      </p:sp>
    </p:spTree>
    <p:extLst>
      <p:ext uri="{BB962C8B-B14F-4D97-AF65-F5344CB8AC3E}">
        <p14:creationId xmlns:p14="http://schemas.microsoft.com/office/powerpoint/2010/main" val="2652285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681536" y="5587463"/>
            <a:ext cx="10789770" cy="954107"/>
          </a:xfrm>
          <a:prstGeom prst="rect">
            <a:avLst/>
          </a:prstGeom>
          <a:noFill/>
        </p:spPr>
        <p:txBody>
          <a:bodyPr wrap="square" rtlCol="0">
            <a:spAutoFit/>
          </a:bodyPr>
          <a:lstStyle/>
          <a:p>
            <a:r>
              <a:rPr lang="pt-BR" sz="1400" b="1" dirty="0" smtClean="0"/>
              <a:t>Referências para o trabalho:</a:t>
            </a:r>
            <a:endParaRPr lang="pt-BR" sz="1400" b="1" u="sng" dirty="0" smtClean="0">
              <a:hlinkClick r:id="rId2"/>
            </a:endParaRPr>
          </a:p>
          <a:p>
            <a:r>
              <a:rPr lang="pt-BR" sz="1400" u="sng" dirty="0">
                <a:hlinkClick r:id="rId3"/>
              </a:rPr>
              <a:t>http://</a:t>
            </a:r>
            <a:r>
              <a:rPr lang="pt-BR" sz="1400" u="sng" dirty="0" smtClean="0">
                <a:hlinkClick r:id="rId3"/>
              </a:rPr>
              <a:t>basilio.fundaj.gov.br/pesquisaescolar/index.php?option=com_content&amp;view=article&amp;id=629&amp;Itemid=1</a:t>
            </a:r>
            <a:endParaRPr lang="pt-BR" sz="1400" u="sng" dirty="0" smtClean="0"/>
          </a:p>
          <a:p>
            <a:r>
              <a:rPr lang="pt-BR" sz="1400" u="sng" dirty="0">
                <a:hlinkClick r:id="rId4"/>
              </a:rPr>
              <a:t>https://cadeomanualblog.wordpress.com/2016/07/01/brincadeira-musical-si-mama-kaa-tanzania/</a:t>
            </a:r>
            <a:r>
              <a:rPr lang="pt-BR" sz="1400" dirty="0"/>
              <a:t> </a:t>
            </a:r>
            <a:endParaRPr lang="pt-BR" sz="1400" dirty="0" smtClean="0"/>
          </a:p>
          <a:p>
            <a:r>
              <a:rPr lang="pt-BR" sz="1400" u="sng" dirty="0">
                <a:hlinkClick r:id="rId5"/>
              </a:rPr>
              <a:t>https://www.conexaolusofona.org/capulana-um-tecido-carregado-de-historia</a:t>
            </a:r>
            <a:r>
              <a:rPr lang="pt-BR" sz="1400" u="sng" dirty="0" smtClean="0">
                <a:hlinkClick r:id="rId5"/>
              </a:rPr>
              <a:t>/</a:t>
            </a:r>
            <a:endParaRPr lang="pt-BR" sz="1400" dirty="0"/>
          </a:p>
        </p:txBody>
      </p:sp>
      <p:sp>
        <p:nvSpPr>
          <p:cNvPr id="9"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tx1">
                    <a:lumMod val="85000"/>
                    <a:lumOff val="15000"/>
                  </a:schemeClr>
                </a:solidFill>
                <a:effectLst>
                  <a:outerShdw blurRad="38100" dist="38100" dir="2700000" algn="tl">
                    <a:srgbClr val="000000">
                      <a:alpha val="43137"/>
                    </a:srgbClr>
                  </a:outerShdw>
                </a:effectLst>
              </a:rPr>
              <a:t>BRINCADEIRAS E HISTÓRIAS</a:t>
            </a:r>
            <a:endParaRPr lang="pt-BR" sz="3200" b="1" dirty="0">
              <a:solidFill>
                <a:schemeClr val="tx1">
                  <a:lumMod val="85000"/>
                  <a:lumOff val="15000"/>
                </a:schemeClr>
              </a:solidFill>
              <a:effectLst>
                <a:outerShdw blurRad="38100" dist="38100" dir="2700000" algn="tl">
                  <a:srgbClr val="000000">
                    <a:alpha val="43137"/>
                  </a:srgbClr>
                </a:outerShdw>
              </a:effectLst>
            </a:endParaRPr>
          </a:p>
        </p:txBody>
      </p:sp>
      <p:pic>
        <p:nvPicPr>
          <p:cNvPr id="17" name="Imagem 16" descr="C:\Users\rosana\Documents\CONCURSO AFRICA\FOTOS PROJETO AFRICA\20191003_155919.jpg"/>
          <p:cNvPicPr/>
          <p:nvPr/>
        </p:nvPicPr>
        <p:blipFill rotWithShape="1">
          <a:blip r:embed="rId6" cstate="print">
            <a:extLst>
              <a:ext uri="{28A0092B-C50C-407E-A947-70E740481C1C}">
                <a14:useLocalDpi xmlns:a14="http://schemas.microsoft.com/office/drawing/2010/main" val="0"/>
              </a:ext>
            </a:extLst>
          </a:blip>
          <a:srcRect l="32713"/>
          <a:stretch/>
        </p:blipFill>
        <p:spPr bwMode="auto">
          <a:xfrm rot="5400000">
            <a:off x="168325" y="1696375"/>
            <a:ext cx="4396713" cy="317350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8" name="Retângulo 17"/>
          <p:cNvSpPr/>
          <p:nvPr/>
        </p:nvSpPr>
        <p:spPr>
          <a:xfrm>
            <a:off x="4191216" y="1084772"/>
            <a:ext cx="7280089" cy="151051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A terceira atividade foi desenvolvida </a:t>
            </a:r>
            <a:r>
              <a:rPr lang="pt-BR" sz="1400" dirty="0" smtClean="0">
                <a:solidFill>
                  <a:schemeClr val="tx1"/>
                </a:solidFill>
              </a:rPr>
              <a:t>baseada na brincadeira/música </a:t>
            </a:r>
            <a:r>
              <a:rPr lang="pt-BR" sz="1400" dirty="0">
                <a:solidFill>
                  <a:schemeClr val="tx1"/>
                </a:solidFill>
              </a:rPr>
              <a:t>existente na Tanzânia chamada </a:t>
            </a:r>
            <a:r>
              <a:rPr lang="pt-BR" sz="1400" dirty="0" smtClean="0">
                <a:solidFill>
                  <a:schemeClr val="tx1"/>
                </a:solidFill>
              </a:rPr>
              <a:t>Simamaka. Cada </a:t>
            </a:r>
            <a:r>
              <a:rPr lang="pt-BR" sz="1400" dirty="0">
                <a:solidFill>
                  <a:schemeClr val="tx1"/>
                </a:solidFill>
              </a:rPr>
              <a:t>palavra pede um comando como </a:t>
            </a:r>
            <a:r>
              <a:rPr lang="pt-BR" sz="1400" dirty="0" smtClean="0">
                <a:solidFill>
                  <a:schemeClr val="tx1"/>
                </a:solidFill>
              </a:rPr>
              <a:t>abaixar</a:t>
            </a:r>
            <a:r>
              <a:rPr lang="pt-BR" sz="1400" dirty="0">
                <a:solidFill>
                  <a:schemeClr val="tx1"/>
                </a:solidFill>
              </a:rPr>
              <a:t>, andar, correr, etc... uma forma divertida de conhecer a África sem a triste herança colonialista</a:t>
            </a:r>
            <a:r>
              <a:rPr lang="pt-BR" sz="1400" dirty="0" smtClean="0">
                <a:solidFill>
                  <a:schemeClr val="tx1"/>
                </a:solidFill>
              </a:rPr>
              <a:t>.</a:t>
            </a:r>
          </a:p>
          <a:p>
            <a:pPr algn="just"/>
            <a:endParaRPr lang="pt-BR" sz="1400" dirty="0">
              <a:solidFill>
                <a:schemeClr val="tx1"/>
              </a:solidFill>
            </a:endParaRPr>
          </a:p>
          <a:p>
            <a:pPr algn="just"/>
            <a:r>
              <a:rPr lang="pt-BR" sz="1400" dirty="0" smtClean="0">
                <a:solidFill>
                  <a:schemeClr val="tx1"/>
                </a:solidFill>
              </a:rPr>
              <a:t>Raquel </a:t>
            </a:r>
            <a:r>
              <a:rPr lang="pt-BR" sz="1400" dirty="0">
                <a:solidFill>
                  <a:schemeClr val="tx1"/>
                </a:solidFill>
              </a:rPr>
              <a:t>veio especialmente vestida para tal ocasião, utilizando um vestido de capulana cor laranja que remete à alguns países do </a:t>
            </a:r>
            <a:r>
              <a:rPr lang="pt-BR" sz="1400" dirty="0" smtClean="0">
                <a:solidFill>
                  <a:schemeClr val="tx1"/>
                </a:solidFill>
              </a:rPr>
              <a:t>continente africano, muito utilizado por lá.</a:t>
            </a:r>
            <a:endParaRPr lang="pt-BR" sz="1400" dirty="0">
              <a:solidFill>
                <a:schemeClr val="tx1"/>
              </a:solidFill>
            </a:endParaRPr>
          </a:p>
        </p:txBody>
      </p:sp>
      <p:sp>
        <p:nvSpPr>
          <p:cNvPr id="13" name="Retângulo 12"/>
          <p:cNvSpPr/>
          <p:nvPr/>
        </p:nvSpPr>
        <p:spPr>
          <a:xfrm>
            <a:off x="4191215" y="3039035"/>
            <a:ext cx="7280089" cy="244244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“Em 2019 tive o prazer e a oportunidade de fazer o curso d</a:t>
            </a:r>
            <a:r>
              <a:rPr lang="pt-BR" sz="1400" dirty="0" smtClean="0">
                <a:solidFill>
                  <a:schemeClr val="tx1"/>
                </a:solidFill>
              </a:rPr>
              <a:t>e </a:t>
            </a:r>
            <a:r>
              <a:rPr lang="pt-BR" sz="1400" dirty="0">
                <a:solidFill>
                  <a:schemeClr val="tx1"/>
                </a:solidFill>
              </a:rPr>
              <a:t>Extensão Africanidades, Literatura Infantil e Circularidade, na Universidade Federal do ABC, Campus Santo André. Dentre as inúmeras vivências, tive contato com a Rede do Cuidado e a oficina de Paulo Inácio Coelho. Entre batuques, cuidados, olho no olho e danças pude conhecer diversas cantigas e brincadeiras que nos ligam à nossa ancestralidade. Grande e boa foi a surpresa quando a professora Rosana me disse que estava trabalhando o Continente Africano com seus alunos e que gostaria que eu aplicasse uma atividade relacionada ao tema. Trouxe para o grupo algumas atividades.</a:t>
            </a:r>
          </a:p>
          <a:p>
            <a:pPr algn="just"/>
            <a:r>
              <a:rPr lang="pt-BR" sz="1400" dirty="0">
                <a:solidFill>
                  <a:schemeClr val="tx1"/>
                </a:solidFill>
              </a:rPr>
              <a:t>Atuar o tema Africanidades dentro do espaço escolar é valorizar a cultura e saberes trazidos para nosso país por esse continente tão rico e diversificado em ciência, arte, cultura e humanidade</a:t>
            </a:r>
            <a:r>
              <a:rPr lang="pt-BR" sz="1400" dirty="0" smtClean="0">
                <a:solidFill>
                  <a:schemeClr val="tx1"/>
                </a:solidFill>
              </a:rPr>
              <a:t>”.</a:t>
            </a:r>
          </a:p>
          <a:p>
            <a:pPr algn="just"/>
            <a:r>
              <a:rPr lang="pt-BR" sz="1400" b="1" dirty="0" smtClean="0">
                <a:solidFill>
                  <a:schemeClr val="tx1"/>
                </a:solidFill>
              </a:rPr>
              <a:t>Raquel Teixeira Anacleto – Bibliotecária do Instituto </a:t>
            </a:r>
            <a:r>
              <a:rPr lang="pt-BR" sz="1400" b="1" dirty="0">
                <a:solidFill>
                  <a:schemeClr val="tx1"/>
                </a:solidFill>
              </a:rPr>
              <a:t>Coração de </a:t>
            </a:r>
            <a:r>
              <a:rPr lang="pt-BR" sz="1400" b="1" dirty="0" smtClean="0">
                <a:solidFill>
                  <a:schemeClr val="tx1"/>
                </a:solidFill>
              </a:rPr>
              <a:t>Jesus</a:t>
            </a:r>
            <a:endParaRPr lang="pt-BR" sz="1400" b="1" dirty="0">
              <a:solidFill>
                <a:schemeClr val="tx1"/>
              </a:solidFill>
            </a:endParaRPr>
          </a:p>
        </p:txBody>
      </p:sp>
    </p:spTree>
    <p:extLst>
      <p:ext uri="{BB962C8B-B14F-4D97-AF65-F5344CB8AC3E}">
        <p14:creationId xmlns:p14="http://schemas.microsoft.com/office/powerpoint/2010/main" val="1497642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rot="19712132">
            <a:off x="10719027" y="1391497"/>
            <a:ext cx="470275" cy="563463"/>
          </a:xfrm>
          <a:prstGeom prst="rect">
            <a:avLst/>
          </a:prstGeom>
        </p:spPr>
      </p:pic>
      <p:sp>
        <p:nvSpPr>
          <p:cNvPr id="2" name="Retângulo 1"/>
          <p:cNvSpPr/>
          <p:nvPr/>
        </p:nvSpPr>
        <p:spPr>
          <a:xfrm>
            <a:off x="9345559" y="1069481"/>
            <a:ext cx="1869141" cy="3481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tx1">
                    <a:lumMod val="85000"/>
                    <a:lumOff val="15000"/>
                  </a:schemeClr>
                </a:solidFill>
                <a:effectLst>
                  <a:outerShdw blurRad="38100" dist="38100" dir="2700000" algn="tl">
                    <a:srgbClr val="000000">
                      <a:alpha val="43137"/>
                    </a:srgbClr>
                  </a:outerShdw>
                </a:effectLst>
              </a:rPr>
              <a:t>REFERÊNCIAS</a:t>
            </a:r>
            <a:endParaRPr lang="pt-BR" sz="3200" b="1" dirty="0">
              <a:solidFill>
                <a:schemeClr val="tx1">
                  <a:lumMod val="85000"/>
                  <a:lumOff val="15000"/>
                </a:schemeClr>
              </a:solidFill>
              <a:effectLst>
                <a:outerShdw blurRad="38100" dist="38100" dir="2700000" algn="tl">
                  <a:srgbClr val="000000">
                    <a:alpha val="43137"/>
                  </a:srgbClr>
                </a:outerShdw>
              </a:effectLst>
            </a:endParaRPr>
          </a:p>
        </p:txBody>
      </p:sp>
      <p:sp>
        <p:nvSpPr>
          <p:cNvPr id="5" name="Retângulo 4"/>
          <p:cNvSpPr/>
          <p:nvPr/>
        </p:nvSpPr>
        <p:spPr>
          <a:xfrm>
            <a:off x="537882" y="994908"/>
            <a:ext cx="11147611" cy="5847755"/>
          </a:xfrm>
          <a:prstGeom prst="rect">
            <a:avLst/>
          </a:prstGeom>
        </p:spPr>
        <p:txBody>
          <a:bodyPr wrap="square">
            <a:spAutoFit/>
          </a:bodyPr>
          <a:lstStyle/>
          <a:p>
            <a:r>
              <a:rPr lang="pt-BR" sz="1400" b="1" dirty="0"/>
              <a:t>Fontes de pesquisa pessoal:</a:t>
            </a:r>
          </a:p>
          <a:p>
            <a:pPr marL="285750" indent="-285750">
              <a:buFont typeface="Wingdings" panose="05000000000000000000" pitchFamily="2" charset="2"/>
              <a:buChar char="§"/>
            </a:pPr>
            <a:r>
              <a:rPr lang="pt-BR" sz="1400" dirty="0" smtClean="0"/>
              <a:t>A </a:t>
            </a:r>
            <a:r>
              <a:rPr lang="pt-BR" sz="1400" dirty="0"/>
              <a:t>criança e a arte, o dia a dia na sala de aula, Aurora Ferreira, 4ª ed., Ed. Wak.</a:t>
            </a:r>
          </a:p>
          <a:p>
            <a:pPr marL="285750" indent="-285750">
              <a:buFont typeface="Wingdings" panose="05000000000000000000" pitchFamily="2" charset="2"/>
              <a:buChar char="§"/>
            </a:pPr>
            <a:r>
              <a:rPr lang="pt-BR" sz="1400" dirty="0" smtClean="0"/>
              <a:t>Aprendendo </a:t>
            </a:r>
            <a:r>
              <a:rPr lang="pt-BR" sz="1400" dirty="0"/>
              <a:t>Arte, Cesar Coll e Ana Teberosky, 2008, Ed. Ática.</a:t>
            </a:r>
          </a:p>
          <a:p>
            <a:pPr marL="285750" indent="-285750">
              <a:buFont typeface="Wingdings" panose="05000000000000000000" pitchFamily="2" charset="2"/>
              <a:buChar char="§"/>
            </a:pPr>
            <a:r>
              <a:rPr lang="pt-BR" sz="1400" dirty="0" smtClean="0"/>
              <a:t>Aprendendo </a:t>
            </a:r>
            <a:r>
              <a:rPr lang="pt-BR" sz="1400" dirty="0"/>
              <a:t>História e Geografia, Cesar Coll e Ana Teberosky, 2008, Ed. Ática.</a:t>
            </a:r>
          </a:p>
          <a:p>
            <a:pPr marL="285750" indent="-285750">
              <a:buFont typeface="Wingdings" panose="05000000000000000000" pitchFamily="2" charset="2"/>
              <a:buChar char="§"/>
            </a:pPr>
            <a:r>
              <a:rPr lang="pt-BR" sz="1400" dirty="0" smtClean="0"/>
              <a:t>Fazer </a:t>
            </a:r>
            <a:r>
              <a:rPr lang="pt-BR" sz="1400" dirty="0"/>
              <a:t>e pensar Arte, Anna Marie Holm, MAM.</a:t>
            </a:r>
          </a:p>
          <a:p>
            <a:pPr marL="285750" indent="-285750">
              <a:buFont typeface="Wingdings" panose="05000000000000000000" pitchFamily="2" charset="2"/>
              <a:buChar char="§"/>
            </a:pPr>
            <a:r>
              <a:rPr lang="pt-BR" sz="1400" dirty="0" smtClean="0"/>
              <a:t>Festas </a:t>
            </a:r>
            <a:r>
              <a:rPr lang="pt-BR" sz="1400" dirty="0"/>
              <a:t>e tradições, Nereide S. Santa Rosa, Ed. Moderna.</a:t>
            </a:r>
          </a:p>
          <a:p>
            <a:pPr marL="285750" indent="-285750">
              <a:buFont typeface="Wingdings" panose="05000000000000000000" pitchFamily="2" charset="2"/>
              <a:buChar char="§"/>
            </a:pPr>
            <a:r>
              <a:rPr lang="pt-BR" sz="1400" dirty="0" smtClean="0"/>
              <a:t>História </a:t>
            </a:r>
            <a:r>
              <a:rPr lang="pt-BR" sz="1400" dirty="0"/>
              <a:t>da Arte, Graça Proença, Ed. Ática.</a:t>
            </a:r>
          </a:p>
          <a:p>
            <a:pPr marL="285750" indent="-285750">
              <a:buFont typeface="Wingdings" panose="05000000000000000000" pitchFamily="2" charset="2"/>
              <a:buChar char="§"/>
            </a:pPr>
            <a:r>
              <a:rPr lang="pt-BR" sz="1400" dirty="0" smtClean="0"/>
              <a:t>Menino </a:t>
            </a:r>
            <a:r>
              <a:rPr lang="pt-BR" sz="1400" dirty="0"/>
              <a:t>bom, Lúcia Fidalgo, 2ª ed., Ed. Dimensão.</a:t>
            </a:r>
          </a:p>
          <a:p>
            <a:pPr marL="285750" indent="-285750">
              <a:buFont typeface="Wingdings" panose="05000000000000000000" pitchFamily="2" charset="2"/>
              <a:buChar char="§"/>
            </a:pPr>
            <a:r>
              <a:rPr lang="pt-BR" sz="1400" dirty="0" smtClean="0"/>
              <a:t>Pérola </a:t>
            </a:r>
            <a:r>
              <a:rPr lang="pt-BR" sz="1400" dirty="0"/>
              <a:t>torta, Ronaldo Simões Coelho, 4ª ed. , Ed. Dimensão.</a:t>
            </a:r>
          </a:p>
          <a:p>
            <a:pPr marL="285750" indent="-285750">
              <a:buFont typeface="Wingdings" panose="05000000000000000000" pitchFamily="2" charset="2"/>
              <a:buChar char="§"/>
            </a:pPr>
            <a:r>
              <a:rPr lang="pt-BR" sz="1400" dirty="0" smtClean="0"/>
              <a:t>Usos </a:t>
            </a:r>
            <a:r>
              <a:rPr lang="pt-BR" sz="1400" dirty="0"/>
              <a:t>e costumes, Nereide S. Santa Rosa, Ed. Moderna.</a:t>
            </a:r>
          </a:p>
          <a:p>
            <a:endParaRPr lang="pt-BR" sz="500" dirty="0"/>
          </a:p>
          <a:p>
            <a:r>
              <a:rPr lang="pt-BR" sz="1400" b="1" dirty="0"/>
              <a:t>Fontes de pesquisa, reflexão e partilha</a:t>
            </a:r>
            <a:r>
              <a:rPr lang="pt-BR" sz="1400" b="1" dirty="0" smtClean="0"/>
              <a:t>: </a:t>
            </a:r>
            <a:r>
              <a:rPr lang="pt-BR" sz="1400" dirty="0" smtClean="0"/>
              <a:t>Além </a:t>
            </a:r>
            <a:r>
              <a:rPr lang="pt-BR" sz="1400" dirty="0"/>
              <a:t>dos sites já indicados no corpo do portfólio, também refletimos a partir desses outros materiais.</a:t>
            </a:r>
          </a:p>
          <a:p>
            <a:pPr marL="285750" indent="-285750">
              <a:buFont typeface="Wingdings" panose="05000000000000000000" pitchFamily="2" charset="2"/>
              <a:buChar char="§"/>
            </a:pPr>
            <a:r>
              <a:rPr lang="pt-BR" sz="1400" dirty="0" smtClean="0"/>
              <a:t>FOTOGRAFIAS: http</a:t>
            </a:r>
            <a:r>
              <a:rPr lang="pt-BR" sz="1400" dirty="0"/>
              <a:t>://www.seydoukeitaphotographer.com/en/photographs/</a:t>
            </a:r>
          </a:p>
          <a:p>
            <a:pPr marL="285750" indent="-285750">
              <a:buFont typeface="Wingdings" panose="05000000000000000000" pitchFamily="2" charset="2"/>
              <a:buChar char="§"/>
            </a:pPr>
            <a:r>
              <a:rPr lang="pt-BR" sz="1400" dirty="0" smtClean="0"/>
              <a:t>MÁSCARAS AFRICANAS: https</a:t>
            </a:r>
            <a:r>
              <a:rPr lang="pt-BR" sz="1400" dirty="0"/>
              <a:t>://www.geledes.org.br/mascaras-africanas/</a:t>
            </a:r>
          </a:p>
          <a:p>
            <a:pPr marL="285750" indent="-285750">
              <a:buFont typeface="Wingdings" panose="05000000000000000000" pitchFamily="2" charset="2"/>
              <a:buChar char="§"/>
            </a:pPr>
            <a:r>
              <a:rPr lang="pt-BR" sz="1400" dirty="0" smtClean="0"/>
              <a:t>ESTAMPARIA AFRICANA: https</a:t>
            </a:r>
            <a:r>
              <a:rPr lang="pt-BR" sz="1400" dirty="0"/>
              <a:t>://www.hierophant.com.br/arcano/posts/view/Fashion/923/</a:t>
            </a:r>
          </a:p>
          <a:p>
            <a:pPr marL="285750" indent="-285750">
              <a:buFont typeface="Wingdings" panose="05000000000000000000" pitchFamily="2" charset="2"/>
              <a:buChar char="§"/>
            </a:pPr>
            <a:r>
              <a:rPr lang="pt-BR" sz="1400" dirty="0" smtClean="0"/>
              <a:t>MUSEU AFROBRASIL: http</a:t>
            </a:r>
            <a:r>
              <a:rPr lang="pt-BR" sz="1400" dirty="0"/>
              <a:t>://www.museuafrobrasil.org.br/</a:t>
            </a:r>
          </a:p>
          <a:p>
            <a:pPr marL="285750" indent="-285750">
              <a:buFont typeface="Wingdings" panose="05000000000000000000" pitchFamily="2" charset="2"/>
              <a:buChar char="§"/>
            </a:pPr>
            <a:r>
              <a:rPr lang="pt-BR" sz="1400" dirty="0" smtClean="0"/>
              <a:t>HOMENAGEM </a:t>
            </a:r>
            <a:r>
              <a:rPr lang="pt-BR" sz="1400" dirty="0"/>
              <a:t>A MULHERES </a:t>
            </a:r>
            <a:r>
              <a:rPr lang="pt-BR" sz="1400" dirty="0" smtClean="0"/>
              <a:t>NEGRAS: https</a:t>
            </a:r>
            <a:r>
              <a:rPr lang="pt-BR" sz="1400" dirty="0"/>
              <a:t>://lunetas.com.br/emei-nelson-mandela-mulheres-negras/?fbclid=IwAR3UkC9aEPEZw_LseexJMxwGEZqQz3VMZeDKIoGvNDxhOACMdnBGDDHU4eE</a:t>
            </a:r>
          </a:p>
          <a:p>
            <a:pPr marL="285750" indent="-285750">
              <a:buFont typeface="Wingdings" panose="05000000000000000000" pitchFamily="2" charset="2"/>
              <a:buChar char="§"/>
            </a:pPr>
            <a:r>
              <a:rPr lang="pt-BR" sz="1400" dirty="0" smtClean="0"/>
              <a:t>ÁFRICA: </a:t>
            </a:r>
          </a:p>
          <a:p>
            <a:pPr marL="742950" lvl="1" indent="-285750">
              <a:buFont typeface="Wingdings" panose="05000000000000000000" pitchFamily="2" charset="2"/>
              <a:buChar char="§"/>
            </a:pPr>
            <a:r>
              <a:rPr lang="pt-BR" sz="1400" dirty="0" smtClean="0"/>
              <a:t>https</a:t>
            </a:r>
            <a:r>
              <a:rPr lang="pt-BR" sz="1400" dirty="0"/>
              <a:t>://www.youtube.com/watch?v=fGUFwFYx46s os africanos – raízes do </a:t>
            </a:r>
            <a:r>
              <a:rPr lang="pt-BR" sz="1400" dirty="0" smtClean="0"/>
              <a:t>Brasil</a:t>
            </a:r>
            <a:endParaRPr lang="pt-BR" sz="1400" dirty="0"/>
          </a:p>
          <a:p>
            <a:pPr marL="742950" lvl="1" indent="-285750">
              <a:buFont typeface="Wingdings" panose="05000000000000000000" pitchFamily="2" charset="2"/>
              <a:buChar char="§"/>
            </a:pPr>
            <a:r>
              <a:rPr lang="pt-BR" sz="1400" dirty="0"/>
              <a:t>https://www.youtube.com/watch?v=KTd9IlROM-U   </a:t>
            </a:r>
          </a:p>
          <a:p>
            <a:pPr marL="742950" lvl="1" indent="-285750">
              <a:buFont typeface="Wingdings" panose="05000000000000000000" pitchFamily="2" charset="2"/>
              <a:buChar char="§"/>
            </a:pPr>
            <a:r>
              <a:rPr lang="pt-BR" sz="1400" dirty="0"/>
              <a:t>https://www.youtube.com/watch?v=jtWNhpV34S4   </a:t>
            </a:r>
          </a:p>
          <a:p>
            <a:pPr marL="742950" lvl="1" indent="-285750">
              <a:buFont typeface="Wingdings" panose="05000000000000000000" pitchFamily="2" charset="2"/>
              <a:buChar char="§"/>
            </a:pPr>
            <a:r>
              <a:rPr lang="pt-BR" sz="1400" dirty="0"/>
              <a:t>https://www.youtube.com/watch?v=Vd8RGePD88M   cultura negra no br</a:t>
            </a:r>
          </a:p>
          <a:p>
            <a:pPr marL="742950" lvl="1" indent="-285750">
              <a:buFont typeface="Wingdings" panose="05000000000000000000" pitchFamily="2" charset="2"/>
              <a:buChar char="§"/>
            </a:pPr>
            <a:r>
              <a:rPr lang="pt-BR" sz="1400" dirty="0" smtClean="0"/>
              <a:t>AS </a:t>
            </a:r>
            <a:r>
              <a:rPr lang="pt-BR" sz="1400" dirty="0"/>
              <a:t>CORES DA </a:t>
            </a:r>
            <a:r>
              <a:rPr lang="pt-BR" sz="1400" dirty="0" smtClean="0"/>
              <a:t>ÁFRICA: https</a:t>
            </a:r>
            <a:r>
              <a:rPr lang="pt-BR" sz="1400" dirty="0"/>
              <a:t>://www.youtube.com/watch?v=L3XOOI5pCnY</a:t>
            </a:r>
          </a:p>
          <a:p>
            <a:pPr marL="742950" lvl="1" indent="-285750">
              <a:buFont typeface="Wingdings" panose="05000000000000000000" pitchFamily="2" charset="2"/>
              <a:buChar char="§"/>
            </a:pPr>
            <a:r>
              <a:rPr lang="pt-BR" sz="1400" dirty="0"/>
              <a:t>M</a:t>
            </a:r>
            <a:r>
              <a:rPr lang="pt-BR" sz="1400" dirty="0" smtClean="0"/>
              <a:t>ÚSICA </a:t>
            </a:r>
            <a:r>
              <a:rPr lang="pt-BR" sz="1400" dirty="0"/>
              <a:t>E CANÇÃO PARA </a:t>
            </a:r>
            <a:r>
              <a:rPr lang="pt-BR" sz="1400" dirty="0" smtClean="0"/>
              <a:t>CRIANÇAS: </a:t>
            </a:r>
            <a:r>
              <a:rPr lang="pt-BR" sz="1400" dirty="0" smtClean="0">
                <a:hlinkClick r:id="rId3"/>
              </a:rPr>
              <a:t>https</a:t>
            </a:r>
            <a:r>
              <a:rPr lang="pt-BR" sz="1400" dirty="0">
                <a:hlinkClick r:id="rId3"/>
              </a:rPr>
              <a:t>://</a:t>
            </a:r>
            <a:r>
              <a:rPr lang="pt-BR" sz="1400" dirty="0" smtClean="0">
                <a:hlinkClick r:id="rId3"/>
              </a:rPr>
              <a:t>www.youtube.com/watch?v=sFlyUvo7Gy0</a:t>
            </a:r>
            <a:endParaRPr lang="pt-BR" sz="1400" dirty="0" smtClean="0"/>
          </a:p>
          <a:p>
            <a:pPr marL="742950" lvl="1" indent="-285750">
              <a:buFont typeface="Wingdings" panose="05000000000000000000" pitchFamily="2" charset="2"/>
              <a:buChar char="§"/>
            </a:pPr>
            <a:endParaRPr lang="pt-BR" sz="500" dirty="0" smtClean="0"/>
          </a:p>
          <a:p>
            <a:r>
              <a:rPr lang="pt-BR" sz="1400" b="1" dirty="0" smtClean="0"/>
              <a:t>Biografias estudadas: </a:t>
            </a:r>
            <a:r>
              <a:rPr lang="pt-BR" sz="1400" dirty="0" smtClean="0"/>
              <a:t>Jean Baptiste Debret, Wangari Muta Maathai (ambientalista queniana), Zumbi dos Palmares, Aleijadinho e Nelson Mandela.</a:t>
            </a:r>
          </a:p>
          <a:p>
            <a:pPr marL="285750" indent="-285750">
              <a:buFont typeface="Wingdings" panose="05000000000000000000" pitchFamily="2" charset="2"/>
              <a:buChar char="§"/>
            </a:pPr>
            <a:endParaRPr lang="pt-BR" sz="500" dirty="0"/>
          </a:p>
        </p:txBody>
      </p:sp>
      <p:sp>
        <p:nvSpPr>
          <p:cNvPr id="7" name="Subtítulo 4"/>
          <p:cNvSpPr txBox="1">
            <a:spLocks/>
          </p:cNvSpPr>
          <p:nvPr/>
        </p:nvSpPr>
        <p:spPr>
          <a:xfrm>
            <a:off x="7149370" y="1102484"/>
            <a:ext cx="4123386" cy="3885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pt-BR" sz="1400" b="1" dirty="0" smtClean="0"/>
              <a:t>Vídeos enviados por link</a:t>
            </a:r>
          </a:p>
        </p:txBody>
      </p:sp>
    </p:spTree>
    <p:extLst>
      <p:ext uri="{BB962C8B-B14F-4D97-AF65-F5344CB8AC3E}">
        <p14:creationId xmlns:p14="http://schemas.microsoft.com/office/powerpoint/2010/main" val="357431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MOMENTOS</a:t>
            </a:r>
            <a:endParaRPr lang="pt-BR" sz="3200" b="1" dirty="0">
              <a:solidFill>
                <a:schemeClr val="bg1"/>
              </a:solidFill>
              <a:effectLst>
                <a:outerShdw blurRad="38100" dist="38100" dir="2700000" algn="tl">
                  <a:srgbClr val="000000">
                    <a:alpha val="43137"/>
                  </a:srgbClr>
                </a:outerShdw>
              </a:effectLst>
            </a:endParaRPr>
          </a:p>
        </p:txBody>
      </p:sp>
      <p:pic>
        <p:nvPicPr>
          <p:cNvPr id="7" name="Imagem 6"/>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8953" y="3344340"/>
            <a:ext cx="1538187" cy="251237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Imagem 7" descr="C:\Users\rosana\Documents\CONCURSO AFRICA\PREMIO ARTE CIDADÃ\FB_IMG_1571525698367.jpg"/>
          <p:cNvPicPr/>
          <p:nvPr/>
        </p:nvPicPr>
        <p:blipFill rotWithShape="1">
          <a:blip r:embed="rId3" cstate="screen">
            <a:extLst>
              <a:ext uri="{28A0092B-C50C-407E-A947-70E740481C1C}">
                <a14:useLocalDpi xmlns:a14="http://schemas.microsoft.com/office/drawing/2010/main"/>
              </a:ext>
            </a:extLst>
          </a:blip>
          <a:srcRect/>
          <a:stretch/>
        </p:blipFill>
        <p:spPr bwMode="auto">
          <a:xfrm>
            <a:off x="706479" y="3344340"/>
            <a:ext cx="1458495" cy="25185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Imagem 8" descr="C:\Users\rosana\Pictures\ANA.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0147" y="1194762"/>
            <a:ext cx="3065027" cy="203023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m 9" descr="C:\Users\rosana\Documents\CONCURSO AFRICA\FOTOS PROJETO AFRICA\20191019_112139.jpg"/>
          <p:cNvPicPr/>
          <p:nvPr/>
        </p:nvPicPr>
        <p:blipFill rotWithShape="1">
          <a:blip r:embed="rId5" cstate="screen">
            <a:extLst>
              <a:ext uri="{28A0092B-C50C-407E-A947-70E740481C1C}">
                <a14:useLocalDpi xmlns:a14="http://schemas.microsoft.com/office/drawing/2010/main"/>
              </a:ext>
            </a:extLst>
          </a:blip>
          <a:srcRect/>
          <a:stretch/>
        </p:blipFill>
        <p:spPr bwMode="auto">
          <a:xfrm>
            <a:off x="7416507" y="1156456"/>
            <a:ext cx="3770228" cy="202258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Imagem 11" descr="C:\Users\rosana\Documents\CONCURSO AFRICA\FOTOS PROJETO AFRICA\20191019_122217.jpg"/>
          <p:cNvPicPr/>
          <p:nvPr/>
        </p:nvPicPr>
        <p:blipFill rotWithShape="1">
          <a:blip r:embed="rId6" cstate="screen">
            <a:extLst>
              <a:ext uri="{28A0092B-C50C-407E-A947-70E740481C1C}">
                <a14:useLocalDpi xmlns:a14="http://schemas.microsoft.com/office/drawing/2010/main"/>
              </a:ext>
            </a:extLst>
          </a:blip>
          <a:srcRect/>
          <a:stretch/>
        </p:blipFill>
        <p:spPr bwMode="auto">
          <a:xfrm>
            <a:off x="2291895" y="3344340"/>
            <a:ext cx="1890137" cy="251237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Imagem 12" descr="C:\Users\rosana\Documents\CONCURSO AFRICA\FOTOS PROJETO AFRICA\thumbnail (12).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74061" y="3344340"/>
            <a:ext cx="2149672" cy="16120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Imagem 13" descr="C:\Users\rosana\Documents\CONCURSO AFRICA\FOTOS PROJETO AFRICA\thumbnail (3).jpg"/>
          <p:cNvPicPr/>
          <p:nvPr/>
        </p:nvPicPr>
        <p:blipFill rotWithShape="1">
          <a:blip r:embed="rId8" cstate="screen">
            <a:extLst>
              <a:ext uri="{28A0092B-C50C-407E-A947-70E740481C1C}">
                <a14:useLocalDpi xmlns:a14="http://schemas.microsoft.com/office/drawing/2010/main"/>
              </a:ext>
            </a:extLst>
          </a:blip>
          <a:srcRect/>
          <a:stretch/>
        </p:blipFill>
        <p:spPr bwMode="auto">
          <a:xfrm>
            <a:off x="3902847" y="1176479"/>
            <a:ext cx="3375987" cy="204851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Imagem 14" descr="C:\Users\rosana\Documents\CONCURSO AFRICA\FOTOS PROJETO AFRICA\FOTO ANA FAM.jpg"/>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76326" y="5144367"/>
            <a:ext cx="2149672" cy="142468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6" name="Imagem 15"/>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255184" y="3400143"/>
            <a:ext cx="2093246" cy="217688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 name="Imagem 16"/>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483144" y="4339177"/>
            <a:ext cx="2094774" cy="228583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262866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DEPOIMENTOS</a:t>
            </a:r>
            <a:endParaRPr lang="pt-BR" sz="3200" b="1" dirty="0">
              <a:solidFill>
                <a:schemeClr val="bg1"/>
              </a:solidFill>
              <a:effectLst>
                <a:outerShdw blurRad="38100" dist="38100" dir="2700000" algn="tl">
                  <a:srgbClr val="000000">
                    <a:alpha val="43137"/>
                  </a:srgbClr>
                </a:outerShdw>
              </a:effectLst>
            </a:endParaRPr>
          </a:p>
        </p:txBody>
      </p:sp>
      <p:sp>
        <p:nvSpPr>
          <p:cNvPr id="16" name="Retângulo 15"/>
          <p:cNvSpPr/>
          <p:nvPr/>
        </p:nvSpPr>
        <p:spPr>
          <a:xfrm>
            <a:off x="339144" y="3742937"/>
            <a:ext cx="5523774" cy="284612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“De uma forma excepcional, os alunos e suas famílias, foram inseridos de diversas formas no tema: exploraram a cultura, a história, a gastronomia, os vestuários, e muitas outras peculiaridades do povo africano.</a:t>
            </a:r>
          </a:p>
          <a:p>
            <a:pPr algn="just"/>
            <a:r>
              <a:rPr lang="pt-BR" sz="1400" dirty="0">
                <a:solidFill>
                  <a:schemeClr val="tx1"/>
                </a:solidFill>
              </a:rPr>
              <a:t>Um exemplo emocionante que posso mencionar foi acompanhar as crianças e suas famílias confeccionando a boneca Abayomi, símbolo de resistência, tradição e poder feminino, onde a professora explorou a memória e a identidade das mulheres africanas.</a:t>
            </a:r>
          </a:p>
          <a:p>
            <a:pPr algn="just"/>
            <a:r>
              <a:rPr lang="pt-BR" sz="1400" dirty="0">
                <a:solidFill>
                  <a:schemeClr val="tx1"/>
                </a:solidFill>
              </a:rPr>
              <a:t>A sala de apresentação da M.C.C. era uma inserção na história da África, e perceber a desenvoltura e envolvimento dos alunos nas apresentações foi sensacional</a:t>
            </a:r>
            <a:r>
              <a:rPr lang="pt-BR" sz="1400" dirty="0" smtClean="0">
                <a:solidFill>
                  <a:schemeClr val="tx1"/>
                </a:solidFill>
              </a:rPr>
              <a:t>.”</a:t>
            </a:r>
          </a:p>
          <a:p>
            <a:pPr algn="just"/>
            <a:r>
              <a:rPr lang="pt-BR" sz="1400" b="1" dirty="0">
                <a:solidFill>
                  <a:schemeClr val="tx1"/>
                </a:solidFill>
              </a:rPr>
              <a:t> </a:t>
            </a:r>
            <a:r>
              <a:rPr lang="pt-BR" sz="1400" b="1" dirty="0" smtClean="0">
                <a:solidFill>
                  <a:schemeClr val="tx1"/>
                </a:solidFill>
              </a:rPr>
              <a:t>Ana Maria de Amorim Flávio – coordenadora pedagógica do Instituto Coração de Jesus do ano de 2019</a:t>
            </a:r>
            <a:endParaRPr lang="pt-BR" sz="1400" b="1" dirty="0">
              <a:solidFill>
                <a:schemeClr val="tx1"/>
              </a:solidFill>
            </a:endParaRPr>
          </a:p>
        </p:txBody>
      </p:sp>
      <p:sp>
        <p:nvSpPr>
          <p:cNvPr id="17" name="Retângulo 16"/>
          <p:cNvSpPr/>
          <p:nvPr/>
        </p:nvSpPr>
        <p:spPr>
          <a:xfrm>
            <a:off x="339144" y="938753"/>
            <a:ext cx="11252221" cy="259782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“Foi um ano muito especial: o primeiro ano que minha filha participaria de uma Mostra Cultural. Todas as fantasias de mãe vieram à cabeça, como ela vai decorar? Vai conseguir falar? No meio de pessoas que não conhece?</a:t>
            </a:r>
          </a:p>
          <a:p>
            <a:pPr algn="just"/>
            <a:r>
              <a:rPr lang="pt-BR" sz="1400" dirty="0">
                <a:solidFill>
                  <a:schemeClr val="tx1"/>
                </a:solidFill>
              </a:rPr>
              <a:t>  Mas o que eu não sabia era a maneira como o tema seria tratado e o quanto eu aprenderia sobre a minha filha através dos estímulos da professora.  Fui surpreendida pelos seus questionamentos sinceros em uma redação sobre as bonecas Abayomi, onde ela relata não ser justo as crianças estarem ali e nessas condições. </a:t>
            </a:r>
          </a:p>
          <a:p>
            <a:pPr algn="just"/>
            <a:r>
              <a:rPr lang="pt-BR" sz="1400" dirty="0">
                <a:solidFill>
                  <a:schemeClr val="tx1"/>
                </a:solidFill>
              </a:rPr>
              <a:t>   Durante os preparativos para a Mostra Cultural, entendi o envolvimento da minha filha com o tema e a percepção do seu olhar reflexivo sobre as não diferenças. Os questionamentos e as histórias eram temas frequentes estre os amigos, de maneira natural.</a:t>
            </a:r>
          </a:p>
          <a:p>
            <a:pPr algn="just"/>
            <a:r>
              <a:rPr lang="pt-BR" sz="1400" dirty="0">
                <a:solidFill>
                  <a:schemeClr val="tx1"/>
                </a:solidFill>
              </a:rPr>
              <a:t>   Os reflexos daquele tema, daquele dia, daquele processo, aparecem até hoje. Outro dia, do nada este pequeno ser de luz estava desenhando e soltou:</a:t>
            </a:r>
          </a:p>
          <a:p>
            <a:pPr algn="just"/>
            <a:r>
              <a:rPr lang="pt-BR" sz="1400" dirty="0">
                <a:solidFill>
                  <a:schemeClr val="tx1"/>
                </a:solidFill>
              </a:rPr>
              <a:t>-"Mamys, lembra do cartaz que tinha na porta da sala, no dia da exposição? Então lá tinham várias cores. Então não existe um lápis "cor de pele". Todas as cores são tons de pele. “</a:t>
            </a:r>
          </a:p>
          <a:p>
            <a:pPr algn="just"/>
            <a:r>
              <a:rPr lang="pt-BR" sz="1400" b="1" dirty="0" smtClean="0">
                <a:solidFill>
                  <a:schemeClr val="tx1"/>
                </a:solidFill>
              </a:rPr>
              <a:t> Sylvia Balboa – mãe da aluna Valentina</a:t>
            </a:r>
            <a:endParaRPr lang="pt-BR" sz="1400" b="1" dirty="0">
              <a:solidFill>
                <a:schemeClr val="tx1"/>
              </a:solidFill>
            </a:endParaRPr>
          </a:p>
        </p:txBody>
      </p:sp>
      <p:sp>
        <p:nvSpPr>
          <p:cNvPr id="19" name="Retângulo 18"/>
          <p:cNvSpPr/>
          <p:nvPr/>
        </p:nvSpPr>
        <p:spPr>
          <a:xfrm>
            <a:off x="6024283" y="3768822"/>
            <a:ext cx="5567082" cy="271366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smtClean="0">
                <a:solidFill>
                  <a:schemeClr val="tx1"/>
                </a:solidFill>
              </a:rPr>
              <a:t>“As crianças se envolveram e participaram do projeto com muito entusiasmo. As famílias tiveram grande envolvimento durante a realização das atividades propostas pela professora Rosana.</a:t>
            </a:r>
          </a:p>
          <a:p>
            <a:pPr algn="just"/>
            <a:r>
              <a:rPr lang="pt-BR" sz="1400" dirty="0" smtClean="0">
                <a:solidFill>
                  <a:schemeClr val="tx1"/>
                </a:solidFill>
              </a:rPr>
              <a:t>Foi muito valioso participar da confecção das máscaras africanas e da boneca Abayomi, um dos trabalhos favoritos da nossa família.</a:t>
            </a:r>
          </a:p>
          <a:p>
            <a:pPr algn="just"/>
            <a:r>
              <a:rPr lang="pt-BR" sz="1400" dirty="0" smtClean="0">
                <a:solidFill>
                  <a:schemeClr val="tx1"/>
                </a:solidFill>
              </a:rPr>
              <a:t>A importância deste resgate cultural africano proporcionou aos alunos muitos conhecimentos que levarão para a vida toda!</a:t>
            </a:r>
          </a:p>
          <a:p>
            <a:pPr algn="just"/>
            <a:r>
              <a:rPr lang="pt-BR" sz="1400" dirty="0" smtClean="0">
                <a:solidFill>
                  <a:schemeClr val="tx1"/>
                </a:solidFill>
              </a:rPr>
              <a:t>Obrigada professora Rosana, pela oportunidade de levar aos alunos, novos conhecimentos e saberes. Abraços.” </a:t>
            </a:r>
          </a:p>
          <a:p>
            <a:pPr algn="just"/>
            <a:r>
              <a:rPr lang="pt-BR" sz="1400" b="1" dirty="0" smtClean="0">
                <a:solidFill>
                  <a:schemeClr val="tx1"/>
                </a:solidFill>
              </a:rPr>
              <a:t>Família da aluna Giovanna Ferneda Marques</a:t>
            </a:r>
            <a:endParaRPr lang="pt-BR" sz="1400" b="1" dirty="0">
              <a:solidFill>
                <a:schemeClr val="tx1"/>
              </a:solidFill>
            </a:endParaRPr>
          </a:p>
        </p:txBody>
      </p:sp>
    </p:spTree>
    <p:extLst>
      <p:ext uri="{BB962C8B-B14F-4D97-AF65-F5344CB8AC3E}">
        <p14:creationId xmlns:p14="http://schemas.microsoft.com/office/powerpoint/2010/main" val="1595442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546100" y="1400175"/>
            <a:ext cx="11049000" cy="5457825"/>
          </a:xfrm>
        </p:spPr>
        <p:txBody>
          <a:bodyPr>
            <a:noAutofit/>
          </a:bodyPr>
          <a:lstStyle/>
          <a:p>
            <a:pPr marL="0" indent="0" algn="just">
              <a:lnSpc>
                <a:spcPct val="100000"/>
              </a:lnSpc>
              <a:spcBef>
                <a:spcPts val="0"/>
              </a:spcBef>
              <a:buNone/>
            </a:pPr>
            <a:r>
              <a:rPr lang="pt-BR" sz="1800" dirty="0" smtClean="0"/>
              <a:t> Em 2019, nossa escola, Instituto Coração de Jesus, nos solicitou no início do ano um projeto a ser apresentado na Mostra Científico Cultural, em outubro. O tema deveria estar relacionado ao da Campanha da Fraternidade 2019: “Fraternidade e Políticas Públicas” e o lema “Serás libertado pelo direito e pela justiça” (Is 1,27).</a:t>
            </a:r>
          </a:p>
          <a:p>
            <a:pPr marL="0" indent="0" algn="just">
              <a:lnSpc>
                <a:spcPct val="100000"/>
              </a:lnSpc>
              <a:spcBef>
                <a:spcPts val="0"/>
              </a:spcBef>
              <a:buNone/>
            </a:pPr>
            <a:r>
              <a:rPr lang="pt-BR" sz="1800" dirty="0" smtClean="0"/>
              <a:t> A ideia era que o foco do nosso projeto partisse da curiosidade do aluno. Como trabalhar um tema tão complexo com alunos de 3º ano? Foi a partir desse questionamento pessoal que comecei minha investigação nas aulas de Filosofia.</a:t>
            </a:r>
          </a:p>
          <a:p>
            <a:pPr marL="0" indent="0" algn="just">
              <a:lnSpc>
                <a:spcPct val="100000"/>
              </a:lnSpc>
              <a:spcBef>
                <a:spcPts val="0"/>
              </a:spcBef>
              <a:buNone/>
            </a:pPr>
            <a:r>
              <a:rPr lang="pt-BR" sz="1800" dirty="0" smtClean="0"/>
              <a:t> Tínhamos um livro-base que norteava nossas aulas. Nesse livro, intitulado “A pequena grande Marília”, da Ed. Sophos, a personagem principal, Marília, tinha nanismo e sofria bullying por parte dos colegas. </a:t>
            </a:r>
          </a:p>
          <a:p>
            <a:pPr marL="0" indent="0" algn="just">
              <a:lnSpc>
                <a:spcPct val="100000"/>
              </a:lnSpc>
              <a:spcBef>
                <a:spcPts val="0"/>
              </a:spcBef>
              <a:buNone/>
            </a:pPr>
            <a:r>
              <a:rPr lang="pt-BR" sz="1800" dirty="0" smtClean="0"/>
              <a:t> Como já conversávamos muito sobre a questão do preconceito, comecei a instigar nos alunos que outros tipos de preconceitos as pessoas sofriam. Surgiram muitos: ser baixinho, gordinho, ter problemas na fala, dificuldade motora, preconceito racial, etc.</a:t>
            </a:r>
          </a:p>
          <a:p>
            <a:pPr marL="0" indent="0" algn="just">
              <a:lnSpc>
                <a:spcPct val="100000"/>
              </a:lnSpc>
              <a:spcBef>
                <a:spcPts val="0"/>
              </a:spcBef>
              <a:buNone/>
            </a:pPr>
            <a:r>
              <a:rPr lang="pt-BR" sz="1800" dirty="0" smtClean="0"/>
              <a:t> Perguntei o porquê da existência de tais preconceitos se todos éramos pessoas e cada um com suas características individuais.</a:t>
            </a:r>
          </a:p>
          <a:p>
            <a:pPr marL="0" indent="0" algn="just">
              <a:lnSpc>
                <a:spcPct val="100000"/>
              </a:lnSpc>
              <a:spcBef>
                <a:spcPts val="0"/>
              </a:spcBef>
              <a:buNone/>
            </a:pPr>
            <a:r>
              <a:rPr lang="pt-BR" sz="1800" dirty="0" smtClean="0"/>
              <a:t> Surgiram </a:t>
            </a:r>
            <a:r>
              <a:rPr lang="pt-BR" sz="1800" dirty="0"/>
              <a:t>coisas sensacionais: precisamos nos colocar no lugar dos outros, respeitar a história de cada um, devemos ajudar quem tem mais dificuldades em alguma coisa, etc.</a:t>
            </a:r>
          </a:p>
          <a:p>
            <a:pPr marL="0" indent="0" algn="just">
              <a:lnSpc>
                <a:spcPct val="100000"/>
              </a:lnSpc>
              <a:spcBef>
                <a:spcPts val="0"/>
              </a:spcBef>
              <a:buNone/>
            </a:pPr>
            <a:r>
              <a:rPr lang="pt-BR" sz="1800" dirty="0" smtClean="0"/>
              <a:t> Minha </a:t>
            </a:r>
            <a:r>
              <a:rPr lang="pt-BR" sz="1800" dirty="0"/>
              <a:t>aluna Manuella levantou a mão e disse: -  Eu sou negra, meu pai é negro e minha mãe branca. Muita gente não entende </a:t>
            </a:r>
            <a:r>
              <a:rPr lang="pt-BR" sz="1800" dirty="0" smtClean="0"/>
              <a:t>porque </a:t>
            </a:r>
            <a:r>
              <a:rPr lang="pt-BR" sz="1800" dirty="0"/>
              <a:t>minha mãe se apaixonou por ele, por ser negro</a:t>
            </a:r>
            <a:r>
              <a:rPr lang="pt-BR" sz="1800" dirty="0" smtClean="0"/>
              <a:t>.</a:t>
            </a:r>
          </a:p>
          <a:p>
            <a:pPr algn="just"/>
            <a:endParaRPr lang="pt-BR" sz="1800" dirty="0"/>
          </a:p>
        </p:txBody>
      </p:sp>
      <p:sp>
        <p:nvSpPr>
          <p:cNvPr id="5"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COMO SURGIU O PROJETO</a:t>
            </a:r>
            <a:endParaRPr lang="pt-BR"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5566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DEPOIMENTOS</a:t>
            </a:r>
            <a:endParaRPr lang="pt-BR" sz="3200" b="1" dirty="0">
              <a:solidFill>
                <a:schemeClr val="bg1"/>
              </a:solidFill>
              <a:effectLst>
                <a:outerShdw blurRad="38100" dist="38100" dir="2700000" algn="tl">
                  <a:srgbClr val="000000">
                    <a:alpha val="43137"/>
                  </a:srgbClr>
                </a:outerShdw>
              </a:effectLst>
            </a:endParaRPr>
          </a:p>
        </p:txBody>
      </p:sp>
      <p:sp>
        <p:nvSpPr>
          <p:cNvPr id="16" name="Retângulo 15"/>
          <p:cNvSpPr/>
          <p:nvPr/>
        </p:nvSpPr>
        <p:spPr>
          <a:xfrm>
            <a:off x="944263" y="3877409"/>
            <a:ext cx="9773044" cy="185103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“A Mostra Cultural 2019 do ICJ, realizada pela professora Rosana, com o tema: "As cores da África" foi de extremo aprendizado não só para minha filha Amanda Buranello da Silva, mas para toda família,  conhecemos muito da cultura africana, sobre  sua diversidade de arte,  vestuário, culinária, história,  ícones como Mandela por exemplo etc. </a:t>
            </a:r>
          </a:p>
          <a:p>
            <a:pPr algn="just"/>
            <a:r>
              <a:rPr lang="pt-BR" sz="1400" dirty="0">
                <a:solidFill>
                  <a:schemeClr val="tx1"/>
                </a:solidFill>
              </a:rPr>
              <a:t>A sala onde aconteceu a apresentação estava linda, muito bem decorada com as atividades produzidas pelas crianças e também por objetos típicos africanos produzidos aqui no Brasil ou na África. </a:t>
            </a:r>
          </a:p>
          <a:p>
            <a:pPr algn="just"/>
            <a:r>
              <a:rPr lang="pt-BR" sz="1400" dirty="0">
                <a:solidFill>
                  <a:schemeClr val="tx1"/>
                </a:solidFill>
              </a:rPr>
              <a:t>Enfim foi uma experiência excelente</a:t>
            </a:r>
            <a:r>
              <a:rPr lang="pt-BR" sz="1400" dirty="0" smtClean="0">
                <a:solidFill>
                  <a:schemeClr val="tx1"/>
                </a:solidFill>
              </a:rPr>
              <a:t>.”</a:t>
            </a:r>
            <a:endParaRPr lang="pt-BR" sz="1400" dirty="0">
              <a:solidFill>
                <a:schemeClr val="tx1"/>
              </a:solidFill>
            </a:endParaRPr>
          </a:p>
          <a:p>
            <a:pPr algn="just"/>
            <a:r>
              <a:rPr lang="pt-BR" sz="1400" b="1" dirty="0" smtClean="0">
                <a:solidFill>
                  <a:schemeClr val="tx1"/>
                </a:solidFill>
              </a:rPr>
              <a:t> Patricia Buranello da Silva – mãe da aluna Amanda</a:t>
            </a:r>
            <a:endParaRPr lang="pt-BR" sz="1400" b="1" dirty="0">
              <a:solidFill>
                <a:schemeClr val="tx1"/>
              </a:solidFill>
            </a:endParaRPr>
          </a:p>
        </p:txBody>
      </p:sp>
      <p:sp>
        <p:nvSpPr>
          <p:cNvPr id="17" name="Retângulo 16"/>
          <p:cNvSpPr/>
          <p:nvPr/>
        </p:nvSpPr>
        <p:spPr>
          <a:xfrm>
            <a:off x="944263" y="1436295"/>
            <a:ext cx="9773044" cy="203770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smtClean="0">
                <a:solidFill>
                  <a:schemeClr val="tx1"/>
                </a:solidFill>
              </a:rPr>
              <a:t>“Na </a:t>
            </a:r>
            <a:r>
              <a:rPr lang="pt-BR" sz="1400" dirty="0">
                <a:solidFill>
                  <a:schemeClr val="tx1"/>
                </a:solidFill>
              </a:rPr>
              <a:t>Mostra Científico Cultural fizemos sobre “as cores da África”. Um dia antes eu mais umas três ou quatro pessoas fomos a escola ajudar a professora a preparar a sala onde iria ser a apresentação da nossa sala. Tinha coisas que eram realmente da África que outra professora tinha emprestado para nós e até uns cartões que minha família havia recebido de um amigo nosso que é padre e mora na África, o nome dele é Teddy, mas eu não o </a:t>
            </a:r>
            <a:r>
              <a:rPr lang="pt-BR" sz="1400" dirty="0" smtClean="0">
                <a:solidFill>
                  <a:schemeClr val="tx1"/>
                </a:solidFill>
              </a:rPr>
              <a:t>conheci, </a:t>
            </a:r>
            <a:r>
              <a:rPr lang="pt-BR" sz="1400" dirty="0">
                <a:solidFill>
                  <a:schemeClr val="tx1"/>
                </a:solidFill>
              </a:rPr>
              <a:t>ele veio estudar no Brasil e quando foi embora para a África, minha mãe estava grávida de mim. O que eu mais gostei de aprender foi a história da boneca Abayomi e de fazer as bonecas. Antes de acontecer a Mostra eu visitei uma exposição sobre a África, perto da minha casa e lá tinha uma oficina de Abayomi que eu participei também. Foi muito </a:t>
            </a:r>
            <a:r>
              <a:rPr lang="pt-BR" sz="1400" dirty="0" smtClean="0">
                <a:solidFill>
                  <a:schemeClr val="tx1"/>
                </a:solidFill>
              </a:rPr>
              <a:t>legal.“</a:t>
            </a:r>
            <a:endParaRPr lang="pt-BR" sz="1400" dirty="0">
              <a:solidFill>
                <a:schemeClr val="tx1"/>
              </a:solidFill>
            </a:endParaRPr>
          </a:p>
          <a:p>
            <a:pPr algn="just"/>
            <a:r>
              <a:rPr lang="pt-BR" sz="1400" b="1" dirty="0" smtClean="0">
                <a:solidFill>
                  <a:schemeClr val="tx1"/>
                </a:solidFill>
              </a:rPr>
              <a:t> Amanda - aluna</a:t>
            </a:r>
            <a:endParaRPr lang="pt-BR" sz="1400" b="1" dirty="0">
              <a:solidFill>
                <a:schemeClr val="tx1"/>
              </a:solidFill>
            </a:endParaRPr>
          </a:p>
        </p:txBody>
      </p:sp>
    </p:spTree>
    <p:extLst>
      <p:ext uri="{BB962C8B-B14F-4D97-AF65-F5344CB8AC3E}">
        <p14:creationId xmlns:p14="http://schemas.microsoft.com/office/powerpoint/2010/main" val="1574093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FINAL</a:t>
            </a:r>
            <a:endParaRPr lang="pt-BR" sz="3200" b="1" dirty="0">
              <a:solidFill>
                <a:schemeClr val="bg1"/>
              </a:solidFill>
              <a:effectLst>
                <a:outerShdw blurRad="38100" dist="38100" dir="2700000" algn="tl">
                  <a:srgbClr val="000000">
                    <a:alpha val="43137"/>
                  </a:srgbClr>
                </a:outerShdw>
              </a:effectLst>
            </a:endParaRPr>
          </a:p>
        </p:txBody>
      </p:sp>
      <p:pic>
        <p:nvPicPr>
          <p:cNvPr id="6" name="Imagem 5"/>
          <p:cNvPicPr/>
          <p:nvPr/>
        </p:nvPicPr>
        <p:blipFill rotWithShape="1">
          <a:blip r:embed="rId2">
            <a:extLst>
              <a:ext uri="{28A0092B-C50C-407E-A947-70E740481C1C}">
                <a14:useLocalDpi xmlns:a14="http://schemas.microsoft.com/office/drawing/2010/main" val="0"/>
              </a:ext>
            </a:extLst>
          </a:blip>
          <a:srcRect l="996" t="2353" r="64560" b="2885"/>
          <a:stretch/>
        </p:blipFill>
        <p:spPr bwMode="auto">
          <a:xfrm>
            <a:off x="5251340" y="4277573"/>
            <a:ext cx="1485636" cy="1571898"/>
          </a:xfrm>
          <a:prstGeom prst="rect">
            <a:avLst/>
          </a:prstGeom>
          <a:noFill/>
          <a:ln>
            <a:noFill/>
          </a:ln>
        </p:spPr>
      </p:pic>
      <p:sp>
        <p:nvSpPr>
          <p:cNvPr id="7" name="Retângulo 6"/>
          <p:cNvSpPr/>
          <p:nvPr/>
        </p:nvSpPr>
        <p:spPr>
          <a:xfrm>
            <a:off x="3160059" y="1226319"/>
            <a:ext cx="7584141" cy="2727115"/>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smtClean="0">
                <a:solidFill>
                  <a:schemeClr val="tx1"/>
                </a:solidFill>
              </a:rPr>
              <a:t>“A palavra que define esse projeto é </a:t>
            </a:r>
            <a:r>
              <a:rPr lang="pt-BR" sz="1600" b="1" dirty="0" smtClean="0">
                <a:solidFill>
                  <a:schemeClr val="tx1"/>
                </a:solidFill>
              </a:rPr>
              <a:t>GRATIDÃO</a:t>
            </a:r>
            <a:r>
              <a:rPr lang="pt-BR" sz="1600" dirty="0" smtClean="0">
                <a:solidFill>
                  <a:schemeClr val="tx1"/>
                </a:solidFill>
              </a:rPr>
              <a:t>.</a:t>
            </a:r>
          </a:p>
          <a:p>
            <a:pPr algn="just"/>
            <a:r>
              <a:rPr lang="pt-BR" sz="1600" dirty="0" smtClean="0">
                <a:solidFill>
                  <a:schemeClr val="tx1"/>
                </a:solidFill>
              </a:rPr>
              <a:t>Gratidão às crianças, sempre prontas, ávidas em aprender, com seus olhinhos brilhantes e escuta para novas aprendizagens. Crianças que também ensinam.</a:t>
            </a:r>
          </a:p>
          <a:p>
            <a:pPr algn="just"/>
            <a:r>
              <a:rPr lang="pt-BR" sz="1600" dirty="0" smtClean="0">
                <a:solidFill>
                  <a:schemeClr val="tx1"/>
                </a:solidFill>
              </a:rPr>
              <a:t>Gratidão aos familiares e aos colegas de trabalho, sempre prontos para uma troca de saberes, respeito e entrega.</a:t>
            </a:r>
          </a:p>
          <a:p>
            <a:pPr algn="just"/>
            <a:r>
              <a:rPr lang="pt-BR" sz="1600" dirty="0" smtClean="0">
                <a:solidFill>
                  <a:schemeClr val="tx1"/>
                </a:solidFill>
              </a:rPr>
              <a:t>Sabedoria, respeito, amor ao próximo e cultura estiveram presentes, o tempo todo, neste projeto.</a:t>
            </a:r>
          </a:p>
          <a:p>
            <a:pPr algn="just"/>
            <a:r>
              <a:rPr lang="pt-BR" sz="1600" dirty="0" smtClean="0">
                <a:solidFill>
                  <a:schemeClr val="tx1"/>
                </a:solidFill>
              </a:rPr>
              <a:t>Termino realizada, com a certeza de que semeei bons frutos para a nossa amada Terra.”</a:t>
            </a:r>
          </a:p>
          <a:p>
            <a:pPr algn="just"/>
            <a:r>
              <a:rPr lang="pt-BR" sz="1600" b="1" dirty="0">
                <a:solidFill>
                  <a:schemeClr val="tx1"/>
                </a:solidFill>
              </a:rPr>
              <a:t> </a:t>
            </a:r>
            <a:r>
              <a:rPr lang="pt-BR" sz="1600" b="1" dirty="0" smtClean="0">
                <a:solidFill>
                  <a:schemeClr val="tx1"/>
                </a:solidFill>
              </a:rPr>
              <a:t>Rosana Ribas Polydoro Lescano</a:t>
            </a:r>
            <a:endParaRPr lang="pt-BR" sz="1600" b="1" dirty="0">
              <a:solidFill>
                <a:schemeClr val="tx1"/>
              </a:solidFill>
            </a:endParaRPr>
          </a:p>
        </p:txBody>
      </p:sp>
      <p:pic>
        <p:nvPicPr>
          <p:cNvPr id="3" name="Imagem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44117" y="1226318"/>
            <a:ext cx="1915942" cy="27271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Retângulo 8"/>
          <p:cNvSpPr/>
          <p:nvPr/>
        </p:nvSpPr>
        <p:spPr>
          <a:xfrm>
            <a:off x="1244116" y="5849471"/>
            <a:ext cx="9500084" cy="76648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“Ninguém nasce odiando outra pessoa pela cor de sua pele, por sua origem ou ainda por sua religião. Para odiar, as pessoas precisam aprender, e se podem aprender a odiar, elas podem ser ensinadas a amar.”</a:t>
            </a:r>
          </a:p>
          <a:p>
            <a:pPr algn="ctr"/>
            <a:r>
              <a:rPr lang="pt-BR" sz="1400" b="1" dirty="0" smtClean="0">
                <a:solidFill>
                  <a:schemeClr val="tx1"/>
                </a:solidFill>
              </a:rPr>
              <a:t>Nelson Mandela</a:t>
            </a:r>
            <a:endParaRPr lang="pt-BR" sz="1400" b="1" dirty="0">
              <a:solidFill>
                <a:schemeClr val="tx1"/>
              </a:solidFill>
            </a:endParaRPr>
          </a:p>
        </p:txBody>
      </p:sp>
    </p:spTree>
    <p:extLst>
      <p:ext uri="{BB962C8B-B14F-4D97-AF65-F5344CB8AC3E}">
        <p14:creationId xmlns:p14="http://schemas.microsoft.com/office/powerpoint/2010/main" val="100304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586441" y="1400175"/>
            <a:ext cx="11049000" cy="5457825"/>
          </a:xfrm>
        </p:spPr>
        <p:txBody>
          <a:bodyPr>
            <a:noAutofit/>
          </a:bodyPr>
          <a:lstStyle/>
          <a:p>
            <a:pPr marL="0" indent="0" algn="just">
              <a:lnSpc>
                <a:spcPct val="100000"/>
              </a:lnSpc>
              <a:spcBef>
                <a:spcPts val="0"/>
              </a:spcBef>
              <a:buNone/>
            </a:pPr>
            <a:r>
              <a:rPr lang="pt-BR" sz="1800" dirty="0" smtClean="0"/>
              <a:t> Eu a questionei: - E você, o que pensa sobre isso?</a:t>
            </a:r>
          </a:p>
          <a:p>
            <a:pPr marL="0" indent="0" algn="just">
              <a:lnSpc>
                <a:spcPct val="100000"/>
              </a:lnSpc>
              <a:spcBef>
                <a:spcPts val="0"/>
              </a:spcBef>
              <a:buNone/>
            </a:pPr>
            <a:r>
              <a:rPr lang="pt-BR" sz="1800" dirty="0" smtClean="0"/>
              <a:t>- Eu entendo que o amor não tem cor. Que a cor da pele não quer dizer nada e por isso minha mãe gosta dele, do jeito que ele é.</a:t>
            </a:r>
          </a:p>
          <a:p>
            <a:pPr marL="0" indent="0" algn="just">
              <a:lnSpc>
                <a:spcPct val="100000"/>
              </a:lnSpc>
              <a:spcBef>
                <a:spcPts val="0"/>
              </a:spcBef>
              <a:buFontTx/>
              <a:buChar char="-"/>
            </a:pPr>
            <a:r>
              <a:rPr lang="pt-BR" sz="1800" dirty="0" smtClean="0"/>
              <a:t> Pois bem, então vamos desenhar sobre isso: O amor não tem cor.</a:t>
            </a:r>
          </a:p>
          <a:p>
            <a:pPr marL="0" indent="0" algn="just">
              <a:lnSpc>
                <a:spcPct val="100000"/>
              </a:lnSpc>
              <a:spcBef>
                <a:spcPts val="0"/>
              </a:spcBef>
              <a:buNone/>
              <a:tabLst>
                <a:tab pos="981075" algn="l"/>
              </a:tabLst>
            </a:pPr>
            <a:r>
              <a:rPr lang="pt-BR" sz="1800" dirty="0"/>
              <a:t> </a:t>
            </a:r>
            <a:r>
              <a:rPr lang="pt-BR" sz="1800" dirty="0" smtClean="0"/>
              <a:t>Qual não foi minha surpresa, quando os desenhos foram mostrados à classe e todos eram de pessoas brancas. O único de pessoas negras era o da Manu.</a:t>
            </a:r>
          </a:p>
          <a:p>
            <a:pPr marL="0" indent="0" algn="just">
              <a:lnSpc>
                <a:spcPct val="100000"/>
              </a:lnSpc>
              <a:spcBef>
                <a:spcPts val="0"/>
              </a:spcBef>
              <a:buNone/>
            </a:pPr>
            <a:r>
              <a:rPr lang="pt-BR" sz="1800" dirty="0"/>
              <a:t> </a:t>
            </a:r>
            <a:r>
              <a:rPr lang="pt-BR" sz="1800" dirty="0" smtClean="0"/>
              <a:t>Perguntei: - Vemos representados aqui a cor do amor. Se o amor não tem cor, mostrem para mim, na caixa de lápis de cor ou giz de cera, qual é o lápis “cor de pele”. </a:t>
            </a:r>
          </a:p>
          <a:p>
            <a:pPr marL="0" indent="0" algn="just">
              <a:lnSpc>
                <a:spcPct val="100000"/>
              </a:lnSpc>
              <a:spcBef>
                <a:spcPts val="0"/>
              </a:spcBef>
              <a:buNone/>
            </a:pPr>
            <a:r>
              <a:rPr lang="pt-BR" sz="1800" dirty="0"/>
              <a:t> </a:t>
            </a:r>
            <a:r>
              <a:rPr lang="pt-BR" sz="1800" dirty="0" smtClean="0"/>
              <a:t>De novo, todos pegaram o rosa claro.</a:t>
            </a:r>
          </a:p>
          <a:p>
            <a:pPr marL="0" indent="0" algn="just">
              <a:lnSpc>
                <a:spcPct val="100000"/>
              </a:lnSpc>
              <a:spcBef>
                <a:spcPts val="0"/>
              </a:spcBef>
              <a:buNone/>
            </a:pPr>
            <a:r>
              <a:rPr lang="pt-BR" sz="1800" dirty="0"/>
              <a:t>- Pois bem, então para vocês, o “cor de pele” é esse?</a:t>
            </a:r>
          </a:p>
          <a:p>
            <a:pPr marL="0" indent="0" algn="just">
              <a:lnSpc>
                <a:spcPct val="100000"/>
              </a:lnSpc>
              <a:spcBef>
                <a:spcPts val="0"/>
              </a:spcBef>
              <a:buNone/>
            </a:pPr>
            <a:r>
              <a:rPr lang="pt-BR" sz="1800" dirty="0" smtClean="0"/>
              <a:t> </a:t>
            </a:r>
            <a:r>
              <a:rPr lang="pt-BR" sz="1800" dirty="0" err="1" smtClean="0"/>
              <a:t>Manuella</a:t>
            </a:r>
            <a:r>
              <a:rPr lang="pt-BR" sz="1800" dirty="0" smtClean="0"/>
              <a:t> </a:t>
            </a:r>
            <a:r>
              <a:rPr lang="pt-BR" sz="1800" dirty="0"/>
              <a:t>respondeu: - Espere aí, a cor da minha pele não é rosinha, é marrom escuro.</a:t>
            </a:r>
          </a:p>
          <a:p>
            <a:pPr marL="0" indent="0" algn="just">
              <a:lnSpc>
                <a:spcPct val="100000"/>
              </a:lnSpc>
              <a:spcBef>
                <a:spcPts val="0"/>
              </a:spcBef>
              <a:buNone/>
            </a:pPr>
            <a:r>
              <a:rPr lang="pt-BR" sz="1800" dirty="0"/>
              <a:t>- O que então podemos dizer sobre isso?</a:t>
            </a:r>
          </a:p>
          <a:p>
            <a:pPr marL="0" indent="0" algn="just">
              <a:lnSpc>
                <a:spcPct val="100000"/>
              </a:lnSpc>
              <a:spcBef>
                <a:spcPts val="0"/>
              </a:spcBef>
              <a:buNone/>
            </a:pPr>
            <a:r>
              <a:rPr lang="pt-BR" sz="1800" dirty="0" smtClean="0"/>
              <a:t>- Que </a:t>
            </a:r>
            <a:r>
              <a:rPr lang="pt-BR" sz="1800" dirty="0"/>
              <a:t>existem várias cores de pele na caixa de lápis de cor</a:t>
            </a:r>
            <a:r>
              <a:rPr lang="pt-BR" sz="1800" dirty="0" smtClean="0"/>
              <a:t>!!!!!</a:t>
            </a:r>
          </a:p>
          <a:p>
            <a:pPr algn="just">
              <a:lnSpc>
                <a:spcPct val="100000"/>
              </a:lnSpc>
              <a:spcBef>
                <a:spcPts val="0"/>
              </a:spcBef>
              <a:buFontTx/>
              <a:buChar char="-"/>
            </a:pPr>
            <a:endParaRPr lang="pt-BR" sz="1800" dirty="0"/>
          </a:p>
          <a:p>
            <a:pPr marL="0" indent="0" algn="just">
              <a:lnSpc>
                <a:spcPct val="100000"/>
              </a:lnSpc>
              <a:spcBef>
                <a:spcPts val="0"/>
              </a:spcBef>
              <a:buNone/>
            </a:pPr>
            <a:r>
              <a:rPr lang="pt-BR" sz="1800" dirty="0" smtClean="0"/>
              <a:t> Isso </a:t>
            </a:r>
            <a:r>
              <a:rPr lang="pt-BR" sz="1800" dirty="0"/>
              <a:t>foi sensacional e </a:t>
            </a:r>
            <a:r>
              <a:rPr lang="pt-BR" sz="1800" dirty="0" smtClean="0"/>
              <a:t>a </a:t>
            </a:r>
            <a:r>
              <a:rPr lang="pt-BR" sz="1800" dirty="0"/>
              <a:t>partir dessa descoberta os alunos começaram a procurar na caixa de lápis de cor qual era a cor que mais se aproximava do seu tom de pele. E isso durou muito tempo e toda vez que alguém pedia um lápis emprestado, cor de pele, sempre vinha o questionamento: </a:t>
            </a:r>
            <a:r>
              <a:rPr lang="pt-BR" sz="1800" dirty="0" smtClean="0"/>
              <a:t>“qual </a:t>
            </a:r>
            <a:r>
              <a:rPr lang="pt-BR" sz="1800" dirty="0"/>
              <a:t>cor de pele você quer</a:t>
            </a:r>
            <a:r>
              <a:rPr lang="pt-BR" sz="1800" dirty="0" smtClean="0"/>
              <a:t>?”</a:t>
            </a:r>
            <a:endParaRPr lang="pt-BR" sz="1800" dirty="0"/>
          </a:p>
          <a:p>
            <a:pPr marL="0" indent="0" algn="just">
              <a:lnSpc>
                <a:spcPct val="100000"/>
              </a:lnSpc>
              <a:spcBef>
                <a:spcPts val="0"/>
              </a:spcBef>
              <a:buNone/>
            </a:pPr>
            <a:r>
              <a:rPr lang="pt-BR" sz="1800" dirty="0" smtClean="0"/>
              <a:t> A </a:t>
            </a:r>
            <a:r>
              <a:rPr lang="pt-BR" sz="1800" dirty="0"/>
              <a:t>partir dessa discussão estava escolhido o tema do nosso projeto. </a:t>
            </a:r>
          </a:p>
          <a:p>
            <a:pPr marL="0" indent="0" algn="just">
              <a:lnSpc>
                <a:spcPct val="100000"/>
              </a:lnSpc>
              <a:spcBef>
                <a:spcPts val="0"/>
              </a:spcBef>
              <a:buNone/>
            </a:pPr>
            <a:endParaRPr lang="pt-BR" sz="1800" dirty="0" smtClean="0"/>
          </a:p>
          <a:p>
            <a:pPr marL="0" indent="0" algn="just">
              <a:lnSpc>
                <a:spcPct val="100000"/>
              </a:lnSpc>
              <a:spcBef>
                <a:spcPts val="0"/>
              </a:spcBef>
              <a:buNone/>
            </a:pPr>
            <a:endParaRPr lang="pt-BR" sz="1800" dirty="0" smtClean="0"/>
          </a:p>
          <a:p>
            <a:pPr marL="0" indent="0" algn="just">
              <a:lnSpc>
                <a:spcPct val="100000"/>
              </a:lnSpc>
              <a:spcBef>
                <a:spcPts val="0"/>
              </a:spcBef>
              <a:buNone/>
            </a:pPr>
            <a:endParaRPr lang="pt-BR" sz="1800" dirty="0" smtClean="0"/>
          </a:p>
          <a:p>
            <a:pPr algn="just"/>
            <a:endParaRPr lang="pt-BR" sz="1800" dirty="0"/>
          </a:p>
        </p:txBody>
      </p:sp>
      <p:sp>
        <p:nvSpPr>
          <p:cNvPr id="5"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COMO SURGIU O PROJETO</a:t>
            </a:r>
            <a:endParaRPr lang="pt-BR"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7994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546100" y="1014434"/>
            <a:ext cx="11058712" cy="5457825"/>
          </a:xfrm>
        </p:spPr>
        <p:txBody>
          <a:bodyPr>
            <a:noAutofit/>
          </a:bodyPr>
          <a:lstStyle/>
          <a:p>
            <a:pPr marL="0" indent="0" algn="just">
              <a:lnSpc>
                <a:spcPct val="100000"/>
              </a:lnSpc>
              <a:spcBef>
                <a:spcPts val="0"/>
              </a:spcBef>
              <a:buNone/>
            </a:pPr>
            <a:r>
              <a:rPr lang="pt-BR" sz="1800" dirty="0"/>
              <a:t>Por que não, valorizar a cultura africana e todos os seus saberes, como contribuição na formação do povo brasileiro?</a:t>
            </a:r>
          </a:p>
          <a:p>
            <a:pPr marL="0" indent="0" algn="just">
              <a:lnSpc>
                <a:spcPct val="100000"/>
              </a:lnSpc>
              <a:spcBef>
                <a:spcPts val="0"/>
              </a:spcBef>
              <a:buNone/>
            </a:pPr>
            <a:r>
              <a:rPr lang="pt-BR" sz="1800" dirty="0"/>
              <a:t>As crianças escolheram o título: As cores da África, porque ficaram curiosas e queriam saber de onde tinha vindo esse preconceito que a cor branca é melhor que as outras. Queriam conhecer sobre a escravidão, porque os negros foram escolhidos para serem escravos e porque até hoje, tinha gente que fazia essa diferença.</a:t>
            </a:r>
          </a:p>
          <a:p>
            <a:pPr marL="0" indent="0" algn="just">
              <a:lnSpc>
                <a:spcPct val="100000"/>
              </a:lnSpc>
              <a:spcBef>
                <a:spcPts val="0"/>
              </a:spcBef>
              <a:buNone/>
            </a:pPr>
            <a:r>
              <a:rPr lang="pt-BR" sz="1800" dirty="0"/>
              <a:t>Estava iniciado nosso projeto com as cores de pele do nosso estojo.</a:t>
            </a:r>
          </a:p>
          <a:p>
            <a:pPr marL="0" indent="0" algn="just">
              <a:buNone/>
            </a:pPr>
            <a:endParaRPr lang="pt-BR" sz="1800" dirty="0"/>
          </a:p>
        </p:txBody>
      </p:sp>
      <p:pic>
        <p:nvPicPr>
          <p:cNvPr id="3" name="Imagem 2"/>
          <p:cNvPicPr>
            <a:picLocks/>
          </p:cNvPicPr>
          <p:nvPr/>
        </p:nvPicPr>
        <p:blipFill rotWithShape="1">
          <a:blip r:embed="rId2" cstate="screen">
            <a:extLst>
              <a:ext uri="{28A0092B-C50C-407E-A947-70E740481C1C}">
                <a14:useLocalDpi xmlns:a14="http://schemas.microsoft.com/office/drawing/2010/main"/>
              </a:ext>
            </a:extLst>
          </a:blip>
          <a:srcRect t="3968" b="10089"/>
          <a:stretch/>
        </p:blipFill>
        <p:spPr bwMode="auto">
          <a:xfrm>
            <a:off x="2532883" y="3267463"/>
            <a:ext cx="2991243" cy="191439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Imagem 4" descr="https://www.geledes.org.br/wp-content/uploads/2016/02/lapis-cor-de-pele-marca-brasileira-1.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653" y="2533938"/>
            <a:ext cx="2552327" cy="176527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CaixaDeTexto 5"/>
          <p:cNvSpPr txBox="1"/>
          <p:nvPr/>
        </p:nvSpPr>
        <p:spPr>
          <a:xfrm>
            <a:off x="593375" y="5302707"/>
            <a:ext cx="11011437" cy="1169551"/>
          </a:xfrm>
          <a:prstGeom prst="rect">
            <a:avLst/>
          </a:prstGeom>
          <a:noFill/>
        </p:spPr>
        <p:txBody>
          <a:bodyPr wrap="square" rtlCol="0">
            <a:spAutoFit/>
          </a:bodyPr>
          <a:lstStyle/>
          <a:p>
            <a:r>
              <a:rPr lang="pt-BR" sz="1400" b="1" dirty="0" smtClean="0"/>
              <a:t>Referências para o trabalho:</a:t>
            </a:r>
            <a:endParaRPr lang="pt-BR" sz="1400" b="1" u="sng" dirty="0" smtClean="0">
              <a:hlinkClick r:id="rId4"/>
            </a:endParaRPr>
          </a:p>
          <a:p>
            <a:r>
              <a:rPr lang="pt-BR" sz="1400" u="sng" dirty="0" smtClean="0">
                <a:hlinkClick r:id="rId4"/>
              </a:rPr>
              <a:t>https</a:t>
            </a:r>
            <a:r>
              <a:rPr lang="pt-BR" sz="1400" u="sng" dirty="0">
                <a:hlinkClick r:id="rId4"/>
              </a:rPr>
              <a:t>://www.geledes.org.br/de-que-cor-e-o-lapis-cor-de-pele-marca-quebra-preconceitos-e-cria-12-cores-de-pele/</a:t>
            </a:r>
            <a:endParaRPr lang="pt-BR" sz="1400" dirty="0"/>
          </a:p>
          <a:p>
            <a:r>
              <a:rPr lang="pt-BR" sz="1400" dirty="0"/>
              <a:t>Assistimos e discutimos sobre cada vídeo e a música abaixo: Normal é ser </a:t>
            </a:r>
            <a:r>
              <a:rPr lang="pt-BR" sz="1400" dirty="0" smtClean="0"/>
              <a:t>diferente </a:t>
            </a:r>
            <a:r>
              <a:rPr lang="pt-BR" sz="1400" u="sng" dirty="0" smtClean="0">
                <a:hlinkClick r:id="rId5"/>
              </a:rPr>
              <a:t>https</a:t>
            </a:r>
            <a:r>
              <a:rPr lang="pt-BR" sz="1400" u="sng" dirty="0">
                <a:hlinkClick r:id="rId5"/>
              </a:rPr>
              <a:t>://www.youtube.com/watch?v=oueAfq_XJrg</a:t>
            </a:r>
            <a:endParaRPr lang="pt-BR" sz="1400" dirty="0"/>
          </a:p>
          <a:p>
            <a:r>
              <a:rPr lang="pt-BR" sz="1400" dirty="0"/>
              <a:t>Racismo e preconceito, não</a:t>
            </a:r>
            <a:r>
              <a:rPr lang="pt-BR" sz="1400" dirty="0" smtClean="0"/>
              <a:t>! </a:t>
            </a:r>
            <a:r>
              <a:rPr lang="pt-BR" sz="1400" u="sng" dirty="0" smtClean="0">
                <a:hlinkClick r:id="rId6"/>
              </a:rPr>
              <a:t>https</a:t>
            </a:r>
            <a:r>
              <a:rPr lang="pt-BR" sz="1400" u="sng" dirty="0">
                <a:hlinkClick r:id="rId6"/>
              </a:rPr>
              <a:t>://www.youtube.com/watch?v=v7kaB4ARxP4</a:t>
            </a:r>
            <a:endParaRPr lang="pt-BR" sz="1400" dirty="0"/>
          </a:p>
          <a:p>
            <a:r>
              <a:rPr lang="pt-BR" sz="1400" dirty="0"/>
              <a:t>Sem </a:t>
            </a:r>
            <a:r>
              <a:rPr lang="pt-BR" sz="1400" dirty="0" smtClean="0"/>
              <a:t>preconceito </a:t>
            </a:r>
            <a:r>
              <a:rPr lang="pt-BR" sz="1400" u="sng" dirty="0" smtClean="0">
                <a:hlinkClick r:id="rId7"/>
              </a:rPr>
              <a:t>https</a:t>
            </a:r>
            <a:r>
              <a:rPr lang="pt-BR" sz="1400" u="sng" dirty="0">
                <a:hlinkClick r:id="rId7"/>
              </a:rPr>
              <a:t>://</a:t>
            </a:r>
            <a:r>
              <a:rPr lang="pt-BR" sz="1400" u="sng" dirty="0" smtClean="0">
                <a:hlinkClick r:id="rId7"/>
              </a:rPr>
              <a:t>www.youtube.com/watch?v=kuohhePBSGM&amp;t=29s</a:t>
            </a:r>
            <a:endParaRPr lang="pt-BR" sz="1400" dirty="0"/>
          </a:p>
        </p:txBody>
      </p:sp>
      <p:sp>
        <p:nvSpPr>
          <p:cNvPr id="9" name="Retângulo 8"/>
          <p:cNvSpPr/>
          <p:nvPr/>
        </p:nvSpPr>
        <p:spPr>
          <a:xfrm>
            <a:off x="6375162" y="3254976"/>
            <a:ext cx="2271494" cy="121384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smtClean="0">
                <a:solidFill>
                  <a:schemeClr val="tx1"/>
                </a:solidFill>
              </a:rPr>
              <a:t>Reflexão feita em aula e posteriormente na Mostra Científico Cultural com os convidados:</a:t>
            </a:r>
          </a:p>
          <a:p>
            <a:pPr algn="ctr"/>
            <a:r>
              <a:rPr lang="pt-BR" sz="1400" dirty="0" smtClean="0">
                <a:solidFill>
                  <a:schemeClr val="tx1"/>
                </a:solidFill>
              </a:rPr>
              <a:t>“Qual é a cor de pele”? </a:t>
            </a:r>
          </a:p>
        </p:txBody>
      </p:sp>
      <p:pic>
        <p:nvPicPr>
          <p:cNvPr id="10" name="Imagem 9" descr="C:\Users\rosana\Pictures\CATARINA 2.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8833659" y="2223739"/>
            <a:ext cx="2313675" cy="30789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COMO SURGIU O PROJETO</a:t>
            </a:r>
            <a:endParaRPr lang="pt-BR"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705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p:nvPr/>
        </p:nvPicPr>
        <p:blipFill>
          <a:blip r:embed="rId2">
            <a:extLst>
              <a:ext uri="{28A0092B-C50C-407E-A947-70E740481C1C}">
                <a14:useLocalDpi xmlns:a14="http://schemas.microsoft.com/office/drawing/2010/main"/>
              </a:ext>
            </a:extLst>
          </a:blip>
          <a:srcRect/>
          <a:stretch>
            <a:fillRect/>
          </a:stretch>
        </p:blipFill>
        <p:spPr bwMode="auto">
          <a:xfrm>
            <a:off x="6275210" y="1717249"/>
            <a:ext cx="2909130" cy="2160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Retângulo 11"/>
          <p:cNvSpPr/>
          <p:nvPr/>
        </p:nvSpPr>
        <p:spPr>
          <a:xfrm>
            <a:off x="9282870" y="2468418"/>
            <a:ext cx="2909130" cy="48383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Cartazes (racismo e preconceito)</a:t>
            </a:r>
          </a:p>
        </p:txBody>
      </p:sp>
      <p:sp>
        <p:nvSpPr>
          <p:cNvPr id="14" name="CaixaDeTexto 13"/>
          <p:cNvSpPr txBox="1"/>
          <p:nvPr/>
        </p:nvSpPr>
        <p:spPr>
          <a:xfrm>
            <a:off x="205817" y="6128318"/>
            <a:ext cx="6069393" cy="523220"/>
          </a:xfrm>
          <a:prstGeom prst="rect">
            <a:avLst/>
          </a:prstGeom>
          <a:noFill/>
        </p:spPr>
        <p:txBody>
          <a:bodyPr wrap="square" rtlCol="0">
            <a:spAutoFit/>
          </a:bodyPr>
          <a:lstStyle/>
          <a:p>
            <a:r>
              <a:rPr lang="pt-BR" sz="1400" b="1" dirty="0"/>
              <a:t>Referências para o trabalho</a:t>
            </a:r>
            <a:r>
              <a:rPr lang="pt-BR" sz="1400" b="1" dirty="0" smtClean="0"/>
              <a:t>: Educação antirracista</a:t>
            </a:r>
            <a:endParaRPr lang="pt-BR" sz="1400" b="1" u="sng" dirty="0" smtClean="0">
              <a:hlinkClick r:id="rId3"/>
            </a:endParaRPr>
          </a:p>
          <a:p>
            <a:r>
              <a:rPr lang="pt-BR" sz="1400" u="sng" dirty="0">
                <a:hlinkClick r:id="rId4"/>
              </a:rPr>
              <a:t>https://lunetas.com.br/onde-estao-as-praticas-de-educacao-antirracista-em-sp</a:t>
            </a:r>
            <a:r>
              <a:rPr lang="pt-BR" sz="1400" u="sng" dirty="0" smtClean="0">
                <a:hlinkClick r:id="rId4"/>
              </a:rPr>
              <a:t>/</a:t>
            </a:r>
            <a:endParaRPr lang="pt-BR" sz="1400" dirty="0"/>
          </a:p>
        </p:txBody>
      </p:sp>
      <p:sp>
        <p:nvSpPr>
          <p:cNvPr id="15"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FILOSOFIA: racismo, preconceito e respeito.</a:t>
            </a:r>
            <a:endParaRPr lang="pt-BR" sz="3200" b="1" dirty="0">
              <a:solidFill>
                <a:schemeClr val="bg1"/>
              </a:solidFill>
              <a:effectLst>
                <a:outerShdw blurRad="38100" dist="38100" dir="2700000" algn="tl">
                  <a:srgbClr val="000000">
                    <a:alpha val="43137"/>
                  </a:srgbClr>
                </a:outerShdw>
              </a:effectLst>
            </a:endParaRPr>
          </a:p>
        </p:txBody>
      </p:sp>
      <p:sp>
        <p:nvSpPr>
          <p:cNvPr id="16" name="Retângulo 15"/>
          <p:cNvSpPr/>
          <p:nvPr/>
        </p:nvSpPr>
        <p:spPr>
          <a:xfrm>
            <a:off x="546100" y="1864202"/>
            <a:ext cx="5178262" cy="387520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“Tive a alegria de comparecer à Mostra Científico Cultural dos </a:t>
            </a:r>
            <a:r>
              <a:rPr lang="pt-BR" sz="1400" dirty="0" smtClean="0">
                <a:solidFill>
                  <a:schemeClr val="tx1"/>
                </a:solidFill>
              </a:rPr>
              <a:t>alunos </a:t>
            </a:r>
            <a:r>
              <a:rPr lang="pt-BR" sz="1400" dirty="0">
                <a:solidFill>
                  <a:schemeClr val="tx1"/>
                </a:solidFill>
              </a:rPr>
              <a:t>do Instituto Coração de Jesus em outubro do ano passado, e constatar o quanto foi acertada a decisão de minha filha Carolina ao matricular seus </a:t>
            </a:r>
            <a:r>
              <a:rPr lang="pt-BR" sz="1400" dirty="0" smtClean="0">
                <a:solidFill>
                  <a:schemeClr val="tx1"/>
                </a:solidFill>
              </a:rPr>
              <a:t>três </a:t>
            </a:r>
            <a:r>
              <a:rPr lang="pt-BR" sz="1400" dirty="0">
                <a:solidFill>
                  <a:schemeClr val="tx1"/>
                </a:solidFill>
              </a:rPr>
              <a:t>filhos nessa escola onde ela mesma e suas duas irmãs estudaram os </a:t>
            </a:r>
            <a:r>
              <a:rPr lang="pt-BR" sz="1400" dirty="0" smtClean="0">
                <a:solidFill>
                  <a:schemeClr val="tx1"/>
                </a:solidFill>
              </a:rPr>
              <a:t>oito primeiros </a:t>
            </a:r>
            <a:r>
              <a:rPr lang="pt-BR" sz="1400" dirty="0">
                <a:solidFill>
                  <a:schemeClr val="tx1"/>
                </a:solidFill>
              </a:rPr>
              <a:t>anos de sua vida escolar.  Sentir o entusiasmo dos alunos em falar do tema que lhes coube, foi a maior surpresa, pois vi/ouvi ali, abordagens de temas atuais, urgentes, delicados e corajosos. Graças à orientação pedagógica elogiável, ouvi meu neto André Teles Veras Vicente discorrer sobre o tema “As cores da África” com muita desenvoltura, demonstrando que não se tratava de um texto “decorado”, mas uma síntese do que ele aprendeu com sua mestra e nas pesquisas que realizou. Assim foi com muitas outras crianças e com meus outros dois netos, a pequenina Iara e Filipe, o mais velho. Saí dali com a certeza de que há possibilidades reais para um mundo no qual seres humanos possam ser mais humanos.”</a:t>
            </a:r>
          </a:p>
          <a:p>
            <a:r>
              <a:rPr lang="pt-BR" sz="1400" b="1" dirty="0">
                <a:solidFill>
                  <a:schemeClr val="tx1"/>
                </a:solidFill>
              </a:rPr>
              <a:t>Dalila Isabel Agrela Teles </a:t>
            </a:r>
            <a:r>
              <a:rPr lang="pt-BR" sz="1400" b="1" dirty="0" smtClean="0">
                <a:solidFill>
                  <a:schemeClr val="tx1"/>
                </a:solidFill>
              </a:rPr>
              <a:t>Veras – avó do aluno André</a:t>
            </a:r>
            <a:endParaRPr lang="pt-BR" sz="1400" b="1" dirty="0">
              <a:solidFill>
                <a:schemeClr val="tx1"/>
              </a:solidFill>
            </a:endParaRPr>
          </a:p>
        </p:txBody>
      </p:sp>
      <p:sp>
        <p:nvSpPr>
          <p:cNvPr id="19" name="Espaço Reservado para Conteúdo 3"/>
          <p:cNvSpPr>
            <a:spLocks noGrp="1"/>
          </p:cNvSpPr>
          <p:nvPr>
            <p:ph idx="1"/>
          </p:nvPr>
        </p:nvSpPr>
        <p:spPr>
          <a:xfrm>
            <a:off x="546100" y="1014434"/>
            <a:ext cx="11058712" cy="702815"/>
          </a:xfrm>
        </p:spPr>
        <p:txBody>
          <a:bodyPr>
            <a:noAutofit/>
          </a:bodyPr>
          <a:lstStyle/>
          <a:p>
            <a:pPr marL="0" indent="0" algn="just">
              <a:lnSpc>
                <a:spcPct val="100000"/>
              </a:lnSpc>
              <a:spcBef>
                <a:spcPts val="0"/>
              </a:spcBef>
              <a:buNone/>
            </a:pPr>
            <a:r>
              <a:rPr lang="pt-BR" sz="1800" dirty="0" smtClean="0"/>
              <a:t>A partir da reflexão proposta sobre os tons de pele, iniciamos uma discussão sobre preconceito, respeito, solidariedade, discriminação e racismo. Dessa discussão surgiram pesquisas e cartazes.  </a:t>
            </a:r>
            <a:endParaRPr lang="pt-BR" sz="1800" dirty="0"/>
          </a:p>
          <a:p>
            <a:pPr marL="0" indent="0" algn="just">
              <a:buNone/>
            </a:pPr>
            <a:endParaRPr lang="pt-BR" sz="1800" dirty="0"/>
          </a:p>
        </p:txBody>
      </p:sp>
      <p:pic>
        <p:nvPicPr>
          <p:cNvPr id="2" name="Imagem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9330" y="4044203"/>
            <a:ext cx="3231776" cy="24238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998645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GEOGRAFIA E HISTÓRIA: localização e informações</a:t>
            </a:r>
            <a:endParaRPr lang="pt-BR" sz="3200" b="1" dirty="0">
              <a:solidFill>
                <a:schemeClr val="bg1"/>
              </a:solidFill>
              <a:effectLst>
                <a:outerShdw blurRad="38100" dist="38100" dir="2700000" algn="tl">
                  <a:srgbClr val="000000">
                    <a:alpha val="43137"/>
                  </a:srgbClr>
                </a:outerShdw>
              </a:effectLst>
            </a:endParaRPr>
          </a:p>
        </p:txBody>
      </p:sp>
      <p:sp>
        <p:nvSpPr>
          <p:cNvPr id="16" name="Espaço Reservado para Conteúdo 1"/>
          <p:cNvSpPr>
            <a:spLocks noGrp="1"/>
          </p:cNvSpPr>
          <p:nvPr>
            <p:ph idx="1"/>
          </p:nvPr>
        </p:nvSpPr>
        <p:spPr>
          <a:xfrm>
            <a:off x="546100" y="1006100"/>
            <a:ext cx="11049000" cy="5457825"/>
          </a:xfrm>
        </p:spPr>
        <p:txBody>
          <a:bodyPr>
            <a:normAutofit/>
          </a:bodyPr>
          <a:lstStyle/>
          <a:p>
            <a:pPr marL="0" indent="0" algn="just">
              <a:lnSpc>
                <a:spcPct val="100000"/>
              </a:lnSpc>
              <a:spcBef>
                <a:spcPts val="0"/>
              </a:spcBef>
              <a:buNone/>
            </a:pPr>
            <a:r>
              <a:rPr lang="pt-BR" sz="1800" dirty="0" smtClean="0"/>
              <a:t>Para dar continuidade ao nosso projeto iniciei, nas aulas de História e Geografia, a localização do continente africano, suas características, etc. Fizemos uma linha do tempo, desde a África, a chegada dos negros no Brasil, a escravidão, a cultura trazida, os costumes, a música, a arte, até as discussões sobre o negro na atualidade.</a:t>
            </a:r>
            <a:endParaRPr lang="pt-BR" sz="1800" dirty="0"/>
          </a:p>
        </p:txBody>
      </p:sp>
      <p:sp>
        <p:nvSpPr>
          <p:cNvPr id="21" name="Retângulo 20"/>
          <p:cNvSpPr/>
          <p:nvPr/>
        </p:nvSpPr>
        <p:spPr>
          <a:xfrm>
            <a:off x="3818616" y="5973971"/>
            <a:ext cx="4235823" cy="5444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Foram confeccionados alguns mapas e uma linha do tempo histórica.</a:t>
            </a:r>
          </a:p>
        </p:txBody>
      </p:sp>
      <p:pic>
        <p:nvPicPr>
          <p:cNvPr id="17" name="Imagem 16" descr="C:\Users\rosana\Documents\CONCURSO AFRICA\20191019_113057.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596201" y="2067345"/>
            <a:ext cx="3047952" cy="20520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Imagem 17" descr="C:\Users\rosana\Documents\CONCURSO AFRICA\20191019_113233.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596201" y="4218079"/>
            <a:ext cx="3047952" cy="221448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 name="Imagem 18" descr="C:\Users\rosana\Pictures\thumbnail (5).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4498677" y="2067345"/>
            <a:ext cx="2825997" cy="37679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0" name="Imagem 19" descr="C:\Users\rosana\Pictures\CATARINA1.jpg"/>
          <p:cNvPicPr/>
          <p:nvPr/>
        </p:nvPicPr>
        <p:blipFill>
          <a:blip r:embed="rId5" cstate="print">
            <a:extLst>
              <a:ext uri="{28A0092B-C50C-407E-A947-70E740481C1C}">
                <a14:useLocalDpi xmlns:a14="http://schemas.microsoft.com/office/drawing/2010/main"/>
              </a:ext>
            </a:extLst>
          </a:blip>
          <a:srcRect/>
          <a:stretch>
            <a:fillRect/>
          </a:stretch>
        </p:blipFill>
        <p:spPr bwMode="auto">
          <a:xfrm>
            <a:off x="8179198" y="2043953"/>
            <a:ext cx="3291143" cy="438740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672908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9483145" y="4031683"/>
            <a:ext cx="2035404" cy="137052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tx1"/>
                </a:solidFill>
              </a:rPr>
              <a:t>O</a:t>
            </a:r>
            <a:r>
              <a:rPr lang="pt-BR" sz="1400" dirty="0" smtClean="0">
                <a:solidFill>
                  <a:schemeClr val="tx1"/>
                </a:solidFill>
              </a:rPr>
              <a:t>bjetos, vestimentas (Angola), instrumentos musicais de origem africana, livros, escultura egípcia e desenho no papiro. </a:t>
            </a:r>
          </a:p>
        </p:txBody>
      </p:sp>
      <p:pic>
        <p:nvPicPr>
          <p:cNvPr id="16" name="Imagem 15" descr="C:\Users\rosana\Documents\CONCURSO AFRICA\FOTOS PROJETO AFRICA\20191019_113243.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710117" y="1147806"/>
            <a:ext cx="2914904" cy="250382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 name="Imagem 16" descr="C:\Users\rosana\Documents\CONCURSO AFRICA\FOTOS PROJETO AFRICA\20191019_113253.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3783717" y="1162592"/>
            <a:ext cx="3332093" cy="247425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Imagem 17" descr="C:\Users\rosana\Documents\CONCURSO AFRICA\FOTOS PROJETO AFRICA\thumbnail (6).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74506" y="1162592"/>
            <a:ext cx="1859423" cy="24792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 name="Imagem 18" descr="C:\Users\rosana\Documents\CONCURSO AFRICA\FOTOS PROJETO AFRICA\thumbnail (7).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92625" y="1162592"/>
            <a:ext cx="2042893" cy="24792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0" name="Imagem 19" descr="C:\Users\rosana\Documents\CONCURSO AFRICA\FOTOS PROJETO AFRICA\received_2363325537266440.jpeg"/>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0116" y="3839763"/>
            <a:ext cx="2010515" cy="26809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Imagem 20"/>
          <p:cNvPicPr/>
          <p:nvPr/>
        </p:nvPicPr>
        <p:blipFill>
          <a:blip r:embed="rId7" cstate="print">
            <a:extLst>
              <a:ext uri="{28A0092B-C50C-407E-A947-70E740481C1C}">
                <a14:useLocalDpi xmlns:a14="http://schemas.microsoft.com/office/drawing/2010/main"/>
              </a:ext>
            </a:extLst>
          </a:blip>
          <a:srcRect/>
          <a:stretch>
            <a:fillRect/>
          </a:stretch>
        </p:blipFill>
        <p:spPr bwMode="auto">
          <a:xfrm>
            <a:off x="2881997" y="3839763"/>
            <a:ext cx="3071513" cy="26809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3"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GEOGRAFIA E HISTÓRIA: localização e informações</a:t>
            </a:r>
            <a:endParaRPr lang="pt-BR" sz="3200" b="1" dirty="0">
              <a:solidFill>
                <a:schemeClr val="bg1"/>
              </a:solidFill>
              <a:effectLst>
                <a:outerShdw blurRad="38100" dist="38100" dir="2700000" algn="tl">
                  <a:srgbClr val="000000">
                    <a:alpha val="43137"/>
                  </a:srgbClr>
                </a:outerShdw>
              </a:effectLst>
            </a:endParaRPr>
          </a:p>
        </p:txBody>
      </p:sp>
      <p:pic>
        <p:nvPicPr>
          <p:cNvPr id="2" name="Imagem 1"/>
          <p:cNvPicPr>
            <a:picLocks noChangeAspect="1"/>
          </p:cNvPicPr>
          <p:nvPr/>
        </p:nvPicPr>
        <p:blipFill>
          <a:blip r:embed="rId8"/>
          <a:stretch>
            <a:fillRect/>
          </a:stretch>
        </p:blipFill>
        <p:spPr>
          <a:xfrm>
            <a:off x="6114876" y="3839763"/>
            <a:ext cx="2009428" cy="268580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 name="Imagem 23" descr="C:\Users\rosana\Documents\CONCURSO AFRICA\FOTOS PROJETO AFRICA\received_1344242855775546.jpeg"/>
          <p:cNvPicPr/>
          <p:nvPr/>
        </p:nvPicPr>
        <p:blipFill rotWithShape="1">
          <a:blip r:embed="rId9" cstate="screen">
            <a:extLst>
              <a:ext uri="{28A0092B-C50C-407E-A947-70E740481C1C}">
                <a14:useLocalDpi xmlns:a14="http://schemas.microsoft.com/office/drawing/2010/main"/>
              </a:ext>
            </a:extLst>
          </a:blip>
          <a:srcRect/>
          <a:stretch/>
        </p:blipFill>
        <p:spPr bwMode="auto">
          <a:xfrm>
            <a:off x="8204217" y="3839763"/>
            <a:ext cx="1199014" cy="2680987"/>
          </a:xfrm>
          <a:prstGeom prst="rect">
            <a:avLst/>
          </a:prstGeom>
          <a:noFill/>
          <a:ln>
            <a:noFill/>
          </a:ln>
        </p:spPr>
      </p:pic>
      <p:sp>
        <p:nvSpPr>
          <p:cNvPr id="13" name="Retângulo 12"/>
          <p:cNvSpPr/>
          <p:nvPr/>
        </p:nvSpPr>
        <p:spPr>
          <a:xfrm>
            <a:off x="9483145" y="5997388"/>
            <a:ext cx="2035404" cy="52336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Figurino angolano (esq.)</a:t>
            </a:r>
          </a:p>
        </p:txBody>
      </p:sp>
    </p:spTree>
    <p:extLst>
      <p:ext uri="{BB962C8B-B14F-4D97-AF65-F5344CB8AC3E}">
        <p14:creationId xmlns:p14="http://schemas.microsoft.com/office/powerpoint/2010/main" val="1679798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bg1"/>
                </a:solidFill>
                <a:effectLst>
                  <a:outerShdw blurRad="38100" dist="38100" dir="2700000" algn="tl">
                    <a:srgbClr val="000000">
                      <a:alpha val="43137"/>
                    </a:srgbClr>
                  </a:outerShdw>
                </a:effectLst>
              </a:rPr>
              <a:t>MÚSICA</a:t>
            </a:r>
            <a:endParaRPr lang="pt-BR" sz="3200" b="1" dirty="0">
              <a:solidFill>
                <a:schemeClr val="bg1"/>
              </a:solidFill>
              <a:effectLst>
                <a:outerShdw blurRad="38100" dist="38100" dir="2700000" algn="tl">
                  <a:srgbClr val="000000">
                    <a:alpha val="43137"/>
                  </a:srgbClr>
                </a:outerShdw>
              </a:effectLst>
            </a:endParaRPr>
          </a:p>
        </p:txBody>
      </p:sp>
      <p:pic>
        <p:nvPicPr>
          <p:cNvPr id="13" name="Imagem 12"/>
          <p:cNvPicPr/>
          <p:nvPr/>
        </p:nvPicPr>
        <p:blipFill>
          <a:blip r:embed="rId2">
            <a:extLst>
              <a:ext uri="{28A0092B-C50C-407E-A947-70E740481C1C}">
                <a14:useLocalDpi xmlns:a14="http://schemas.microsoft.com/office/drawing/2010/main"/>
              </a:ext>
            </a:extLst>
          </a:blip>
          <a:srcRect/>
          <a:stretch>
            <a:fillRect/>
          </a:stretch>
        </p:blipFill>
        <p:spPr bwMode="auto">
          <a:xfrm>
            <a:off x="962068" y="1808288"/>
            <a:ext cx="1993631" cy="270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 name="Retângulo 21"/>
          <p:cNvSpPr/>
          <p:nvPr/>
        </p:nvSpPr>
        <p:spPr>
          <a:xfrm>
            <a:off x="962069" y="4511013"/>
            <a:ext cx="1993630" cy="58165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Instrumentos musicais de origem africana</a:t>
            </a:r>
          </a:p>
        </p:txBody>
      </p:sp>
      <p:sp>
        <p:nvSpPr>
          <p:cNvPr id="24" name="Espaço Reservado para Conteúdo 1"/>
          <p:cNvSpPr>
            <a:spLocks noGrp="1"/>
          </p:cNvSpPr>
          <p:nvPr>
            <p:ph idx="1"/>
          </p:nvPr>
        </p:nvSpPr>
        <p:spPr>
          <a:xfrm>
            <a:off x="546100" y="992653"/>
            <a:ext cx="11049000" cy="5457825"/>
          </a:xfrm>
        </p:spPr>
        <p:txBody>
          <a:bodyPr>
            <a:normAutofit/>
          </a:bodyPr>
          <a:lstStyle/>
          <a:p>
            <a:pPr marL="0" indent="0" algn="just">
              <a:lnSpc>
                <a:spcPct val="100000"/>
              </a:lnSpc>
              <a:spcBef>
                <a:spcPts val="0"/>
              </a:spcBef>
              <a:buNone/>
            </a:pPr>
            <a:r>
              <a:rPr lang="pt-BR" sz="1800" dirty="0" smtClean="0"/>
              <a:t>Ao conhecermos os instrumentos musicais de origem africana, também vimos vídeos para melhor compreender esse universo. </a:t>
            </a:r>
            <a:r>
              <a:rPr lang="pt-BR" sz="1800" dirty="0"/>
              <a:t>Apresentei à turma Cartola e </a:t>
            </a:r>
            <a:r>
              <a:rPr lang="pt-BR" sz="1800" dirty="0" smtClean="0"/>
              <a:t>Pixinguinha</a:t>
            </a:r>
            <a:r>
              <a:rPr lang="pt-BR" sz="1800" dirty="0"/>
              <a:t> </a:t>
            </a:r>
            <a:r>
              <a:rPr lang="pt-BR" sz="1800" dirty="0" smtClean="0"/>
              <a:t>e aprendemos a música “África”, da Palavra Cantada.</a:t>
            </a:r>
          </a:p>
          <a:p>
            <a:pPr marL="0" indent="0" algn="just">
              <a:lnSpc>
                <a:spcPct val="100000"/>
              </a:lnSpc>
              <a:spcBef>
                <a:spcPts val="0"/>
              </a:spcBef>
              <a:buNone/>
            </a:pPr>
            <a:endParaRPr lang="pt-BR" sz="1800" dirty="0"/>
          </a:p>
        </p:txBody>
      </p:sp>
      <p:pic>
        <p:nvPicPr>
          <p:cNvPr id="29" name="Imagem 28" descr="C:\Users\rosana\Documents\CONCURSO AFRICA\FOTOS PROJETO AFRICA\20191011_164208.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7845" y="2281864"/>
            <a:ext cx="3608060" cy="21157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0" name="Retângulo 29"/>
          <p:cNvSpPr/>
          <p:nvPr/>
        </p:nvSpPr>
        <p:spPr>
          <a:xfrm>
            <a:off x="3325385" y="4538587"/>
            <a:ext cx="8032896" cy="37651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Ao ritmo do samba!</a:t>
            </a:r>
          </a:p>
        </p:txBody>
      </p:sp>
      <p:sp>
        <p:nvSpPr>
          <p:cNvPr id="31" name="CaixaDeTexto 30"/>
          <p:cNvSpPr txBox="1"/>
          <p:nvPr/>
        </p:nvSpPr>
        <p:spPr>
          <a:xfrm>
            <a:off x="588204" y="5312589"/>
            <a:ext cx="11011437" cy="1169551"/>
          </a:xfrm>
          <a:prstGeom prst="rect">
            <a:avLst/>
          </a:prstGeom>
          <a:noFill/>
        </p:spPr>
        <p:txBody>
          <a:bodyPr wrap="square" rtlCol="0">
            <a:spAutoFit/>
          </a:bodyPr>
          <a:lstStyle/>
          <a:p>
            <a:r>
              <a:rPr lang="pt-BR" sz="1400" b="1" dirty="0" smtClean="0"/>
              <a:t>Referências para o trabalho:</a:t>
            </a:r>
            <a:endParaRPr lang="pt-BR" sz="1400" b="1" u="sng" dirty="0" smtClean="0">
              <a:hlinkClick r:id="rId4"/>
            </a:endParaRPr>
          </a:p>
          <a:p>
            <a:r>
              <a:rPr lang="pt-BR" sz="1400" u="sng" dirty="0">
                <a:hlinkClick r:id="rId5"/>
              </a:rPr>
              <a:t>https://www.youtube.com/watch?v=fyQmHjjy0ZU&amp;list=RDfyQmHjjy0ZU&amp;start_radio=1&amp;t=14</a:t>
            </a:r>
            <a:endParaRPr lang="pt-BR" sz="1400" dirty="0"/>
          </a:p>
          <a:p>
            <a:r>
              <a:rPr lang="pt-BR" sz="1400" u="sng" dirty="0" smtClean="0">
                <a:hlinkClick r:id="rId6"/>
              </a:rPr>
              <a:t>http</a:t>
            </a:r>
            <a:r>
              <a:rPr lang="pt-BR" sz="1400" u="sng" dirty="0">
                <a:hlinkClick r:id="rId6"/>
              </a:rPr>
              <a:t>://</a:t>
            </a:r>
            <a:r>
              <a:rPr lang="pt-BR" sz="1400" u="sng" dirty="0" smtClean="0">
                <a:hlinkClick r:id="rId6"/>
              </a:rPr>
              <a:t>enciclopedia.itaucultural.org.br/pessoa11957/cartola</a:t>
            </a:r>
            <a:endParaRPr lang="pt-BR" sz="1400" dirty="0"/>
          </a:p>
          <a:p>
            <a:r>
              <a:rPr lang="pt-BR" sz="1400" u="sng" dirty="0">
                <a:hlinkClick r:id="rId7"/>
              </a:rPr>
              <a:t>https://enciclopedia.itaucultural.org.br/busca?q=pixinguinha</a:t>
            </a:r>
            <a:endParaRPr lang="pt-BR" sz="1400" dirty="0"/>
          </a:p>
          <a:p>
            <a:r>
              <a:rPr lang="pt-BR" sz="1400" u="sng" dirty="0" smtClean="0">
                <a:hlinkClick r:id="rId8"/>
              </a:rPr>
              <a:t>https</a:t>
            </a:r>
            <a:r>
              <a:rPr lang="pt-BR" sz="1400" u="sng" dirty="0">
                <a:hlinkClick r:id="rId8"/>
              </a:rPr>
              <a:t>://</a:t>
            </a:r>
            <a:r>
              <a:rPr lang="pt-BR" sz="1400" u="sng" dirty="0" smtClean="0">
                <a:hlinkClick r:id="rId8"/>
              </a:rPr>
              <a:t>www.youtube.com/watch?v=yGv47mv7874</a:t>
            </a:r>
            <a:endParaRPr lang="pt-BR" sz="1400" u="sng" dirty="0" smtClean="0"/>
          </a:p>
        </p:txBody>
      </p:sp>
      <p:pic>
        <p:nvPicPr>
          <p:cNvPr id="3" name="Imagem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05916" y="2281864"/>
            <a:ext cx="4352365" cy="21157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516042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ítulo 4"/>
          <p:cNvSpPr txBox="1">
            <a:spLocks/>
          </p:cNvSpPr>
          <p:nvPr/>
        </p:nvSpPr>
        <p:spPr>
          <a:xfrm>
            <a:off x="339144" y="263414"/>
            <a:ext cx="9144000" cy="5093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chemeClr val="tx1">
                    <a:lumMod val="85000"/>
                    <a:lumOff val="15000"/>
                  </a:schemeClr>
                </a:solidFill>
                <a:effectLst>
                  <a:outerShdw blurRad="38100" dist="38100" dir="2700000" algn="tl">
                    <a:srgbClr val="000000">
                      <a:alpha val="43137"/>
                    </a:srgbClr>
                  </a:outerShdw>
                </a:effectLst>
              </a:rPr>
              <a:t>LITERATURA</a:t>
            </a:r>
            <a:endParaRPr lang="pt-BR" sz="3200" b="1" dirty="0">
              <a:solidFill>
                <a:schemeClr val="tx1">
                  <a:lumMod val="85000"/>
                  <a:lumOff val="15000"/>
                </a:schemeClr>
              </a:solidFill>
              <a:effectLst>
                <a:outerShdw blurRad="38100" dist="38100" dir="2700000" algn="tl">
                  <a:srgbClr val="000000">
                    <a:alpha val="43137"/>
                  </a:srgbClr>
                </a:outerShdw>
              </a:effectLst>
            </a:endParaRPr>
          </a:p>
        </p:txBody>
      </p:sp>
      <p:sp>
        <p:nvSpPr>
          <p:cNvPr id="24" name="Espaço Reservado para Conteúdo 1"/>
          <p:cNvSpPr>
            <a:spLocks noGrp="1"/>
          </p:cNvSpPr>
          <p:nvPr>
            <p:ph idx="1"/>
          </p:nvPr>
        </p:nvSpPr>
        <p:spPr>
          <a:xfrm>
            <a:off x="546100" y="1006100"/>
            <a:ext cx="11049000" cy="5457825"/>
          </a:xfrm>
        </p:spPr>
        <p:txBody>
          <a:bodyPr>
            <a:noAutofit/>
          </a:bodyPr>
          <a:lstStyle/>
          <a:p>
            <a:pPr marL="0" indent="0" algn="just">
              <a:lnSpc>
                <a:spcPct val="100000"/>
              </a:lnSpc>
              <a:spcBef>
                <a:spcPts val="0"/>
              </a:spcBef>
              <a:buNone/>
            </a:pPr>
            <a:r>
              <a:rPr lang="pt-BR" sz="1800" dirty="0" smtClean="0"/>
              <a:t>Descobrimos, em nossas pesquisas, que </a:t>
            </a:r>
            <a:r>
              <a:rPr lang="pt-BR" sz="1800" dirty="0"/>
              <a:t>nos tempos antigos, apenas pessoas das classes mais altas da sociedade utilizavam guarda-chuvas e sombrinhas. Eram comuns as cenas em que os escravos carregavam o acessório para que seus proprietários não se molhassem, por exemplo. Escravo não podia usá-lo! </a:t>
            </a:r>
            <a:r>
              <a:rPr lang="pt-BR" sz="1800" dirty="0" smtClean="0"/>
              <a:t>Sugeri </a:t>
            </a:r>
            <a:r>
              <a:rPr lang="pt-BR" sz="1800" dirty="0"/>
              <a:t>aos alunos que sentassem em duplas e escrevessem poesias baseadas em tudo que estávamos estudando. Depois de analisadas e corrigidas, as penduramos em uma sombrinha, como símbolo da nossa contestação para esses acontecimentos.</a:t>
            </a:r>
          </a:p>
          <a:p>
            <a:pPr marL="0" indent="0" algn="just">
              <a:lnSpc>
                <a:spcPct val="100000"/>
              </a:lnSpc>
              <a:spcBef>
                <a:spcPts val="0"/>
              </a:spcBef>
              <a:buNone/>
            </a:pPr>
            <a:endParaRPr lang="pt-BR" sz="1800" dirty="0"/>
          </a:p>
        </p:txBody>
      </p:sp>
      <p:sp>
        <p:nvSpPr>
          <p:cNvPr id="30" name="Retângulo 29"/>
          <p:cNvSpPr/>
          <p:nvPr/>
        </p:nvSpPr>
        <p:spPr>
          <a:xfrm>
            <a:off x="1131352" y="6231062"/>
            <a:ext cx="4433158" cy="37651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solidFill>
                  <a:schemeClr val="tx1"/>
                </a:solidFill>
              </a:rPr>
              <a:t>Sombrinha poética</a:t>
            </a:r>
          </a:p>
        </p:txBody>
      </p:sp>
      <p:sp>
        <p:nvSpPr>
          <p:cNvPr id="31" name="CaixaDeTexto 30"/>
          <p:cNvSpPr txBox="1"/>
          <p:nvPr/>
        </p:nvSpPr>
        <p:spPr>
          <a:xfrm>
            <a:off x="5564510" y="6084359"/>
            <a:ext cx="6518760" cy="523220"/>
          </a:xfrm>
          <a:prstGeom prst="rect">
            <a:avLst/>
          </a:prstGeom>
          <a:noFill/>
        </p:spPr>
        <p:txBody>
          <a:bodyPr wrap="square" rtlCol="0">
            <a:spAutoFit/>
          </a:bodyPr>
          <a:lstStyle/>
          <a:p>
            <a:r>
              <a:rPr lang="pt-BR" sz="1400" b="1" dirty="0" smtClean="0"/>
              <a:t>Referências para o trabalho:</a:t>
            </a:r>
            <a:endParaRPr lang="pt-BR" sz="1400" b="1" u="sng" dirty="0" smtClean="0">
              <a:hlinkClick r:id="rId2"/>
            </a:endParaRPr>
          </a:p>
          <a:p>
            <a:r>
              <a:rPr lang="pt-BR" sz="1400" dirty="0">
                <a:hlinkClick r:id="rId3"/>
              </a:rPr>
              <a:t>https://blog.mariapumar.com.br/historia-do-guarda-chuva-saiba-quando-e-onde-ele- </a:t>
            </a:r>
            <a:r>
              <a:rPr lang="pt-BR" sz="1400" dirty="0" smtClean="0">
                <a:hlinkClick r:id="rId3"/>
              </a:rPr>
              <a:t>/</a:t>
            </a:r>
            <a:endParaRPr lang="pt-BR" sz="1400" dirty="0" smtClean="0"/>
          </a:p>
        </p:txBody>
      </p:sp>
      <p:pic>
        <p:nvPicPr>
          <p:cNvPr id="10" name="Imagem 9"/>
          <p:cNvPicPr/>
          <p:nvPr/>
        </p:nvPicPr>
        <p:blipFill rotWithShape="1">
          <a:blip r:embed="rId4">
            <a:extLst>
              <a:ext uri="{28A0092B-C50C-407E-A947-70E740481C1C}">
                <a14:useLocalDpi xmlns:a14="http://schemas.microsoft.com/office/drawing/2010/main" val="0"/>
              </a:ext>
            </a:extLst>
          </a:blip>
          <a:srcRect t="17940" r="2797" b="7401"/>
          <a:stretch/>
        </p:blipFill>
        <p:spPr bwMode="auto">
          <a:xfrm rot="449411">
            <a:off x="7465060" y="2721503"/>
            <a:ext cx="3292587" cy="309113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Imagem 10" descr="C:\Users\rosana\Documents\CONCURSO AFRICA\FOTOS PROJETO AFRICA\20191019_113146.jpg"/>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2586158" y="3234835"/>
            <a:ext cx="3447498" cy="23115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Imagem 13" descr="C:\Users\rosana\Documents\CONCURSO AFRICA\FOTOS PROJETO AFRICA\FB_IMG_1571525706377.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86194" y="2653337"/>
            <a:ext cx="1869111" cy="343102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828504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3268</Words>
  <Application>Microsoft Office PowerPoint</Application>
  <PresentationFormat>Widescreen</PresentationFormat>
  <Paragraphs>173</Paragraphs>
  <Slides>21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Calibri Light</vt:lpstr>
      <vt:lpstr>Wingdings</vt:lpstr>
      <vt:lpstr>Tema do Office</vt:lpstr>
      <vt:lpstr>AS CORES DA ÁFRICA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CORES DA ÁFRICA</dc:title>
  <dc:creator>rosana</dc:creator>
  <cp:lastModifiedBy>rosana</cp:lastModifiedBy>
  <cp:revision>55</cp:revision>
  <dcterms:created xsi:type="dcterms:W3CDTF">2020-07-24T18:32:43Z</dcterms:created>
  <dcterms:modified xsi:type="dcterms:W3CDTF">2020-07-31T18:53:39Z</dcterms:modified>
</cp:coreProperties>
</file>