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8" r:id="rId4"/>
    <p:sldId id="261" r:id="rId5"/>
    <p:sldId id="271" r:id="rId6"/>
    <p:sldId id="259" r:id="rId7"/>
    <p:sldId id="265" r:id="rId8"/>
    <p:sldId id="266" r:id="rId9"/>
    <p:sldId id="267" r:id="rId10"/>
    <p:sldId id="273" r:id="rId11"/>
    <p:sldId id="262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E7604"/>
    <a:srgbClr val="FDE74C"/>
    <a:srgbClr val="5BC0EB"/>
    <a:srgbClr val="9BC53D"/>
    <a:srgbClr val="E6E6E6"/>
    <a:srgbClr val="FA7921"/>
    <a:srgbClr val="E55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291" autoAdjust="0"/>
  </p:normalViewPr>
  <p:slideViewPr>
    <p:cSldViewPr snapToGrid="0">
      <p:cViewPr>
        <p:scale>
          <a:sx n="41" d="100"/>
          <a:sy n="41" d="100"/>
        </p:scale>
        <p:origin x="816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0B5E3-924F-413E-B61B-566DB4A5629D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E1E8-B91D-439D-A938-2906E73E44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21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EE1E8-B91D-439D-A938-2906E73E443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7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7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1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5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1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4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6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7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4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9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0986-B0C9-4DEC-B433-32AAB90449A6}" type="datetimeFigureOut">
              <a:rPr lang="pt-BR" smtClean="0"/>
              <a:t>27/07/2020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E25E-944D-4677-88FB-FE7ABF9D70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18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Pefq9inlXLqkRKH7i2qiv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B_XdXTKJp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E82D12D-0512-4DA8-BAFB-EACDF1538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688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452BBF3-C838-47FC-984D-0BD97CDB5568}"/>
              </a:ext>
            </a:extLst>
          </p:cNvPr>
          <p:cNvSpPr/>
          <p:nvPr/>
        </p:nvSpPr>
        <p:spPr>
          <a:xfrm>
            <a:off x="0" y="-1"/>
            <a:ext cx="12192000" cy="7306056"/>
          </a:xfrm>
          <a:prstGeom prst="rect">
            <a:avLst/>
          </a:prstGeom>
          <a:solidFill>
            <a:schemeClr val="dk1">
              <a:alpha val="41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96F481-7655-4D8C-956C-CC9FD3DC8918}"/>
              </a:ext>
            </a:extLst>
          </p:cNvPr>
          <p:cNvSpPr txBox="1"/>
          <p:nvPr/>
        </p:nvSpPr>
        <p:spPr>
          <a:xfrm>
            <a:off x="1910810" y="159977"/>
            <a:ext cx="893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0" b="1" dirty="0">
                <a:solidFill>
                  <a:srgbClr val="FFFF00"/>
                </a:solidFill>
                <a:latin typeface="Freestyle Script" panose="030804020302050B0404" pitchFamily="66" charset="0"/>
              </a:rPr>
              <a:t>Cinema</a:t>
            </a:r>
            <a:r>
              <a:rPr lang="pt-BR" sz="11000" b="1" dirty="0">
                <a:solidFill>
                  <a:srgbClr val="FFFF00"/>
                </a:solidFill>
                <a:latin typeface="Freestyle Script" panose="030804020302050B0404" pitchFamily="66" charset="0"/>
              </a:rPr>
              <a:t> Fundamental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1AB29CC6-6091-465D-85F4-463FB364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3667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834527">
            <a:off x="-1083799" y="144692"/>
            <a:ext cx="8048060" cy="715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480">
        <p14:reveal/>
      </p:transition>
    </mc:Choice>
    <mc:Fallback xmlns="">
      <p:transition spd="slow" advClick="0" advTm="13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694 -0.10787 L 0.1694 -0.10764 C 0.1707 -0.11296 0.17187 -0.11805 0.17304 -0.12338 C 0.175 -0.13287 0.17252 -0.12639 0.17578 -0.13333 C 0.17877 -0.15764 0.175 -0.12708 0.17773 -0.14699 C 0.17799 -0.1493 0.17799 -0.15231 0.17864 -0.15486 C 0.18059 -0.16365 0.18151 -0.16504 0.18411 -0.17037 C 0.18437 -0.17245 0.1845 -0.1743 0.18502 -0.17615 C 0.18554 -0.17847 0.18671 -0.17963 0.18684 -0.18217 C 0.18711 -0.18541 0.18632 -0.18865 0.18593 -0.19166 C 0.18073 -0.1912 0.17539 -0.19166 0.17031 -0.18981 C 0.1694 -0.18958 0.16901 -0.1875 0.16849 -0.18611 C 0.1651 -0.17639 0.16419 -0.17384 0.16289 -0.1625 C 0.16237 -0.15694 0.16132 -0.14791 0.16015 -0.14305 C 0.1595 -0.14028 0.15872 -0.13796 0.15833 -0.13518 C 0.15742 -0.13009 0.15768 -0.12639 0.15651 -0.12153 C 0.15599 -0.11944 0.15507 -0.11782 0.15468 -0.11574 C 0.15429 -0.11365 0.15416 -0.11157 0.15377 -0.10972 C 0.15325 -0.10764 0.15234 -0.10602 0.15182 -0.10393 C 0.14961 -0.09421 0.1526 -0.10139 0.14921 -0.09213 C 0.14674 -0.08611 0.14726 -0.09051 0.14544 -0.0824 C 0.14505 -0.08055 0.14505 -0.07801 0.14453 -0.07639 C 0.14375 -0.0743 0.14257 -0.07268 0.14179 -0.0706 C 0.14114 -0.06875 0.14062 -0.06666 0.13997 -0.06458 C 0.13906 -0.06203 0.13815 -0.05949 0.13724 -0.05694 C 0.13658 -0.05509 0.13606 -0.05278 0.13528 -0.05092 C 0.13359 -0.04699 0.13203 -0.04236 0.12981 -0.03912 L 0.12434 -0.03148 C 0.1194 -0.01597 0.12591 -0.03472 0.11966 -0.02176 C 0.11705 -0.0162 0.11836 -0.01643 0.11692 -0.00995 C 0.11354 0.00533 0.11653 -0.01296 0.11432 0.00185 C 0.11432 0.00718 0.11367 0.02338 0.11692 0.02917 C 0.1177 0.03056 0.11875 0.03056 0.11966 0.03102 C 0.12096 0.0338 0.12278 0.03542 0.1233 0.03889 C 0.12369 0.04097 0.12356 0.04329 0.12434 0.04468 C 0.125 0.0463 0.12617 0.04607 0.12708 0.04699 C 0.1289 0.0456 0.13112 0.04584 0.13255 0.04283 C 0.13437 0.03912 0.13476 0.0375 0.13724 0.03519 C 0.13854 0.03357 0.14231 0.03195 0.14362 0.03102 C 0.14453 0.03056 0.14544 0.02963 0.14648 0.02917 C 0.14817 0.02639 0.15065 0.02523 0.15182 0.0213 C 0.15273 0.01875 0.15416 0.01343 0.15559 0.01158 C 0.15638 0.01042 0.15742 0.01019 0.15833 0.00949 C 0.15872 0.00764 0.15872 0.00556 0.15924 0.00371 C 0.15963 0.00209 0.16054 0.00139 0.16106 -0.00023 C 0.16575 -0.01273 0.16028 -0.00069 0.16471 -0.00995 C 0.16536 -0.01389 0.16497 -0.01944 0.16666 -0.02176 C 0.16744 -0.02315 0.16836 -0.025 0.1694 -0.02546 C 0.172 -0.02731 0.17513 -0.02662 0.17773 -0.02963 C 0.18242 -0.03518 0.18229 -0.03541 0.18502 -0.04143 C 0.18528 -0.04328 0.18541 -0.04537 0.18593 -0.04722 C 0.18645 -0.04884 0.18737 -0.0493 0.18776 -0.05092 C 0.18867 -0.05486 0.18893 -0.05879 0.18958 -0.06273 L 0.19062 -0.06875 C 0.19088 -0.0669 0.19114 -0.06504 0.1914 -0.06273 C 0.19179 -0.05833 0.19088 -0.05231 0.19218 -0.04907 C 0.19323 -0.04699 0.19336 -0.0544 0.19414 -0.05694 C 0.19713 -0.06782 0.19661 -0.0662 0.19948 -0.07245 C 0.20078 -0.07199 0.20234 -0.07245 0.20325 -0.0706 C 0.20429 -0.06875 0.20559 -0.06018 0.20612 -0.05694 C 0.20638 -0.04143 0.20625 -0.02546 0.20703 -0.00995 C 0.20716 -0.00787 0.20768 -0.01365 0.20781 -0.01597 C 0.20833 -0.02106 0.20833 -0.02639 0.20872 -0.03148 C 0.20898 -0.03356 0.20911 -0.03565 0.20976 -0.03727 C 0.21041 -0.03912 0.21145 -0.04004 0.2125 -0.04143 C 0.21276 -0.04328 0.2125 -0.04606 0.21341 -0.04722 C 0.21692 -0.05162 0.21862 -0.0493 0.22161 -0.04722 C 0.22226 -0.04328 0.22304 -0.03958 0.22343 -0.03541 C 0.22487 -0.02361 0.22395 -0.03009 0.2263 -0.01597 C 0.22656 -0.01389 0.22669 -0.01157 0.22721 -0.00995 L 0.22903 -0.00416 C 0.23203 -0.00486 0.23528 -0.00416 0.23828 -0.00602 C 0.24023 -0.00764 0.24375 -0.01389 0.24375 -0.01365 C 0.24427 -0.01597 0.24479 -0.01805 0.24557 -0.0199 C 0.247 -0.02315 0.25013 -0.02963 0.25013 -0.02916 C 0.25052 -0.03148 0.25065 -0.03356 0.25117 -0.03541 C 0.25208 -0.03958 0.25481 -0.04722 0.25481 -0.04699 C 0.25442 -0.05833 0.25468 -0.06944 0.2539 -0.08055 C 0.25377 -0.08217 0.25286 -0.08426 0.25195 -0.08426 C 0.24895 -0.08472 0.24583 -0.08287 0.24283 -0.0824 C 0.24218 -0.08102 0.2414 -0.07986 0.24101 -0.07824 C 0.24049 -0.07685 0.23997 -0.07453 0.23997 -0.07245 C 0.23997 -0.05602 0.24062 -0.05717 0.24192 -0.04514 C 0.24231 -0.0419 0.24218 -0.03842 0.24283 -0.03541 C 0.24375 -0.03125 0.24648 -0.02361 0.24648 -0.02338 C 0.24687 -0.02106 0.247 -0.01828 0.24752 -0.01597 C 0.24817 -0.01157 0.24961 -0.00926 0.25117 -0.00602 C 0.25143 -0.00416 0.2513 -0.00139 0.25195 -0.00023 C 0.25364 0.00209 0.25755 0.00371 0.25755 0.00394 C 0.25937 0.00185 0.26171 0.00093 0.26315 -0.00208 C 0.26406 -0.00463 0.2638 -0.00856 0.26406 -0.0118 C 0.26666 -0.04583 0.26354 -0.01111 0.26575 -0.03356 C 0.26614 -0.0368 0.26614 -0.04004 0.26679 -0.04328 C 0.26718 -0.04537 0.26796 -0.04722 0.26849 -0.04907 C 0.27096 -0.06458 0.26744 -0.04653 0.272 -0.05694 C 0.27526 -0.06365 0.27057 -0.06227 0.27487 -0.0669 C 0.27656 -0.06852 0.28033 -0.0706 0.28033 -0.07037 L 0.28125 -0.0706 L 0.28593 -0.04907 C 0.28619 -0.04328 0.2858 -0.03703 0.28684 -0.03148 C 0.28737 -0.02893 0.28724 -0.0368 0.28776 -0.03912 C 0.28828 -0.04166 0.28906 -0.04328 0.28958 -0.04514 C 0.29062 -0.0493 0.29101 -0.05694 0.2914 -0.06088 C 0.29179 -0.06365 0.29179 -0.0662 0.29231 -0.06875 C 0.2927 -0.07037 0.29362 -0.07129 0.29414 -0.07245 C 0.29531 -0.07986 0.29427 -0.07754 0.29687 -0.08055 L 0.29882 -0.08055 C 0.3026 -0.06412 0.30247 -0.0706 0.30247 -0.06273 L 0.30247 -0.04907 L 0.30338 -0.03356 C 0.30403 -0.03912 0.30442 -0.04537 0.3052 -0.05092 C 0.30559 -0.05347 0.30677 -0.05486 0.30703 -0.05694 C 0.30768 -0.06157 0.30755 -0.06597 0.30807 -0.0706 C 0.30924 -0.08287 0.30807 -0.0824 0.3108 -0.0824 L 0.31263 -0.0824 C 0.31445 -0.07778 0.31666 -0.07384 0.31809 -0.06875 C 0.31888 -0.06574 0.31875 -0.06227 0.31901 -0.05879 C 0.32148 -0.02222 0.31927 -0.03819 0.32174 -0.02176 C 0.32239 -0.02315 0.32317 -0.02407 0.32369 -0.02546 C 0.32474 -0.02963 0.32461 -0.03148 0.32461 -0.03541 L 0.32643 -0.04143 C 0.33776 -0.05879 0.32799 -0.04722 0.34661 -0.05324 C 0.34843 -0.0537 0.35208 -0.05694 0.35208 -0.05671 C 0.35273 -0.05833 0.35364 -0.05903 0.35377 -0.06088 C 0.35494 -0.07245 0.34687 -0.06528 0.3457 -0.06458 C 0.34127 -0.05856 0.34336 -0.06296 0.34101 -0.04907 L 0.34023 -0.04328 C 0.34049 -0.03819 0.34036 -0.0324 0.34101 -0.02778 C 0.34388 -0.01111 0.34557 -0.01597 0.35299 -0.01597 L 0.35573 -0.02176 C 0.35638 -0.02824 0.3569 -0.03495 0.35742 -0.04143 C 0.35768 -0.04328 0.35755 -0.04815 0.35846 -0.04722 C 0.35963 -0.04583 0.35924 -0.0419 0.35937 -0.03912 C 0.3595 -0.03541 0.35937 -0.03148 0.35937 -0.02778 L 0.36028 -0.01597 L 0.36028 -0.01551 L 0.36393 0.00185 C 0.37161 0.00996 0.36862 0.00949 0.37226 0.00949 L 0.37226 0.00996 L 0.39062 -0.00208 C 0.39153 -0.0074 0.39257 -0.01273 0.39349 -0.01782 C 0.39362 -0.01967 0.39375 -0.02199 0.39427 -0.02361 C 0.39479 -0.02523 0.39557 -0.02639 0.39622 -0.02778 C 0.39661 -0.03588 0.39687 -0.04653 0.39791 -0.05509 C 0.39791 -0.05486 0.40026 -0.06967 0.40078 -0.07245 C 0.40104 -0.07453 0.40117 -0.07685 0.40169 -0.07824 L 0.40533 -0.09004 C 0.40573 -0.09213 0.40573 -0.09444 0.40625 -0.09606 C 0.40729 -0.09907 0.40989 -0.10393 0.40989 -0.10347 C 0.41015 -0.10602 0.41041 -0.10787 0.4108 -0.10972 C 0.41132 -0.1118 0.41198 -0.11365 0.41276 -0.11574 C 0.41406 -0.11944 0.41614 -0.12315 0.41823 -0.12523 C 0.41901 -0.12639 0.42005 -0.12662 0.42096 -0.12731 C 0.42591 -0.13171 0.42304 -0.13055 0.42721 -0.13333 C 0.43711 -0.13912 0.42343 -0.12986 0.43645 -0.13912 C 0.4375 -0.13981 0.44023 -0.1412 0.43919 -0.1412 L 0.42721 -0.13912 C 0.42213 -0.12222 0.42838 -0.14352 0.42474 -0.12731 C 0.42421 -0.12523 0.4233 -0.12361 0.42278 -0.12153 C 0.42278 -0.12129 0.42057 -0.10671 0.42005 -0.10393 C 0.41979 -0.10185 0.41966 -0.09977 0.41914 -0.09791 L 0.41731 -0.09213 C 0.41705 -0.08889 0.41549 -0.08495 0.4164 -0.0824 C 0.41731 -0.07963 0.4194 -0.08102 0.42096 -0.08055 C 0.42343 -0.07963 0.42591 -0.07916 0.42825 -0.07824 C 0.4289 -0.07731 0.42929 -0.07546 0.42994 -0.07453 C 0.43398 -0.07083 0.43658 -0.07685 0.43359 -0.06458 C 0.43333 -0.06296 0.43255 -0.06227 0.43177 -0.06088 L 0.42994 -0.04907 L 0.42916 -0.04328 C 0.42981 -0.02315 0.42773 -0.02106 0.43177 -0.00995 C 0.43242 -0.00856 0.4332 -0.0074 0.43359 -0.00602 C 0.43828 -0.00671 0.44505 0.00023 0.44752 -0.0081 C 0.45091 -0.01875 0.44726 -0.03403 0.44661 -0.04722 C 0.44648 -0.04907 0.44609 -0.04328 0.4457 -0.04143 C 0.44609 -0.03217 0.44609 -0.02315 0.44661 -0.01389 C 0.44661 -0.0118 0.44661 -0.00879 0.44752 -0.0081 C 0.44869 -0.00694 0.45 -0.00949 0.45104 -0.00995 C 0.45325 -0.02778 0.45078 -0.00602 0.45312 -0.03356 C 0.45325 -0.03588 0.45377 -0.03865 0.45403 -0.04143 C 0.45429 -0.04467 0.45442 -0.04768 0.45481 -0.05092 C 0.45533 -0.05509 0.45677 -0.06273 0.45677 -0.0625 C 0.45755 -0.05926 0.45911 -0.05347 0.4595 -0.04907 C 0.46054 -0.03588 0.46106 -0.01111 0.46132 -0.00023 C 0.46171 -0.01528 0.46106 -0.03032 0.46224 -0.04514 C 0.46237 -0.04722 0.46406 -0.04768 0.46497 -0.04722 C 0.46627 -0.04606 0.46679 -0.04328 0.4677 -0.04143 C 0.46862 -0.03565 0.46901 -0.03379 0.46966 -0.02778 C 0.47005 -0.02361 0.47031 -0.0199 0.47044 -0.01597 C 0.47083 -0.00278 0.46796 0.01227 0.47135 0.02338 C 0.47434 0.03241 0.47187 0.00093 0.47239 -0.00995 C 0.47252 -0.01481 0.47278 -0.02569 0.47421 -0.03148 C 0.47461 -0.03356 0.47526 -0.03541 0.47604 -0.03727 C 0.47682 -0.03958 0.4776 -0.0419 0.47877 -0.04328 C 0.47981 -0.04421 0.48971 -0.04699 0.48984 -0.04722 C 0.49075 -0.04768 0.49153 -0.04884 0.49257 -0.04907 C 0.5039 -0.05347 0.49635 -0.04861 0.50273 -0.05324 C 0.50299 -0.05509 0.50442 -0.05879 0.50364 -0.05879 C 0.49987 -0.05949 0.4944 -0.06203 0.49257 -0.05509 C 0.49101 -0.04884 0.49088 -0.02338 0.49531 -0.01389 C 0.497 -0.01018 0.49908 -0.00764 0.50091 -0.00416 C 0.50247 -0.00115 0.50533 0.00556 0.50533 0.00579 C 0.51432 -0.02291 0.50638 0.00486 0.50898 -0.08055 C 0.50924 -0.08565 0.51067 -0.08796 0.51171 -0.09213 C 0.5125 -0.09467 0.51315 -0.09745 0.51367 -0.1 C 0.51432 -0.10393 0.51536 -0.11157 0.51536 -0.11134 C 0.5151 -0.10463 0.51497 -0.09745 0.51458 -0.09004 C 0.51393 -0.0794 0.51367 -0.08565 0.51263 -0.07639 C 0.51224 -0.07268 0.51211 -0.06875 0.51171 -0.06458 C 0.51211 -0.04467 0.51145 -0.02407 0.51263 -0.00416 C 0.51276 -0.00162 0.51445 0.00023 0.51536 -0.00023 C 0.51653 -0.00069 0.51679 -0.0037 0.51731 -0.00602 C 0.51914 -0.01528 0.51927 -0.01967 0.52005 -0.02963 C 0.52031 -0.04977 0.51979 -0.07014 0.52096 -0.09004 C 0.52109 -0.09259 0.52265 -0.09398 0.52369 -0.09421 C 0.52708 -0.09467 0.53046 -0.09282 0.53385 -0.09213 C 0.5345 -0.09097 0.53502 -0.08935 0.53567 -0.08819 C 0.54244 -0.07893 0.53698 -0.08935 0.54114 -0.08055 C 0.53658 -0.07963 0.53177 -0.08102 0.52734 -0.07824 C 0.52591 -0.07754 0.52578 -0.07291 0.52461 -0.0706 C 0.52356 -0.06852 0.52226 -0.0669 0.52096 -0.06458 C 0.51888 -0.05092 0.51901 -0.05416 0.52096 -0.02963 C 0.52109 -0.02778 0.52226 -0.02708 0.52291 -0.02546 C 0.52734 -0.01319 0.52213 -0.02523 0.52656 -0.01597 C 0.5289 -0.01643 0.53151 -0.01551 0.53385 -0.01782 C 0.53476 -0.01852 0.53463 -0.02176 0.53476 -0.02361 C 0.53541 -0.03009 0.53658 -0.04328 0.53658 -0.04305 C 0.53828 -0.01203 0.53515 -0.01551 0.54114 -0.00023 C 0.54179 0.00139 0.54244 0.00232 0.54309 0.00371 C 0.54895 -0.00879 0.54336 0.00486 0.54583 -0.03541 C 0.54609 -0.03889 0.54713 -0.0419 0.54752 -0.04514 C 0.54791 -0.04977 0.54739 -0.05509 0.54856 -0.05879 C 0.54908 -0.06065 0.55065 -0.05833 0.55143 -0.05694 C 0.55247 -0.05486 0.55312 -0.05185 0.55403 -0.04907 C 0.55442 -0.04653 0.55468 -0.04375 0.55507 -0.04143 C 0.55546 -0.03727 0.55625 -0.03356 0.55677 -0.02963 C 0.55729 -0.02639 0.55742 -0.02315 0.55781 -0.0199 C 0.55833 -0.01504 0.55911 -0.01088 0.5595 -0.00602 C 0.55989 -0.00347 0.56015 -0.00092 0.56054 0.00185 C 0.56015 -0.0118 0.55937 -0.02546 0.5595 -0.03912 C 0.55963 -0.04352 0.55963 -0.04907 0.56145 -0.05092 C 0.56276 -0.05231 0.56237 -0.04537 0.56328 -0.04328 C 0.56458 -0.04004 0.5664 -0.03819 0.56783 -0.03541 C 0.57083 -0.01643 0.56614 -0.04583 0.5707 -0.02176 C 0.57135 -0.01805 0.57278 -0.00602 0.57239 -0.00995 L 0.56966 -0.03912 C 0.57005 -0.0419 0.5694 -0.04653 0.5707 -0.04722 C 0.57226 -0.04815 0.575 -0.03449 0.57526 -0.03356 C 0.57578 -0.02824 0.57578 -0.02176 0.57799 -0.01782 C 0.57877 -0.01643 0.57981 -0.01643 0.58073 -0.01597 C 0.5819 -0.01643 0.58307 -0.0169 0.58424 -0.01782 C 0.58684 -0.01944 0.58919 -0.02153 0.59166 -0.02361 C 0.59596 -0.03287 0.59036 -0.02222 0.59713 -0.02963 C 0.59791 -0.03032 0.5983 -0.03217 0.59908 -0.03356 C 0.60078 -0.03634 0.60442 -0.04143 0.60442 -0.04097 C 0.60507 -0.04328 0.60599 -0.04514 0.60638 -0.04722 C 0.60729 -0.05115 0.60794 -0.05671 0.60638 -0.06088 C 0.60573 -0.06273 0.60442 -0.06342 0.60364 -0.06458 C 0.60078 -0.06412 0.59778 -0.06551 0.59544 -0.06273 C 0.59427 -0.0618 0.59479 -0.0574 0.5944 -0.05509 C 0.59388 -0.05162 0.59309 -0.04861 0.59257 -0.04514 C 0.59192 -0.04097 0.59114 -0.03148 0.59075 -0.02778 C 0.59088 -0.02523 0.5901 -0.00509 0.59349 -0.00023 C 0.59453 0.00139 0.59596 0.00093 0.59713 0.00185 C 0.59934 0.00093 0.60169 0.00185 0.60364 -0.00023 C 0.60442 -0.00115 0.60403 -0.0044 0.60442 -0.00602 C 0.60794 -0.01528 0.60911 -0.01643 0.61276 -0.02176 C 0.61367 -0.025 0.61484 -0.02824 0.61562 -0.03148 C 0.61601 -0.03333 0.61562 -0.03727 0.6164 -0.03727 C 0.61744 -0.03727 0.61692 -0.03333 0.61731 -0.03148 C 0.61783 -0.02986 0.61862 -0.02893 0.61927 -0.02778 C 0.61992 -0.02963 0.62057 -0.03148 0.62109 -0.03356 C 0.62213 -0.03819 0.62161 -0.04143 0.62395 -0.04514 C 0.62461 -0.04653 0.62565 -0.04653 0.62656 -0.04722 C 0.63867 -0.04305 0.62617 -0.05115 0.63294 -0.02546 C 0.63372 -0.02315 0.63476 -0.02986 0.6358 -0.03148 C 0.6375 -0.03449 0.63919 -0.03796 0.64127 -0.03912 C 0.64218 -0.04004 0.64323 -0.04051 0.64414 -0.04143 C 0.64531 -0.04236 0.64648 -0.04421 0.64778 -0.04514 C 0.64882 -0.04606 0.65026 -0.04653 0.65143 -0.04722 C 0.65429 -0.05115 0.65755 -0.05486 0.65976 -0.06088 C 0.66054 -0.06389 0.66132 -0.06736 0.66237 -0.0706 C 0.66315 -0.07315 0.66432 -0.07569 0.6651 -0.07824 C 0.66575 -0.08102 0.66627 -0.08379 0.66692 -0.08634 C 0.66757 -0.08819 0.66823 -0.09004 0.66875 -0.09213 C 0.66927 -0.09722 0.6694 -0.10393 0.67252 -0.10602 L 0.67526 -0.10393 C 0.67461 -0.0993 0.67421 -0.09467 0.6733 -0.09004 C 0.67291 -0.08796 0.672 -0.08634 0.67161 -0.08426 C 0.67109 -0.08194 0.67109 -0.07893 0.67057 -0.07639 C 0.67018 -0.0743 0.6694 -0.07245 0.66875 -0.0706 C 0.66315 -0.0537 0.66862 -0.07083 0.66419 -0.05694 C 0.66393 -0.05416 0.6638 -0.05162 0.66315 -0.04907 C 0.66224 -0.04305 0.6595 -0.03403 0.65781 -0.02963 C 0.65455 -0.02014 0.65625 -0.02384 0.65325 -0.01782 C 0.65286 -0.01597 0.65273 -0.01365 0.65247 -0.0118 C 0.65195 -0.01018 0.65104 -0.00671 0.65052 -0.0081 C 0.64934 -0.01041 0.64974 -0.01458 0.64961 -0.01782 C 0.64921 -0.03009 0.64948 -0.04259 0.64856 -0.05509 C 0.64843 -0.05694 0.64739 -0.0574 0.64687 -0.05879 C 0.64609 -0.06065 0.64557 -0.06273 0.64492 -0.06458 C 0.64622 -0.06551 0.64752 -0.0662 0.64856 -0.0669 C 0.65781 -0.0706 0.66666 -0.07083 0.67617 -0.07245 C 0.67057 -0.07639 0.67031 -0.07778 0.66132 -0.0706 C 0.6608 -0.07037 0.65755 -0.05879 0.6569 -0.05694 C 0.65442 -0.03588 0.65781 -0.05879 0.65416 -0.04514 C 0.64869 -0.025 0.65481 -0.04375 0.65143 -0.02963 C 0.65091 -0.02731 0.65026 -0.02546 0.64961 -0.02361 C 0.65026 -0.01782 0.64961 -0.01111 0.65143 -0.00602 C 0.65234 -0.00324 0.65442 -0.00416 0.65612 -0.00416 C 0.65976 -0.00416 0.66315 -0.00532 0.66692 -0.00602 C 0.66862 -0.00856 0.67135 -0.0118 0.67252 -0.01597 C 0.67369 -0.0206 0.67448 -0.02986 0.67526 -0.03541 C 0.67539 -0.03727 0.67565 -0.03958 0.67617 -0.04143 C 0.67721 -0.04537 0.67916 -0.04861 0.67981 -0.05324 C 0.6802 -0.05509 0.68007 -0.0574 0.68086 -0.05879 C 0.68138 -0.06041 0.68255 -0.06041 0.68346 -0.06088 C 0.68619 -0.0618 0.68893 -0.06227 0.69166 -0.06273 C 0.69153 -0.06018 0.69153 -0.05717 0.69088 -0.05509 C 0.68958 -0.05092 0.68619 -0.05023 0.6845 -0.04907 C 0.68346 -0.04768 0.68268 -0.04606 0.68164 -0.04514 C 0.68086 -0.04421 0.67942 -0.0449 0.6789 -0.04328 C 0.67799 -0.0419 0.67851 -0.03889 0.67799 -0.03727 C 0.67721 -0.03541 0.67617 -0.03495 0.67526 -0.03356 C 0.67369 -0.03125 0.67239 -0.02708 0.67161 -0.02361 C 0.67109 -0.02176 0.67096 -0.0199 0.67057 -0.01782 C 0.67213 0.00347 0.66992 0.00417 0.68724 -0.00602 C 0.68841 -0.00671 0.6875 -0.01134 0.68815 -0.01389 C 0.68854 -0.0162 0.68932 -0.01782 0.68984 -0.0199 C 0.69023 -0.01643 0.68997 -0.01273 0.69088 -0.00995 C 0.6914 -0.00833 0.6927 -0.0081 0.69362 -0.0081 C 0.69674 -0.0081 0.69974 -0.00949 0.7026 -0.00995 C 0.70377 -0.01273 0.70481 -0.01504 0.70546 -0.01782 C 0.70599 -0.01967 0.70599 -0.02176 0.70651 -0.02361 C 0.70729 -0.02708 0.70833 -0.03009 0.70924 -0.03356 C 0.7095 -0.03588 0.70963 -0.03865 0.71015 -0.04143 C 0.71054 -0.04398 0.71132 -0.04676 0.71198 -0.04907 C 0.71445 -0.05787 0.71796 -0.06875 0.72213 -0.07453 L 0.72487 -0.07824 C 0.72825 -0.08981 0.72604 -0.0824 0.73229 -0.1 C 0.7332 -0.10254 0.73424 -0.10486 0.73502 -0.10787 C 0.73737 -0.11759 0.73632 -0.11296 0.73776 -0.12153 C 0.7375 -0.12338 0.73776 -0.12708 0.73684 -0.12731 C 0.72825 -0.13009 0.72786 -0.12824 0.72291 -0.12153 C 0.72265 -0.11967 0.72252 -0.11759 0.72213 -0.11574 C 0.72096 -0.11088 0.72005 -0.10949 0.71836 -0.10602 C 0.71809 -0.10393 0.7177 -0.10185 0.71744 -0.1 C 0.71718 -0.09745 0.71705 -0.09467 0.71666 -0.09213 C 0.71601 -0.08935 0.71536 -0.08703 0.71458 -0.08426 C 0.71341 -0.07731 0.71419 -0.07685 0.71198 -0.06875 C 0.71158 -0.06713 0.71067 -0.06597 0.71015 -0.06458 L 0.71015 -0.05694 L 0.70833 -0.03727 L 0.70833 -0.0199 L 0.70833 -0.0081 L 0.70833 -0.00416 L 0.71666 -0.000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51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5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F9166F4C-4580-4379-81D9-18F9F3E978DA}"/>
              </a:ext>
            </a:extLst>
          </p:cNvPr>
          <p:cNvSpPr/>
          <p:nvPr/>
        </p:nvSpPr>
        <p:spPr>
          <a:xfrm>
            <a:off x="-153219" y="0"/>
            <a:ext cx="12345219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30D2B7-B916-4B82-876B-7947FCC1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08" y="1"/>
            <a:ext cx="12297308" cy="504333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EEFB814-C04E-4B5E-9053-353143A43990}"/>
              </a:ext>
            </a:extLst>
          </p:cNvPr>
          <p:cNvSpPr/>
          <p:nvPr/>
        </p:nvSpPr>
        <p:spPr>
          <a:xfrm rot="20768831">
            <a:off x="-82204" y="521125"/>
            <a:ext cx="7024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0" b="1" dirty="0">
                <a:solidFill>
                  <a:srgbClr val="FFFF00"/>
                </a:solidFill>
                <a:latin typeface="Eras Bold ITC" panose="020B0907030504020204" pitchFamily="34" charset="0"/>
              </a:rPr>
              <a:t>AVALIAÇÃO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82A33F-5225-4A13-A516-E55080CB8E26}"/>
              </a:ext>
            </a:extLst>
          </p:cNvPr>
          <p:cNvSpPr txBox="1"/>
          <p:nvPr/>
        </p:nvSpPr>
        <p:spPr>
          <a:xfrm>
            <a:off x="3774831" y="2085084"/>
            <a:ext cx="8238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Dentro dos princípios de Avaliação Formativa,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refletimos sobre as ações do projeto,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com estudantes participantes e os que não participaram, professores e gestores.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Uma meta para 2020 é adquirir recursos a fim de comprar materiais para montar um polo audiovisual na escola.</a:t>
            </a:r>
          </a:p>
        </p:txBody>
      </p:sp>
    </p:spTree>
    <p:extLst>
      <p:ext uri="{BB962C8B-B14F-4D97-AF65-F5344CB8AC3E}">
        <p14:creationId xmlns:p14="http://schemas.microsoft.com/office/powerpoint/2010/main" val="35959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1359">
        <p14:reveal/>
      </p:transition>
    </mc:Choice>
    <mc:Fallback xmlns="">
      <p:transition spd="slow" advClick="0" advTm="31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BC0075-1487-4947-AAD1-7CC0F1758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CA266C0-4E3F-49A0-9D10-91738232F0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EE6C1B-05ED-4519-A1AB-31AAC6F43061}"/>
              </a:ext>
            </a:extLst>
          </p:cNvPr>
          <p:cNvSpPr txBox="1"/>
          <p:nvPr/>
        </p:nvSpPr>
        <p:spPr>
          <a:xfrm>
            <a:off x="2005585" y="3278863"/>
            <a:ext cx="9473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rgbClr val="FFFF00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Obras (imagens) expostas nestes slides são do artista SIRON FRANCO</a:t>
            </a:r>
          </a:p>
          <a:p>
            <a:endParaRPr lang="pt-BR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Canções: PALESTRINA, </a:t>
            </a:r>
            <a:r>
              <a:rPr lang="pt-BR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Exsultate</a:t>
            </a:r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pt-BR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Deo</a:t>
            </a:r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  e PALESTRINA,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Papae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Marcelli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. The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Tallis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Scholars, Peter Phillips </a:t>
            </a:r>
          </a:p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Imagens e gifs: site GIPHY</a:t>
            </a:r>
          </a:p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Imagens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cedidas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pelos</a:t>
            </a:r>
            <a:r>
              <a:rPr lang="en-US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estudantes</a:t>
            </a:r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sz="1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Filmes</a:t>
            </a: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 no Canal do CED 07 no </a:t>
            </a:r>
            <a:r>
              <a:rPr lang="en-US" sz="14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youtube</a:t>
            </a:r>
            <a:r>
              <a:rPr lang="en-US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r>
              <a:rPr lang="pt-BR" dirty="0">
                <a:hlinkClick r:id="rId3"/>
              </a:rPr>
              <a:t>https://www.youtube.com/channel/UCPefq9inlXLqkRKH7i2qivg</a:t>
            </a:r>
            <a:r>
              <a:rPr lang="pt-BR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EE72E78-188A-48AA-B199-6D6E51ACF644}"/>
              </a:ext>
            </a:extLst>
          </p:cNvPr>
          <p:cNvSpPr/>
          <p:nvPr/>
        </p:nvSpPr>
        <p:spPr>
          <a:xfrm>
            <a:off x="2018837" y="2926096"/>
            <a:ext cx="8070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OSTROWER, </a:t>
            </a:r>
            <a:r>
              <a:rPr lang="pt-BR" dirty="0" err="1">
                <a:solidFill>
                  <a:schemeClr val="bg1"/>
                </a:solidFill>
                <a:latin typeface="Tw Cen MT" panose="020B0602020104020603" pitchFamily="34" charset="0"/>
              </a:rPr>
              <a:t>Fayga</a:t>
            </a: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Processos de Criação</a:t>
            </a: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. Petrópolis: Vozes, 2003</a:t>
            </a:r>
            <a:r>
              <a:rPr lang="pt-BR" dirty="0"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A51D1A-AE05-4432-936A-9913CCE195F5}"/>
              </a:ext>
            </a:extLst>
          </p:cNvPr>
          <p:cNvSpPr txBox="1"/>
          <p:nvPr/>
        </p:nvSpPr>
        <p:spPr>
          <a:xfrm>
            <a:off x="2642180" y="213125"/>
            <a:ext cx="6823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FF00"/>
                </a:solidFill>
                <a:latin typeface="Eras Bold ITC" panose="020B0907030504020204" pitchFamily="34" charset="0"/>
              </a:rPr>
              <a:t>REFERÊNCIAS</a:t>
            </a:r>
            <a:r>
              <a:rPr lang="pt-BR" sz="7200" dirty="0">
                <a:solidFill>
                  <a:srgbClr val="FFFF00"/>
                </a:solidFill>
                <a:latin typeface="Eras Bold ITC" panose="020B0907030504020204" pitchFamily="34" charset="0"/>
              </a:rPr>
              <a:t> </a:t>
            </a:r>
          </a:p>
          <a:p>
            <a:pPr algn="r"/>
            <a:r>
              <a:rPr lang="pt-BR" sz="4000" b="1" dirty="0">
                <a:solidFill>
                  <a:srgbClr val="FFFF00"/>
                </a:solidFill>
                <a:latin typeface="Eras Bold ITC" panose="020B0907030504020204" pitchFamily="34" charset="0"/>
              </a:rPr>
              <a:t>nos slides</a:t>
            </a:r>
          </a:p>
        </p:txBody>
      </p:sp>
    </p:spTree>
    <p:extLst>
      <p:ext uri="{BB962C8B-B14F-4D97-AF65-F5344CB8AC3E}">
        <p14:creationId xmlns:p14="http://schemas.microsoft.com/office/powerpoint/2010/main" val="3414392680"/>
      </p:ext>
    </p:extLst>
  </p:cSld>
  <p:clrMapOvr>
    <a:masterClrMapping/>
  </p:clrMapOvr>
  <p:transition spd="slow" advClick="0" advTm="174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D290CBD-4251-43BC-8B6A-349C637AAE3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AB1561B-8DA5-44BD-9C58-1D65368FE5C5}"/>
              </a:ext>
            </a:extLst>
          </p:cNvPr>
          <p:cNvSpPr txBox="1"/>
          <p:nvPr/>
        </p:nvSpPr>
        <p:spPr>
          <a:xfrm>
            <a:off x="1686799" y="2208979"/>
            <a:ext cx="8818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latin typeface="Tw Cen MT" panose="020B0602020104020603" pitchFamily="34" charset="0"/>
              </a:rPr>
              <a:t>Por favor</a:t>
            </a:r>
            <a:r>
              <a:rPr lang="pt-BR" sz="4400" dirty="0">
                <a:solidFill>
                  <a:srgbClr val="FFFF00"/>
                </a:solidFill>
                <a:latin typeface="Tw Cen MT" panose="020B0602020104020603" pitchFamily="34" charset="0"/>
              </a:rPr>
              <a:t>, assista à versão estendida e animada destes slides, </a:t>
            </a:r>
          </a:p>
          <a:p>
            <a:pPr algn="ctr"/>
            <a:r>
              <a:rPr lang="pt-BR" sz="4400" dirty="0">
                <a:solidFill>
                  <a:srgbClr val="FFFF00"/>
                </a:solidFill>
                <a:latin typeface="Tw Cen MT" panose="020B0602020104020603" pitchFamily="34" charset="0"/>
              </a:rPr>
              <a:t>copiando o link</a:t>
            </a:r>
            <a:r>
              <a:rPr lang="pt-BR" sz="44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Tw Cen MT" panose="020B0602020104020603" pitchFamily="34" charset="0"/>
                <a:hlinkClick r:id="rId2"/>
              </a:rPr>
              <a:t>https://youtu.be/XB_XdXTKJpc</a:t>
            </a:r>
            <a:endParaRPr lang="pt-BR" sz="4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4E608300-A5F8-4C15-8E00-A6EC69470E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0"/>
            <a:ext cx="5486763" cy="7639050"/>
          </a:xfrm>
          <a:prstGeom prst="rect">
            <a:avLst/>
          </a:prstGeom>
        </p:spPr>
      </p:pic>
      <p:sp>
        <p:nvSpPr>
          <p:cNvPr id="8" name="Retângulo: Cantos Superiores Arredondados 7">
            <a:extLst>
              <a:ext uri="{FF2B5EF4-FFF2-40B4-BE49-F238E27FC236}">
                <a16:creationId xmlns:a16="http://schemas.microsoft.com/office/drawing/2014/main" id="{E89EA266-F814-48D6-9B30-5A3493F0455B}"/>
              </a:ext>
            </a:extLst>
          </p:cNvPr>
          <p:cNvSpPr/>
          <p:nvPr/>
        </p:nvSpPr>
        <p:spPr>
          <a:xfrm>
            <a:off x="8760348" y="4160109"/>
            <a:ext cx="1289817" cy="899590"/>
          </a:xfrm>
          <a:prstGeom prst="round2SameRect">
            <a:avLst>
              <a:gd name="adj1" fmla="val 18260"/>
              <a:gd name="adj2" fmla="val 10787"/>
            </a:avLst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00"/>
                </a:solidFill>
                <a:latin typeface="Tw Cen MT" panose="020B0602020104020603" pitchFamily="34" charset="0"/>
              </a:rPr>
              <a:t>Objetivo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05B840-3D8C-4561-B01E-507F82FE69AE}"/>
              </a:ext>
            </a:extLst>
          </p:cNvPr>
          <p:cNvSpPr txBox="1"/>
          <p:nvPr/>
        </p:nvSpPr>
        <p:spPr>
          <a:xfrm>
            <a:off x="2336948" y="-20782"/>
            <a:ext cx="10450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  <a:latin typeface="Eras Bold ITC" panose="020B0907030504020204" pitchFamily="34" charset="0"/>
              </a:rPr>
              <a:t>O</a:t>
            </a:r>
          </a:p>
          <a:p>
            <a:pPr algn="ctr"/>
            <a:r>
              <a:rPr lang="pt-BR" sz="5400" b="1" dirty="0">
                <a:solidFill>
                  <a:srgbClr val="FFFF00"/>
                </a:solidFill>
                <a:latin typeface="Eras Bold ITC" panose="020B0907030504020204" pitchFamily="34" charset="0"/>
              </a:rPr>
              <a:t>B</a:t>
            </a:r>
          </a:p>
          <a:p>
            <a:pPr algn="ctr"/>
            <a:r>
              <a:rPr lang="pt-BR" sz="5400" b="1" dirty="0">
                <a:solidFill>
                  <a:srgbClr val="FFFF00"/>
                </a:solidFill>
                <a:latin typeface="Eras Bold ITC" panose="020B0907030504020204" pitchFamily="34" charset="0"/>
              </a:rPr>
              <a:t>J</a:t>
            </a:r>
          </a:p>
          <a:p>
            <a:pPr algn="ctr"/>
            <a:r>
              <a:rPr lang="pt-BR" sz="5400" b="1" dirty="0">
                <a:solidFill>
                  <a:srgbClr val="FFFF00"/>
                </a:solidFill>
                <a:latin typeface="Eras Bold ITC" panose="020B0907030504020204" pitchFamily="34" charset="0"/>
              </a:rPr>
              <a:t>E</a:t>
            </a:r>
          </a:p>
          <a:p>
            <a:pPr algn="ctr"/>
            <a:r>
              <a:rPr lang="pt-BR" sz="5400" b="1" dirty="0">
                <a:solidFill>
                  <a:srgbClr val="FFFF00"/>
                </a:solidFill>
                <a:latin typeface="Eras Bold ITC" panose="020B0907030504020204" pitchFamily="34" charset="0"/>
              </a:rPr>
              <a:t>T</a:t>
            </a:r>
          </a:p>
          <a:p>
            <a:pPr algn="ctr"/>
            <a:r>
              <a:rPr lang="pt-BR" sz="5400" b="1" dirty="0">
                <a:solidFill>
                  <a:srgbClr val="FFFF00"/>
                </a:solidFill>
                <a:latin typeface="Eras Bold ITC" panose="020B0907030504020204" pitchFamily="34" charset="0"/>
              </a:rPr>
              <a:t>I</a:t>
            </a:r>
          </a:p>
          <a:p>
            <a:pPr algn="ctr"/>
            <a:r>
              <a:rPr lang="pt-BR" sz="5400" dirty="0">
                <a:solidFill>
                  <a:srgbClr val="FFFF00"/>
                </a:solidFill>
                <a:latin typeface="Eras Bold ITC" panose="020B0907030504020204" pitchFamily="34" charset="0"/>
              </a:rPr>
              <a:t>V</a:t>
            </a:r>
          </a:p>
          <a:p>
            <a:pPr algn="ctr"/>
            <a:r>
              <a:rPr lang="pt-BR" sz="5400" b="1" dirty="0">
                <a:solidFill>
                  <a:srgbClr val="FFFF00"/>
                </a:solidFill>
                <a:latin typeface="Eras Bold ITC" panose="020B0907030504020204" pitchFamily="34" charset="0"/>
              </a:rPr>
              <a:t>O</a:t>
            </a:r>
          </a:p>
          <a:p>
            <a:pPr algn="ctr"/>
            <a:endParaRPr lang="pt-BR" dirty="0">
              <a:latin typeface="Eras Bold ITC" panose="020B0907030504020204" pitchFamily="34" charset="0"/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9942D5C0-AD69-4860-8890-333A032DEC1C}"/>
              </a:ext>
            </a:extLst>
          </p:cNvPr>
          <p:cNvSpPr/>
          <p:nvPr/>
        </p:nvSpPr>
        <p:spPr>
          <a:xfrm flipV="1">
            <a:off x="8760348" y="4791458"/>
            <a:ext cx="1289817" cy="1621825"/>
          </a:xfrm>
          <a:custGeom>
            <a:avLst/>
            <a:gdLst>
              <a:gd name="connsiteX0" fmla="*/ 0 w 626400"/>
              <a:gd name="connsiteY0" fmla="*/ 1159200 h 1159200"/>
              <a:gd name="connsiteX1" fmla="*/ 91337 w 626400"/>
              <a:gd name="connsiteY1" fmla="*/ 1159200 h 1159200"/>
              <a:gd name="connsiteX2" fmla="*/ 96664 w 626400"/>
              <a:gd name="connsiteY2" fmla="*/ 1143083 h 1159200"/>
              <a:gd name="connsiteX3" fmla="*/ 313200 w 626400"/>
              <a:gd name="connsiteY3" fmla="*/ 1008279 h 1159200"/>
              <a:gd name="connsiteX4" fmla="*/ 529736 w 626400"/>
              <a:gd name="connsiteY4" fmla="*/ 1143083 h 1159200"/>
              <a:gd name="connsiteX5" fmla="*/ 535063 w 626400"/>
              <a:gd name="connsiteY5" fmla="*/ 1159200 h 1159200"/>
              <a:gd name="connsiteX6" fmla="*/ 626400 w 626400"/>
              <a:gd name="connsiteY6" fmla="*/ 1159200 h 1159200"/>
              <a:gd name="connsiteX7" fmla="*/ 626400 w 626400"/>
              <a:gd name="connsiteY7" fmla="*/ 104402 h 1159200"/>
              <a:gd name="connsiteX8" fmla="*/ 521998 w 626400"/>
              <a:gd name="connsiteY8" fmla="*/ 0 h 1159200"/>
              <a:gd name="connsiteX9" fmla="*/ 104402 w 626400"/>
              <a:gd name="connsiteY9" fmla="*/ 0 h 1159200"/>
              <a:gd name="connsiteX10" fmla="*/ 0 w 626400"/>
              <a:gd name="connsiteY10" fmla="*/ 104402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400" h="1159200">
                <a:moveTo>
                  <a:pt x="0" y="1159200"/>
                </a:moveTo>
                <a:lnTo>
                  <a:pt x="91337" y="1159200"/>
                </a:lnTo>
                <a:lnTo>
                  <a:pt x="96664" y="1143083"/>
                </a:lnTo>
                <a:cubicBezTo>
                  <a:pt x="132339" y="1063864"/>
                  <a:pt x="215858" y="1008279"/>
                  <a:pt x="313200" y="1008279"/>
                </a:cubicBezTo>
                <a:cubicBezTo>
                  <a:pt x="410542" y="1008279"/>
                  <a:pt x="494061" y="1063864"/>
                  <a:pt x="529736" y="1143083"/>
                </a:cubicBezTo>
                <a:lnTo>
                  <a:pt x="535063" y="1159200"/>
                </a:lnTo>
                <a:lnTo>
                  <a:pt x="626400" y="1159200"/>
                </a:lnTo>
                <a:lnTo>
                  <a:pt x="626400" y="104402"/>
                </a:lnTo>
                <a:cubicBezTo>
                  <a:pt x="626400" y="46742"/>
                  <a:pt x="579658" y="0"/>
                  <a:pt x="521998" y="0"/>
                </a:cubicBezTo>
                <a:lnTo>
                  <a:pt x="104402" y="0"/>
                </a:lnTo>
                <a:cubicBezTo>
                  <a:pt x="46742" y="0"/>
                  <a:pt x="0" y="46742"/>
                  <a:pt x="0" y="1044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pic>
        <p:nvPicPr>
          <p:cNvPr id="9" name="Picture 43">
            <a:extLst>
              <a:ext uri="{FF2B5EF4-FFF2-40B4-BE49-F238E27FC236}">
                <a16:creationId xmlns:a16="http://schemas.microsoft.com/office/drawing/2014/main" id="{4D937C17-33BF-4B7A-9C8D-0DF1D1B7C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62" y="5152576"/>
            <a:ext cx="899590" cy="89959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CF9AA96-B79E-46A9-AAC2-F742E1B1D7CA}"/>
              </a:ext>
            </a:extLst>
          </p:cNvPr>
          <p:cNvSpPr txBox="1"/>
          <p:nvPr/>
        </p:nvSpPr>
        <p:spPr>
          <a:xfrm>
            <a:off x="7036905" y="291548"/>
            <a:ext cx="4518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w Cen MT" panose="020B0602020104020603" pitchFamily="34" charset="0"/>
              </a:rPr>
              <a:t>A partir da Arte como área de conhecimento,  proporcionar o envolvimento de estudantes no processo de ensino e aprendizagem de forma  significativa através do audiovisual e cinema, considerando, prioritariamente, suas experiências, referências e contextos sociais.</a:t>
            </a:r>
          </a:p>
        </p:txBody>
      </p:sp>
    </p:spTree>
    <p:extLst>
      <p:ext uri="{BB962C8B-B14F-4D97-AF65-F5344CB8AC3E}">
        <p14:creationId xmlns:p14="http://schemas.microsoft.com/office/powerpoint/2010/main" val="31037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8404">
        <p14:reveal/>
      </p:transition>
    </mc:Choice>
    <mc:Fallback xmlns="">
      <p:transition spd="slow" advClick="0" advTm="18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0352 0.1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>
            <a:extLst>
              <a:ext uri="{FF2B5EF4-FFF2-40B4-BE49-F238E27FC236}">
                <a16:creationId xmlns:a16="http://schemas.microsoft.com/office/drawing/2014/main" id="{B3CED302-A46E-45BA-A1B9-F9A3D01B7C0E}"/>
              </a:ext>
            </a:extLst>
          </p:cNvPr>
          <p:cNvGrpSpPr/>
          <p:nvPr/>
        </p:nvGrpSpPr>
        <p:grpSpPr>
          <a:xfrm>
            <a:off x="5343461" y="2465882"/>
            <a:ext cx="1330230" cy="622993"/>
            <a:chOff x="7174723" y="770085"/>
            <a:chExt cx="1972577" cy="9238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E1D577ED-1CE7-4976-9417-7B16588CB5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4723" y="1231998"/>
              <a:ext cx="1510665" cy="0"/>
            </a:xfrm>
            <a:prstGeom prst="line">
              <a:avLst/>
            </a:prstGeom>
            <a:ln w="28575">
              <a:solidFill>
                <a:srgbClr val="E55934"/>
              </a:solidFill>
              <a:tailEnd type="oval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1AB18EC3-5BB0-4C1A-B623-DEE714811843}"/>
                </a:ext>
              </a:extLst>
            </p:cNvPr>
            <p:cNvSpPr/>
            <p:nvPr/>
          </p:nvSpPr>
          <p:spPr>
            <a:xfrm>
              <a:off x="8223474" y="770085"/>
              <a:ext cx="923826" cy="923826"/>
            </a:xfrm>
            <a:prstGeom prst="ellipse">
              <a:avLst/>
            </a:prstGeom>
            <a:solidFill>
              <a:srgbClr val="E5593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" name="Gráfico 63" descr="Apresentação com lista de verificação">
              <a:extLst>
                <a:ext uri="{FF2B5EF4-FFF2-40B4-BE49-F238E27FC236}">
                  <a16:creationId xmlns:a16="http://schemas.microsoft.com/office/drawing/2014/main" id="{A05AFEE7-81AE-4902-9352-0BEC8692A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62606" y="901221"/>
              <a:ext cx="661554" cy="661554"/>
            </a:xfrm>
            <a:prstGeom prst="rect">
              <a:avLst/>
            </a:prstGeom>
          </p:spPr>
        </p:pic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F00849DB-ECC4-4D9B-8BE3-7F061D16C4D0}"/>
              </a:ext>
            </a:extLst>
          </p:cNvPr>
          <p:cNvGrpSpPr/>
          <p:nvPr/>
        </p:nvGrpSpPr>
        <p:grpSpPr>
          <a:xfrm>
            <a:off x="5484088" y="3601943"/>
            <a:ext cx="1688332" cy="622993"/>
            <a:chOff x="7065637" y="2637177"/>
            <a:chExt cx="2503600" cy="923826"/>
          </a:xfrm>
        </p:grpSpPr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AF319A7E-2FF5-4E72-B5D3-731A5A3CEF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5637" y="3099090"/>
              <a:ext cx="2041689" cy="0"/>
            </a:xfrm>
            <a:prstGeom prst="line">
              <a:avLst/>
            </a:prstGeom>
            <a:ln w="28575">
              <a:solidFill>
                <a:srgbClr val="FDE7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D83EAE21-6C93-480E-A3CA-1FF9AF9ED175}"/>
                </a:ext>
              </a:extLst>
            </p:cNvPr>
            <p:cNvSpPr/>
            <p:nvPr/>
          </p:nvSpPr>
          <p:spPr>
            <a:xfrm>
              <a:off x="8645411" y="2637177"/>
              <a:ext cx="923826" cy="923826"/>
            </a:xfrm>
            <a:prstGeom prst="ellipse">
              <a:avLst/>
            </a:prstGeom>
            <a:solidFill>
              <a:srgbClr val="FDE74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Gráfico 67" descr="Crescimento dos negócios">
              <a:extLst>
                <a:ext uri="{FF2B5EF4-FFF2-40B4-BE49-F238E27FC236}">
                  <a16:creationId xmlns:a16="http://schemas.microsoft.com/office/drawing/2014/main" id="{3D19ABD7-38E6-412D-BE28-6A08A6314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03994" y="2777581"/>
              <a:ext cx="686611" cy="686611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FC7A1855-F286-49A1-A028-5AF8CF7E770A}"/>
              </a:ext>
            </a:extLst>
          </p:cNvPr>
          <p:cNvGrpSpPr/>
          <p:nvPr/>
        </p:nvGrpSpPr>
        <p:grpSpPr>
          <a:xfrm>
            <a:off x="5632070" y="4660469"/>
            <a:ext cx="1139593" cy="622993"/>
            <a:chOff x="7134635" y="4526067"/>
            <a:chExt cx="1689884" cy="923826"/>
          </a:xfrm>
        </p:grpSpPr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83996543-0FBA-4E50-B423-013AB7784F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34635" y="4987980"/>
              <a:ext cx="1227972" cy="0"/>
            </a:xfrm>
            <a:prstGeom prst="line">
              <a:avLst/>
            </a:prstGeom>
            <a:ln w="28575">
              <a:solidFill>
                <a:srgbClr val="5BC0E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0F2A35EA-F49E-4221-B65F-8A4035023405}"/>
                </a:ext>
              </a:extLst>
            </p:cNvPr>
            <p:cNvSpPr/>
            <p:nvPr/>
          </p:nvSpPr>
          <p:spPr>
            <a:xfrm>
              <a:off x="7900693" y="4526067"/>
              <a:ext cx="923826" cy="923826"/>
            </a:xfrm>
            <a:prstGeom prst="ellipse">
              <a:avLst/>
            </a:prstGeom>
            <a:solidFill>
              <a:srgbClr val="5BC0EB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2" name="Gráfico 71" descr="Espiral">
              <a:extLst>
                <a:ext uri="{FF2B5EF4-FFF2-40B4-BE49-F238E27FC236}">
                  <a16:creationId xmlns:a16="http://schemas.microsoft.com/office/drawing/2014/main" id="{50583585-7F08-48DC-885B-1768685D5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8075" y="4665425"/>
              <a:ext cx="655308" cy="655308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9D0A38F3-970B-46A5-977F-4483E10D58C3}"/>
              </a:ext>
            </a:extLst>
          </p:cNvPr>
          <p:cNvGrpSpPr/>
          <p:nvPr/>
        </p:nvGrpSpPr>
        <p:grpSpPr>
          <a:xfrm>
            <a:off x="5022206" y="3007475"/>
            <a:ext cx="1686037" cy="622993"/>
            <a:chOff x="2868805" y="1866923"/>
            <a:chExt cx="2500198" cy="923826"/>
          </a:xfrm>
        </p:grpSpPr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106290A3-4AAF-4026-9401-3D3D5E95F0B7}"/>
                </a:ext>
              </a:extLst>
            </p:cNvPr>
            <p:cNvCxnSpPr>
              <a:cxnSpLocks/>
            </p:cNvCxnSpPr>
            <p:nvPr/>
          </p:nvCxnSpPr>
          <p:spPr>
            <a:xfrm>
              <a:off x="3330718" y="2328836"/>
              <a:ext cx="2038285" cy="0"/>
            </a:xfrm>
            <a:prstGeom prst="line">
              <a:avLst/>
            </a:prstGeom>
            <a:ln w="28575">
              <a:solidFill>
                <a:srgbClr val="FA792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880DBDBE-95D9-449E-B8C5-D58CBCC238DE}"/>
                </a:ext>
              </a:extLst>
            </p:cNvPr>
            <p:cNvSpPr/>
            <p:nvPr/>
          </p:nvSpPr>
          <p:spPr>
            <a:xfrm flipH="1">
              <a:off x="2868805" y="1866923"/>
              <a:ext cx="923826" cy="923826"/>
            </a:xfrm>
            <a:prstGeom prst="ellipse">
              <a:avLst/>
            </a:prstGeom>
            <a:solidFill>
              <a:srgbClr val="FA792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Gráfico 75" descr="Pesquisa">
              <a:extLst>
                <a:ext uri="{FF2B5EF4-FFF2-40B4-BE49-F238E27FC236}">
                  <a16:creationId xmlns:a16="http://schemas.microsoft.com/office/drawing/2014/main" id="{00A59FFE-FDB9-4096-B512-A85888A02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77997" y="1976115"/>
              <a:ext cx="705441" cy="705441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196EE901-1D0B-49E2-BDE8-59EAC24267E5}"/>
              </a:ext>
            </a:extLst>
          </p:cNvPr>
          <p:cNvGrpSpPr/>
          <p:nvPr/>
        </p:nvGrpSpPr>
        <p:grpSpPr>
          <a:xfrm>
            <a:off x="5339692" y="4241132"/>
            <a:ext cx="1356254" cy="622993"/>
            <a:chOff x="3369531" y="3835554"/>
            <a:chExt cx="2011168" cy="923826"/>
          </a:xfrm>
        </p:grpSpPr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5EA25854-D28F-4ED7-BCB7-F24132081F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1444" y="4297465"/>
              <a:ext cx="1549255" cy="2"/>
            </a:xfrm>
            <a:prstGeom prst="line">
              <a:avLst/>
            </a:prstGeom>
            <a:ln w="28575">
              <a:solidFill>
                <a:srgbClr val="9BC53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42E3A438-7EF3-4E34-B7F5-620BA8CCBA59}"/>
                </a:ext>
              </a:extLst>
            </p:cNvPr>
            <p:cNvSpPr/>
            <p:nvPr/>
          </p:nvSpPr>
          <p:spPr>
            <a:xfrm flipH="1">
              <a:off x="3369531" y="3835554"/>
              <a:ext cx="923826" cy="923826"/>
            </a:xfrm>
            <a:prstGeom prst="ellipse">
              <a:avLst/>
            </a:prstGeom>
            <a:solidFill>
              <a:srgbClr val="9BC53D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0" name="Gráfico 79" descr="Cronômetro">
              <a:extLst>
                <a:ext uri="{FF2B5EF4-FFF2-40B4-BE49-F238E27FC236}">
                  <a16:creationId xmlns:a16="http://schemas.microsoft.com/office/drawing/2014/main" id="{318BAA73-7CD7-4D17-9E5C-1A3D1DDA2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73846" y="3952264"/>
              <a:ext cx="690403" cy="690403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4F5E837A-6FAA-4755-A8C5-5059C06677EF}"/>
              </a:ext>
            </a:extLst>
          </p:cNvPr>
          <p:cNvSpPr/>
          <p:nvPr/>
        </p:nvSpPr>
        <p:spPr>
          <a:xfrm rot="8101017">
            <a:off x="5355691" y="2241139"/>
            <a:ext cx="1487109" cy="1521561"/>
          </a:xfrm>
          <a:custGeom>
            <a:avLst/>
            <a:gdLst>
              <a:gd name="connsiteX0" fmla="*/ 613654 w 2196052"/>
              <a:gd name="connsiteY0" fmla="*/ 1793600 h 2197612"/>
              <a:gd name="connsiteX1" fmla="*/ 413278 w 2196052"/>
              <a:gd name="connsiteY1" fmla="*/ 1593343 h 2197612"/>
              <a:gd name="connsiteX2" fmla="*/ 391967 w 2196052"/>
              <a:gd name="connsiteY2" fmla="*/ 1569776 h 2197612"/>
              <a:gd name="connsiteX3" fmla="*/ 0 w 2196052"/>
              <a:gd name="connsiteY3" fmla="*/ 472348 h 2197612"/>
              <a:gd name="connsiteX4" fmla="*/ 34873 w 2196052"/>
              <a:gd name="connsiteY4" fmla="*/ 124647 h 2197612"/>
              <a:gd name="connsiteX5" fmla="*/ 66761 w 2196052"/>
              <a:gd name="connsiteY5" fmla="*/ 0 h 2197612"/>
              <a:gd name="connsiteX6" fmla="*/ 2196052 w 2196052"/>
              <a:gd name="connsiteY6" fmla="*/ 2128032 h 2197612"/>
              <a:gd name="connsiteX7" fmla="*/ 2062445 w 2196052"/>
              <a:gd name="connsiteY7" fmla="*/ 2162561 h 2197612"/>
              <a:gd name="connsiteX8" fmla="*/ 1716508 w 2196052"/>
              <a:gd name="connsiteY8" fmla="*/ 2197612 h 2197612"/>
              <a:gd name="connsiteX9" fmla="*/ 624650 w 2196052"/>
              <a:gd name="connsiteY9" fmla="*/ 1803645 h 21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052" h="2197612">
                <a:moveTo>
                  <a:pt x="613654" y="1793600"/>
                </a:moveTo>
                <a:lnTo>
                  <a:pt x="413278" y="1593343"/>
                </a:lnTo>
                <a:lnTo>
                  <a:pt x="391967" y="1569776"/>
                </a:lnTo>
                <a:cubicBezTo>
                  <a:pt x="147097" y="1271549"/>
                  <a:pt x="0" y="889214"/>
                  <a:pt x="0" y="472348"/>
                </a:cubicBezTo>
                <a:cubicBezTo>
                  <a:pt x="0" y="353243"/>
                  <a:pt x="12008" y="236958"/>
                  <a:pt x="34873" y="124647"/>
                </a:cubicBezTo>
                <a:lnTo>
                  <a:pt x="66761" y="0"/>
                </a:lnTo>
                <a:lnTo>
                  <a:pt x="2196052" y="2128032"/>
                </a:lnTo>
                <a:lnTo>
                  <a:pt x="2062445" y="2162561"/>
                </a:lnTo>
                <a:cubicBezTo>
                  <a:pt x="1950704" y="2185542"/>
                  <a:pt x="1835009" y="2197612"/>
                  <a:pt x="1716508" y="2197612"/>
                </a:cubicBezTo>
                <a:cubicBezTo>
                  <a:pt x="1301758" y="2197612"/>
                  <a:pt x="921364" y="2049764"/>
                  <a:pt x="624650" y="1803645"/>
                </a:cubicBezTo>
                <a:close/>
              </a:path>
            </a:pathLst>
          </a:custGeom>
          <a:solidFill>
            <a:srgbClr val="E5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D93675C9-8A96-422A-B692-605D7D67C893}"/>
              </a:ext>
            </a:extLst>
          </p:cNvPr>
          <p:cNvSpPr/>
          <p:nvPr/>
        </p:nvSpPr>
        <p:spPr>
          <a:xfrm rot="16200000">
            <a:off x="5803631" y="2152890"/>
            <a:ext cx="594819" cy="2321001"/>
          </a:xfrm>
          <a:custGeom>
            <a:avLst/>
            <a:gdLst>
              <a:gd name="connsiteX0" fmla="*/ 882045 w 882045"/>
              <a:gd name="connsiteY0" fmla="*/ 211303 h 3441775"/>
              <a:gd name="connsiteX1" fmla="*/ 882045 w 882045"/>
              <a:gd name="connsiteY1" fmla="*/ 3221685 h 3441775"/>
              <a:gd name="connsiteX2" fmla="*/ 845904 w 882045"/>
              <a:gd name="connsiteY2" fmla="*/ 3243087 h 3441775"/>
              <a:gd name="connsiteX3" fmla="*/ 45055 w 882045"/>
              <a:gd name="connsiteY3" fmla="*/ 3441775 h 3441775"/>
              <a:gd name="connsiteX4" fmla="*/ 0 w 882045"/>
              <a:gd name="connsiteY4" fmla="*/ 3439724 h 3441775"/>
              <a:gd name="connsiteX5" fmla="*/ 0 w 882045"/>
              <a:gd name="connsiteY5" fmla="*/ 2746 h 3441775"/>
              <a:gd name="connsiteX6" fmla="*/ 54829 w 882045"/>
              <a:gd name="connsiteY6" fmla="*/ 5 h 3441775"/>
              <a:gd name="connsiteX7" fmla="*/ 854559 w 882045"/>
              <a:gd name="connsiteY7" fmla="*/ 195096 h 34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41775">
                <a:moveTo>
                  <a:pt x="882045" y="211303"/>
                </a:moveTo>
                <a:lnTo>
                  <a:pt x="882045" y="3221685"/>
                </a:lnTo>
                <a:lnTo>
                  <a:pt x="845904" y="3243087"/>
                </a:lnTo>
                <a:cubicBezTo>
                  <a:pt x="595758" y="3374907"/>
                  <a:pt x="320314" y="3441156"/>
                  <a:pt x="45055" y="3441775"/>
                </a:cubicBezTo>
                <a:lnTo>
                  <a:pt x="0" y="3439724"/>
                </a:lnTo>
                <a:lnTo>
                  <a:pt x="0" y="2746"/>
                </a:lnTo>
                <a:lnTo>
                  <a:pt x="54829" y="5"/>
                </a:lnTo>
                <a:cubicBezTo>
                  <a:pt x="330087" y="-613"/>
                  <a:pt x="605159" y="64397"/>
                  <a:pt x="854559" y="195096"/>
                </a:cubicBezTo>
                <a:close/>
              </a:path>
            </a:pathLst>
          </a:custGeom>
          <a:solidFill>
            <a:srgbClr val="FA7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0EDA492-B717-4F74-A2C9-F8F02781B7E3}"/>
              </a:ext>
            </a:extLst>
          </p:cNvPr>
          <p:cNvSpPr/>
          <p:nvPr/>
        </p:nvSpPr>
        <p:spPr>
          <a:xfrm rot="16200000">
            <a:off x="5805249" y="2749326"/>
            <a:ext cx="594817" cy="2317766"/>
          </a:xfrm>
          <a:custGeom>
            <a:avLst/>
            <a:gdLst>
              <a:gd name="connsiteX0" fmla="*/ 882045 w 882045"/>
              <a:gd name="connsiteY0" fmla="*/ 0 h 3436978"/>
              <a:gd name="connsiteX1" fmla="*/ 882045 w 882045"/>
              <a:gd name="connsiteY1" fmla="*/ 3436978 h 3436978"/>
              <a:gd name="connsiteX2" fmla="*/ 762171 w 882045"/>
              <a:gd name="connsiteY2" fmla="*/ 3431523 h 3436978"/>
              <a:gd name="connsiteX3" fmla="*/ 127370 w 882045"/>
              <a:gd name="connsiteY3" fmla="*/ 3243938 h 3436978"/>
              <a:gd name="connsiteX4" fmla="*/ 0 w 882045"/>
              <a:gd name="connsiteY4" fmla="*/ 3168832 h 3436978"/>
              <a:gd name="connsiteX5" fmla="*/ 0 w 882045"/>
              <a:gd name="connsiteY5" fmla="*/ 276498 h 3436978"/>
              <a:gd name="connsiteX6" fmla="*/ 136025 w 882045"/>
              <a:gd name="connsiteY6" fmla="*/ 195947 h 3436978"/>
              <a:gd name="connsiteX7" fmla="*/ 771900 w 882045"/>
              <a:gd name="connsiteY7" fmla="*/ 5505 h 343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36978">
                <a:moveTo>
                  <a:pt x="882045" y="0"/>
                </a:moveTo>
                <a:lnTo>
                  <a:pt x="882045" y="3436978"/>
                </a:lnTo>
                <a:lnTo>
                  <a:pt x="762171" y="3431523"/>
                </a:lnTo>
                <a:cubicBezTo>
                  <a:pt x="542840" y="3411015"/>
                  <a:pt x="326890" y="3348496"/>
                  <a:pt x="127370" y="3243938"/>
                </a:cubicBezTo>
                <a:lnTo>
                  <a:pt x="0" y="3168832"/>
                </a:lnTo>
                <a:lnTo>
                  <a:pt x="0" y="276498"/>
                </a:lnTo>
                <a:lnTo>
                  <a:pt x="136025" y="195947"/>
                </a:lnTo>
                <a:cubicBezTo>
                  <a:pt x="336141" y="90490"/>
                  <a:pt x="552449" y="27000"/>
                  <a:pt x="771900" y="5505"/>
                </a:cubicBezTo>
                <a:close/>
              </a:path>
            </a:pathLst>
          </a:custGeom>
          <a:solidFill>
            <a:srgbClr val="FDE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BB8FE7CE-B39E-4217-851B-8BC9CEE53D24}"/>
              </a:ext>
            </a:extLst>
          </p:cNvPr>
          <p:cNvSpPr/>
          <p:nvPr/>
        </p:nvSpPr>
        <p:spPr>
          <a:xfrm rot="16200000">
            <a:off x="5807140" y="3524278"/>
            <a:ext cx="594817" cy="1957497"/>
          </a:xfrm>
          <a:custGeom>
            <a:avLst/>
            <a:gdLst>
              <a:gd name="connsiteX0" fmla="*/ 882045 w 882045"/>
              <a:gd name="connsiteY0" fmla="*/ 0 h 2892334"/>
              <a:gd name="connsiteX1" fmla="*/ 882045 w 882045"/>
              <a:gd name="connsiteY1" fmla="*/ 2892334 h 2892334"/>
              <a:gd name="connsiteX2" fmla="*/ 863059 w 882045"/>
              <a:gd name="connsiteY2" fmla="*/ 2881139 h 2892334"/>
              <a:gd name="connsiteX3" fmla="*/ 593725 w 882045"/>
              <a:gd name="connsiteY3" fmla="*/ 2661230 h 2892334"/>
              <a:gd name="connsiteX4" fmla="*/ 141134 w 882045"/>
              <a:gd name="connsiteY4" fmla="*/ 2549338 h 2892334"/>
              <a:gd name="connsiteX5" fmla="*/ 0 w 882045"/>
              <a:gd name="connsiteY5" fmla="*/ 2533464 h 2892334"/>
              <a:gd name="connsiteX6" fmla="*/ 0 w 882045"/>
              <a:gd name="connsiteY6" fmla="*/ 321218 h 2892334"/>
              <a:gd name="connsiteX7" fmla="*/ 111695 w 882045"/>
              <a:gd name="connsiteY7" fmla="*/ 308714 h 2892334"/>
              <a:gd name="connsiteX8" fmla="*/ 600636 w 882045"/>
              <a:gd name="connsiteY8" fmla="*/ 227532 h 2892334"/>
              <a:gd name="connsiteX9" fmla="*/ 871222 w 882045"/>
              <a:gd name="connsiteY9" fmla="*/ 6409 h 28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45" h="2892334">
                <a:moveTo>
                  <a:pt x="882045" y="0"/>
                </a:moveTo>
                <a:lnTo>
                  <a:pt x="882045" y="2892334"/>
                </a:lnTo>
                <a:lnTo>
                  <a:pt x="863059" y="2881139"/>
                </a:lnTo>
                <a:cubicBezTo>
                  <a:pt x="767814" y="2818349"/>
                  <a:pt x="677493" y="2745047"/>
                  <a:pt x="593725" y="2661230"/>
                </a:cubicBezTo>
                <a:cubicBezTo>
                  <a:pt x="464773" y="2591350"/>
                  <a:pt x="306213" y="2567517"/>
                  <a:pt x="141134" y="2549338"/>
                </a:cubicBezTo>
                <a:lnTo>
                  <a:pt x="0" y="2533464"/>
                </a:lnTo>
                <a:lnTo>
                  <a:pt x="0" y="321218"/>
                </a:lnTo>
                <a:lnTo>
                  <a:pt x="111695" y="308714"/>
                </a:lnTo>
                <a:cubicBezTo>
                  <a:pt x="279543" y="293422"/>
                  <a:pt x="448386" y="278576"/>
                  <a:pt x="600636" y="227532"/>
                </a:cubicBezTo>
                <a:cubicBezTo>
                  <a:pt x="684881" y="143337"/>
                  <a:pt x="775620" y="69628"/>
                  <a:pt x="871222" y="6409"/>
                </a:cubicBezTo>
                <a:close/>
              </a:path>
            </a:pathLst>
          </a:custGeom>
          <a:solidFill>
            <a:srgbClr val="9BC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2D515574-C04B-47D0-99B7-D92445727DC7}"/>
              </a:ext>
            </a:extLst>
          </p:cNvPr>
          <p:cNvSpPr/>
          <p:nvPr/>
        </p:nvSpPr>
        <p:spPr>
          <a:xfrm rot="16200000">
            <a:off x="5793550" y="4350346"/>
            <a:ext cx="594817" cy="1494995"/>
          </a:xfrm>
          <a:custGeom>
            <a:avLst/>
            <a:gdLst>
              <a:gd name="connsiteX0" fmla="*/ 882045 w 882045"/>
              <a:gd name="connsiteY0" fmla="*/ 0 h 2212246"/>
              <a:gd name="connsiteX1" fmla="*/ 882045 w 882045"/>
              <a:gd name="connsiteY1" fmla="*/ 2212246 h 2212246"/>
              <a:gd name="connsiteX2" fmla="*/ 773554 w 882045"/>
              <a:gd name="connsiteY2" fmla="*/ 2200043 h 2212246"/>
              <a:gd name="connsiteX3" fmla="*/ 6018 w 882045"/>
              <a:gd name="connsiteY3" fmla="*/ 1471249 h 2212246"/>
              <a:gd name="connsiteX4" fmla="*/ 0 w 882045"/>
              <a:gd name="connsiteY4" fmla="*/ 1420779 h 2212246"/>
              <a:gd name="connsiteX5" fmla="*/ 0 w 882045"/>
              <a:gd name="connsiteY5" fmla="*/ 864486 h 2212246"/>
              <a:gd name="connsiteX6" fmla="*/ 10608 w 882045"/>
              <a:gd name="connsiteY6" fmla="*/ 779990 h 2212246"/>
              <a:gd name="connsiteX7" fmla="*/ 744910 w 882045"/>
              <a:gd name="connsiteY7" fmla="*/ 15351 h 2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2212246">
                <a:moveTo>
                  <a:pt x="882045" y="0"/>
                </a:moveTo>
                <a:lnTo>
                  <a:pt x="882045" y="2212246"/>
                </a:lnTo>
                <a:lnTo>
                  <a:pt x="773554" y="2200043"/>
                </a:lnTo>
                <a:cubicBezTo>
                  <a:pt x="421171" y="2151970"/>
                  <a:pt x="91476" y="2038234"/>
                  <a:pt x="6018" y="1471249"/>
                </a:cubicBezTo>
                <a:lnTo>
                  <a:pt x="0" y="1420779"/>
                </a:lnTo>
                <a:lnTo>
                  <a:pt x="0" y="864486"/>
                </a:lnTo>
                <a:lnTo>
                  <a:pt x="10608" y="779990"/>
                </a:lnTo>
                <a:cubicBezTo>
                  <a:pt x="98668" y="205934"/>
                  <a:pt x="399689" y="68265"/>
                  <a:pt x="744910" y="15351"/>
                </a:cubicBezTo>
                <a:close/>
              </a:path>
            </a:pathLst>
          </a:cu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15CA6FE-7317-49A6-B500-3C4B526A0C4D}"/>
              </a:ext>
            </a:extLst>
          </p:cNvPr>
          <p:cNvSpPr/>
          <p:nvPr/>
        </p:nvSpPr>
        <p:spPr>
          <a:xfrm>
            <a:off x="5579267" y="5473651"/>
            <a:ext cx="1004888" cy="228384"/>
          </a:xfrm>
          <a:prstGeom prst="roundRect">
            <a:avLst>
              <a:gd name="adj" fmla="val 50000"/>
            </a:avLst>
          </a:pr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6B8F0E35-13A2-4F92-9828-81FBDE609A6A}"/>
              </a:ext>
            </a:extLst>
          </p:cNvPr>
          <p:cNvSpPr/>
          <p:nvPr/>
        </p:nvSpPr>
        <p:spPr>
          <a:xfrm>
            <a:off x="5737180" y="6087216"/>
            <a:ext cx="689061" cy="228384"/>
          </a:xfrm>
          <a:prstGeom prst="roundRect">
            <a:avLst>
              <a:gd name="adj" fmla="val 50000"/>
            </a:avLst>
          </a:pr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568CB1CB-5088-4D29-9315-B1AFF0FE0620}"/>
              </a:ext>
            </a:extLst>
          </p:cNvPr>
          <p:cNvSpPr/>
          <p:nvPr/>
        </p:nvSpPr>
        <p:spPr>
          <a:xfrm>
            <a:off x="5579267" y="5780433"/>
            <a:ext cx="1004888" cy="228384"/>
          </a:xfrm>
          <a:prstGeom prst="roundRect">
            <a:avLst>
              <a:gd name="adj" fmla="val 50000"/>
            </a:avLst>
          </a:pr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8CA9969E-BD87-4C24-B88F-6355562B6EAD}"/>
              </a:ext>
            </a:extLst>
          </p:cNvPr>
          <p:cNvSpPr/>
          <p:nvPr/>
        </p:nvSpPr>
        <p:spPr>
          <a:xfrm rot="16200000">
            <a:off x="5793549" y="2163351"/>
            <a:ext cx="594819" cy="2321001"/>
          </a:xfrm>
          <a:custGeom>
            <a:avLst/>
            <a:gdLst>
              <a:gd name="connsiteX0" fmla="*/ 882045 w 882045"/>
              <a:gd name="connsiteY0" fmla="*/ 211303 h 3441775"/>
              <a:gd name="connsiteX1" fmla="*/ 882045 w 882045"/>
              <a:gd name="connsiteY1" fmla="*/ 3221685 h 3441775"/>
              <a:gd name="connsiteX2" fmla="*/ 845904 w 882045"/>
              <a:gd name="connsiteY2" fmla="*/ 3243087 h 3441775"/>
              <a:gd name="connsiteX3" fmla="*/ 45055 w 882045"/>
              <a:gd name="connsiteY3" fmla="*/ 3441775 h 3441775"/>
              <a:gd name="connsiteX4" fmla="*/ 0 w 882045"/>
              <a:gd name="connsiteY4" fmla="*/ 3439724 h 3441775"/>
              <a:gd name="connsiteX5" fmla="*/ 0 w 882045"/>
              <a:gd name="connsiteY5" fmla="*/ 2746 h 3441775"/>
              <a:gd name="connsiteX6" fmla="*/ 54829 w 882045"/>
              <a:gd name="connsiteY6" fmla="*/ 5 h 3441775"/>
              <a:gd name="connsiteX7" fmla="*/ 854559 w 882045"/>
              <a:gd name="connsiteY7" fmla="*/ 195096 h 34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41775">
                <a:moveTo>
                  <a:pt x="882045" y="211303"/>
                </a:moveTo>
                <a:lnTo>
                  <a:pt x="882045" y="3221685"/>
                </a:lnTo>
                <a:lnTo>
                  <a:pt x="845904" y="3243087"/>
                </a:lnTo>
                <a:cubicBezTo>
                  <a:pt x="595758" y="3374907"/>
                  <a:pt x="320314" y="3441156"/>
                  <a:pt x="45055" y="3441775"/>
                </a:cubicBezTo>
                <a:lnTo>
                  <a:pt x="0" y="3439724"/>
                </a:lnTo>
                <a:lnTo>
                  <a:pt x="0" y="2746"/>
                </a:lnTo>
                <a:lnTo>
                  <a:pt x="54829" y="5"/>
                </a:lnTo>
                <a:cubicBezTo>
                  <a:pt x="330087" y="-613"/>
                  <a:pt x="605159" y="64397"/>
                  <a:pt x="854559" y="195096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92CC1FF7-F440-40CC-85D9-225F10CC0A43}"/>
              </a:ext>
            </a:extLst>
          </p:cNvPr>
          <p:cNvSpPr/>
          <p:nvPr/>
        </p:nvSpPr>
        <p:spPr>
          <a:xfrm rot="16200000">
            <a:off x="5791932" y="2749964"/>
            <a:ext cx="594817" cy="2317766"/>
          </a:xfrm>
          <a:custGeom>
            <a:avLst/>
            <a:gdLst>
              <a:gd name="connsiteX0" fmla="*/ 882045 w 882045"/>
              <a:gd name="connsiteY0" fmla="*/ 0 h 3436978"/>
              <a:gd name="connsiteX1" fmla="*/ 882045 w 882045"/>
              <a:gd name="connsiteY1" fmla="*/ 3436978 h 3436978"/>
              <a:gd name="connsiteX2" fmla="*/ 762171 w 882045"/>
              <a:gd name="connsiteY2" fmla="*/ 3431523 h 3436978"/>
              <a:gd name="connsiteX3" fmla="*/ 127370 w 882045"/>
              <a:gd name="connsiteY3" fmla="*/ 3243938 h 3436978"/>
              <a:gd name="connsiteX4" fmla="*/ 0 w 882045"/>
              <a:gd name="connsiteY4" fmla="*/ 3168832 h 3436978"/>
              <a:gd name="connsiteX5" fmla="*/ 0 w 882045"/>
              <a:gd name="connsiteY5" fmla="*/ 276498 h 3436978"/>
              <a:gd name="connsiteX6" fmla="*/ 136025 w 882045"/>
              <a:gd name="connsiteY6" fmla="*/ 195947 h 3436978"/>
              <a:gd name="connsiteX7" fmla="*/ 771900 w 882045"/>
              <a:gd name="connsiteY7" fmla="*/ 5505 h 343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36978">
                <a:moveTo>
                  <a:pt x="882045" y="0"/>
                </a:moveTo>
                <a:lnTo>
                  <a:pt x="882045" y="3436978"/>
                </a:lnTo>
                <a:lnTo>
                  <a:pt x="762171" y="3431523"/>
                </a:lnTo>
                <a:cubicBezTo>
                  <a:pt x="542840" y="3411015"/>
                  <a:pt x="326890" y="3348496"/>
                  <a:pt x="127370" y="3243938"/>
                </a:cubicBezTo>
                <a:lnTo>
                  <a:pt x="0" y="3168832"/>
                </a:lnTo>
                <a:lnTo>
                  <a:pt x="0" y="276498"/>
                </a:lnTo>
                <a:lnTo>
                  <a:pt x="136025" y="195947"/>
                </a:lnTo>
                <a:cubicBezTo>
                  <a:pt x="336141" y="90490"/>
                  <a:pt x="552449" y="27000"/>
                  <a:pt x="771900" y="5505"/>
                </a:cubicBezTo>
                <a:close/>
              </a:path>
            </a:pathLst>
          </a:custGeom>
          <a:gradFill flip="none" rotWithShape="1">
            <a:gsLst>
              <a:gs pos="9469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1B44D4A8-645C-4633-B845-FC3994A8A270}"/>
              </a:ext>
            </a:extLst>
          </p:cNvPr>
          <p:cNvSpPr/>
          <p:nvPr/>
        </p:nvSpPr>
        <p:spPr>
          <a:xfrm rot="16200000">
            <a:off x="5781849" y="3533266"/>
            <a:ext cx="594817" cy="1957497"/>
          </a:xfrm>
          <a:custGeom>
            <a:avLst/>
            <a:gdLst>
              <a:gd name="connsiteX0" fmla="*/ 882045 w 882045"/>
              <a:gd name="connsiteY0" fmla="*/ 0 h 2892334"/>
              <a:gd name="connsiteX1" fmla="*/ 882045 w 882045"/>
              <a:gd name="connsiteY1" fmla="*/ 2892334 h 2892334"/>
              <a:gd name="connsiteX2" fmla="*/ 863059 w 882045"/>
              <a:gd name="connsiteY2" fmla="*/ 2881139 h 2892334"/>
              <a:gd name="connsiteX3" fmla="*/ 593725 w 882045"/>
              <a:gd name="connsiteY3" fmla="*/ 2661230 h 2892334"/>
              <a:gd name="connsiteX4" fmla="*/ 141134 w 882045"/>
              <a:gd name="connsiteY4" fmla="*/ 2549338 h 2892334"/>
              <a:gd name="connsiteX5" fmla="*/ 0 w 882045"/>
              <a:gd name="connsiteY5" fmla="*/ 2533464 h 2892334"/>
              <a:gd name="connsiteX6" fmla="*/ 0 w 882045"/>
              <a:gd name="connsiteY6" fmla="*/ 321218 h 2892334"/>
              <a:gd name="connsiteX7" fmla="*/ 111695 w 882045"/>
              <a:gd name="connsiteY7" fmla="*/ 308714 h 2892334"/>
              <a:gd name="connsiteX8" fmla="*/ 600636 w 882045"/>
              <a:gd name="connsiteY8" fmla="*/ 227532 h 2892334"/>
              <a:gd name="connsiteX9" fmla="*/ 871222 w 882045"/>
              <a:gd name="connsiteY9" fmla="*/ 6409 h 28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45" h="2892334">
                <a:moveTo>
                  <a:pt x="882045" y="0"/>
                </a:moveTo>
                <a:lnTo>
                  <a:pt x="882045" y="2892334"/>
                </a:lnTo>
                <a:lnTo>
                  <a:pt x="863059" y="2881139"/>
                </a:lnTo>
                <a:cubicBezTo>
                  <a:pt x="767814" y="2818349"/>
                  <a:pt x="677493" y="2745047"/>
                  <a:pt x="593725" y="2661230"/>
                </a:cubicBezTo>
                <a:cubicBezTo>
                  <a:pt x="464773" y="2591350"/>
                  <a:pt x="306213" y="2567517"/>
                  <a:pt x="141134" y="2549338"/>
                </a:cubicBezTo>
                <a:lnTo>
                  <a:pt x="0" y="2533464"/>
                </a:lnTo>
                <a:lnTo>
                  <a:pt x="0" y="321218"/>
                </a:lnTo>
                <a:lnTo>
                  <a:pt x="111695" y="308714"/>
                </a:lnTo>
                <a:cubicBezTo>
                  <a:pt x="279543" y="293422"/>
                  <a:pt x="448386" y="278576"/>
                  <a:pt x="600636" y="227532"/>
                </a:cubicBezTo>
                <a:cubicBezTo>
                  <a:pt x="684881" y="143337"/>
                  <a:pt x="775620" y="69628"/>
                  <a:pt x="871222" y="6409"/>
                </a:cubicBezTo>
                <a:close/>
              </a:path>
            </a:pathLst>
          </a:custGeom>
          <a:gradFill flip="none" rotWithShape="1">
            <a:gsLst>
              <a:gs pos="9469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65D7C9CE-6903-4858-9F87-8704231E116D}"/>
              </a:ext>
            </a:extLst>
          </p:cNvPr>
          <p:cNvSpPr/>
          <p:nvPr/>
        </p:nvSpPr>
        <p:spPr>
          <a:xfrm rot="16200000">
            <a:off x="5806197" y="4345852"/>
            <a:ext cx="594817" cy="1494995"/>
          </a:xfrm>
          <a:custGeom>
            <a:avLst/>
            <a:gdLst>
              <a:gd name="connsiteX0" fmla="*/ 882045 w 882045"/>
              <a:gd name="connsiteY0" fmla="*/ 0 h 2212246"/>
              <a:gd name="connsiteX1" fmla="*/ 882045 w 882045"/>
              <a:gd name="connsiteY1" fmla="*/ 2212246 h 2212246"/>
              <a:gd name="connsiteX2" fmla="*/ 773554 w 882045"/>
              <a:gd name="connsiteY2" fmla="*/ 2200043 h 2212246"/>
              <a:gd name="connsiteX3" fmla="*/ 6018 w 882045"/>
              <a:gd name="connsiteY3" fmla="*/ 1471249 h 2212246"/>
              <a:gd name="connsiteX4" fmla="*/ 0 w 882045"/>
              <a:gd name="connsiteY4" fmla="*/ 1420779 h 2212246"/>
              <a:gd name="connsiteX5" fmla="*/ 0 w 882045"/>
              <a:gd name="connsiteY5" fmla="*/ 864486 h 2212246"/>
              <a:gd name="connsiteX6" fmla="*/ 10608 w 882045"/>
              <a:gd name="connsiteY6" fmla="*/ 779990 h 2212246"/>
              <a:gd name="connsiteX7" fmla="*/ 744910 w 882045"/>
              <a:gd name="connsiteY7" fmla="*/ 15351 h 2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2212246">
                <a:moveTo>
                  <a:pt x="882045" y="0"/>
                </a:moveTo>
                <a:lnTo>
                  <a:pt x="882045" y="2212246"/>
                </a:lnTo>
                <a:lnTo>
                  <a:pt x="773554" y="2200043"/>
                </a:lnTo>
                <a:cubicBezTo>
                  <a:pt x="421171" y="2151970"/>
                  <a:pt x="91476" y="2038234"/>
                  <a:pt x="6018" y="1471249"/>
                </a:cubicBezTo>
                <a:lnTo>
                  <a:pt x="0" y="1420779"/>
                </a:lnTo>
                <a:lnTo>
                  <a:pt x="0" y="864486"/>
                </a:lnTo>
                <a:lnTo>
                  <a:pt x="10608" y="779990"/>
                </a:lnTo>
                <a:cubicBezTo>
                  <a:pt x="98668" y="205934"/>
                  <a:pt x="399689" y="68265"/>
                  <a:pt x="744910" y="15351"/>
                </a:cubicBezTo>
                <a:close/>
              </a:path>
            </a:pathLst>
          </a:custGeom>
          <a:gradFill flip="none" rotWithShape="1">
            <a:gsLst>
              <a:gs pos="9469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  <a:gs pos="50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3A42EF5-8CA4-4E51-8FA6-5EABAFA0529A}"/>
              </a:ext>
            </a:extLst>
          </p:cNvPr>
          <p:cNvSpPr/>
          <p:nvPr/>
        </p:nvSpPr>
        <p:spPr>
          <a:xfrm>
            <a:off x="4468740" y="257578"/>
            <a:ext cx="3154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latin typeface="Tw Cen MT" panose="020B0602020104020603" pitchFamily="34" charset="0"/>
              </a:rPr>
              <a:t>MOTIVAÇÃO</a:t>
            </a:r>
          </a:p>
          <a:p>
            <a:r>
              <a:rPr lang="pt-BR" sz="4000" b="1" dirty="0">
                <a:solidFill>
                  <a:prstClr val="white"/>
                </a:solidFill>
                <a:latin typeface="Tw Cen MT" panose="020B0602020104020603" pitchFamily="34" charset="0"/>
              </a:rPr>
              <a:t>DO PROJETO</a:t>
            </a:r>
            <a:endParaRPr lang="pt-BR" sz="4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EB695D-B1E2-49E3-A74C-B6A20BC23B60}"/>
              </a:ext>
            </a:extLst>
          </p:cNvPr>
          <p:cNvSpPr txBox="1"/>
          <p:nvPr/>
        </p:nvSpPr>
        <p:spPr>
          <a:xfrm>
            <a:off x="1573242" y="1738081"/>
            <a:ext cx="959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Ao invés de passar filmes para as turmas, por que não fazermos nossos próprios filmes?</a:t>
            </a:r>
          </a:p>
        </p:txBody>
      </p:sp>
    </p:spTree>
    <p:extLst>
      <p:ext uri="{BB962C8B-B14F-4D97-AF65-F5344CB8AC3E}">
        <p14:creationId xmlns:p14="http://schemas.microsoft.com/office/powerpoint/2010/main" val="3891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564">
        <p14:reveal/>
      </p:transition>
    </mc:Choice>
    <mc:Fallback xmlns="">
      <p:transition spd="slow" advClick="0" advTm="8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C602D93-ED6C-434D-B2C7-B06314A84647}"/>
              </a:ext>
            </a:extLst>
          </p:cNvPr>
          <p:cNvGrpSpPr/>
          <p:nvPr/>
        </p:nvGrpSpPr>
        <p:grpSpPr>
          <a:xfrm>
            <a:off x="7212287" y="454883"/>
            <a:ext cx="1972577" cy="923826"/>
            <a:chOff x="7174723" y="770085"/>
            <a:chExt cx="1972577" cy="9238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7ADAB423-450C-4AC9-95D7-9280EFE1EA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4723" y="1231998"/>
              <a:ext cx="1510665" cy="0"/>
            </a:xfrm>
            <a:prstGeom prst="line">
              <a:avLst/>
            </a:prstGeom>
            <a:ln w="28575">
              <a:solidFill>
                <a:srgbClr val="E55934"/>
              </a:solidFill>
              <a:tailEnd type="oval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F22603B-6530-4DA4-B157-659FEFE99DCF}"/>
                </a:ext>
              </a:extLst>
            </p:cNvPr>
            <p:cNvSpPr/>
            <p:nvPr/>
          </p:nvSpPr>
          <p:spPr>
            <a:xfrm>
              <a:off x="8223474" y="770085"/>
              <a:ext cx="923826" cy="923826"/>
            </a:xfrm>
            <a:prstGeom prst="ellipse">
              <a:avLst/>
            </a:prstGeom>
            <a:solidFill>
              <a:srgbClr val="E5593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áfico 19" descr="Apresentação com lista de verificação">
              <a:extLst>
                <a:ext uri="{FF2B5EF4-FFF2-40B4-BE49-F238E27FC236}">
                  <a16:creationId xmlns:a16="http://schemas.microsoft.com/office/drawing/2014/main" id="{86D134F2-5E9F-49BF-829B-46466F774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62606" y="901221"/>
              <a:ext cx="661554" cy="661554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6523638-0042-40CA-B69D-89C81BCD2111}"/>
              </a:ext>
            </a:extLst>
          </p:cNvPr>
          <p:cNvGrpSpPr/>
          <p:nvPr/>
        </p:nvGrpSpPr>
        <p:grpSpPr>
          <a:xfrm>
            <a:off x="7425982" y="2155668"/>
            <a:ext cx="2503600" cy="923826"/>
            <a:chOff x="7065637" y="2637177"/>
            <a:chExt cx="2503600" cy="923826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31DF55BA-139A-4306-9671-DCFA2661D2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5637" y="3099090"/>
              <a:ext cx="2041689" cy="0"/>
            </a:xfrm>
            <a:prstGeom prst="line">
              <a:avLst/>
            </a:prstGeom>
            <a:ln w="28575">
              <a:solidFill>
                <a:srgbClr val="FDE74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76A7A51-081B-49F2-B18D-634B43C4D640}"/>
                </a:ext>
              </a:extLst>
            </p:cNvPr>
            <p:cNvSpPr/>
            <p:nvPr/>
          </p:nvSpPr>
          <p:spPr>
            <a:xfrm>
              <a:off x="8645411" y="2637177"/>
              <a:ext cx="923826" cy="923826"/>
            </a:xfrm>
            <a:prstGeom prst="ellipse">
              <a:avLst/>
            </a:prstGeom>
            <a:solidFill>
              <a:srgbClr val="FDE74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Gráfico 23" descr="Crescimento dos negócios">
              <a:extLst>
                <a:ext uri="{FF2B5EF4-FFF2-40B4-BE49-F238E27FC236}">
                  <a16:creationId xmlns:a16="http://schemas.microsoft.com/office/drawing/2014/main" id="{5030BFC4-803D-4248-AA3B-E93AE0D53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03994" y="2777581"/>
              <a:ext cx="686611" cy="686611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AD04EAE-3F9F-4774-90A1-251AC1854E34}"/>
              </a:ext>
            </a:extLst>
          </p:cNvPr>
          <p:cNvGrpSpPr/>
          <p:nvPr/>
        </p:nvGrpSpPr>
        <p:grpSpPr>
          <a:xfrm>
            <a:off x="6883630" y="4062424"/>
            <a:ext cx="2397468" cy="923826"/>
            <a:chOff x="6427051" y="4526067"/>
            <a:chExt cx="2397468" cy="923826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A1CCAE7E-2103-4250-8FFA-F71C10C2EA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7051" y="4987980"/>
              <a:ext cx="1935556" cy="0"/>
            </a:xfrm>
            <a:prstGeom prst="line">
              <a:avLst/>
            </a:prstGeom>
            <a:ln w="28575">
              <a:solidFill>
                <a:srgbClr val="5BC0E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9F1B28D-034D-459F-BC59-A3A3581FECD9}"/>
                </a:ext>
              </a:extLst>
            </p:cNvPr>
            <p:cNvSpPr/>
            <p:nvPr/>
          </p:nvSpPr>
          <p:spPr>
            <a:xfrm>
              <a:off x="7900693" y="4526067"/>
              <a:ext cx="923826" cy="923826"/>
            </a:xfrm>
            <a:prstGeom prst="ellipse">
              <a:avLst/>
            </a:prstGeom>
            <a:solidFill>
              <a:srgbClr val="5BC0EB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Gráfico 29" descr="Espiral">
              <a:extLst>
                <a:ext uri="{FF2B5EF4-FFF2-40B4-BE49-F238E27FC236}">
                  <a16:creationId xmlns:a16="http://schemas.microsoft.com/office/drawing/2014/main" id="{C76FAC35-377F-4C37-BC98-03DC45CE3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8075" y="4665425"/>
              <a:ext cx="655308" cy="655308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7B0A679-D1A8-4323-976F-EAF0D655CCAB}"/>
              </a:ext>
            </a:extLst>
          </p:cNvPr>
          <p:cNvGrpSpPr/>
          <p:nvPr/>
        </p:nvGrpSpPr>
        <p:grpSpPr>
          <a:xfrm>
            <a:off x="2726558" y="1307655"/>
            <a:ext cx="2500198" cy="923826"/>
            <a:chOff x="2868805" y="1866923"/>
            <a:chExt cx="2500198" cy="923826"/>
          </a:xfrm>
        </p:grpSpPr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EAFCF657-F184-44E1-BCE5-4770639271C7}"/>
                </a:ext>
              </a:extLst>
            </p:cNvPr>
            <p:cNvCxnSpPr>
              <a:cxnSpLocks/>
            </p:cNvCxnSpPr>
            <p:nvPr/>
          </p:nvCxnSpPr>
          <p:spPr>
            <a:xfrm>
              <a:off x="3330718" y="2328836"/>
              <a:ext cx="2038285" cy="0"/>
            </a:xfrm>
            <a:prstGeom prst="line">
              <a:avLst/>
            </a:prstGeom>
            <a:ln w="28575">
              <a:solidFill>
                <a:srgbClr val="FA792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A61A2682-3AB1-4C86-B972-73E6C039B689}"/>
                </a:ext>
              </a:extLst>
            </p:cNvPr>
            <p:cNvSpPr/>
            <p:nvPr/>
          </p:nvSpPr>
          <p:spPr>
            <a:xfrm flipH="1">
              <a:off x="2868805" y="1866923"/>
              <a:ext cx="923826" cy="923826"/>
            </a:xfrm>
            <a:prstGeom prst="ellipse">
              <a:avLst/>
            </a:prstGeom>
            <a:solidFill>
              <a:srgbClr val="FA792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Gráfico 37" descr="Pesquisa">
              <a:extLst>
                <a:ext uri="{FF2B5EF4-FFF2-40B4-BE49-F238E27FC236}">
                  <a16:creationId xmlns:a16="http://schemas.microsoft.com/office/drawing/2014/main" id="{5EEB6D13-ABC1-4288-AEE4-7BE223E1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77997" y="1976115"/>
              <a:ext cx="705441" cy="705441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F84CC926-2220-4C4E-8BDD-79C36D17832B}"/>
              </a:ext>
            </a:extLst>
          </p:cNvPr>
          <p:cNvGrpSpPr/>
          <p:nvPr/>
        </p:nvGrpSpPr>
        <p:grpSpPr>
          <a:xfrm>
            <a:off x="2741918" y="3147062"/>
            <a:ext cx="3119914" cy="923826"/>
            <a:chOff x="3369531" y="3835554"/>
            <a:chExt cx="3119914" cy="923826"/>
          </a:xfrm>
        </p:grpSpPr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8B3400B3-142F-4611-A7B9-BD878BC33CF7}"/>
                </a:ext>
              </a:extLst>
            </p:cNvPr>
            <p:cNvCxnSpPr>
              <a:cxnSpLocks/>
            </p:cNvCxnSpPr>
            <p:nvPr/>
          </p:nvCxnSpPr>
          <p:spPr>
            <a:xfrm>
              <a:off x="3831444" y="4297467"/>
              <a:ext cx="2658001" cy="0"/>
            </a:xfrm>
            <a:prstGeom prst="line">
              <a:avLst/>
            </a:prstGeom>
            <a:ln w="28575">
              <a:solidFill>
                <a:srgbClr val="9BC53D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34B41198-C9D5-4A0D-8DC2-382277471C89}"/>
                </a:ext>
              </a:extLst>
            </p:cNvPr>
            <p:cNvSpPr/>
            <p:nvPr/>
          </p:nvSpPr>
          <p:spPr>
            <a:xfrm flipH="1">
              <a:off x="3369531" y="3835554"/>
              <a:ext cx="923826" cy="923826"/>
            </a:xfrm>
            <a:prstGeom prst="ellipse">
              <a:avLst/>
            </a:prstGeom>
            <a:solidFill>
              <a:srgbClr val="9BC53D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Gráfico 41" descr="Cronômetro">
              <a:extLst>
                <a:ext uri="{FF2B5EF4-FFF2-40B4-BE49-F238E27FC236}">
                  <a16:creationId xmlns:a16="http://schemas.microsoft.com/office/drawing/2014/main" id="{96FF57C6-1014-4BFC-972C-243AE8BD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73846" y="3952264"/>
              <a:ext cx="690403" cy="690403"/>
            </a:xfrm>
            <a:prstGeom prst="rect">
              <a:avLst/>
            </a:prstGeom>
            <a:effectLst>
              <a:outerShdw blurRad="88900" dist="50800" dir="13200000" sx="102000" sy="102000" algn="br" rotWithShape="0">
                <a:prstClr val="black">
                  <a:alpha val="70000"/>
                </a:prstClr>
              </a:outerShdw>
            </a:effectLst>
          </p:spPr>
        </p:pic>
      </p:grp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4F5E837A-6FAA-4755-A8C5-5059C06677EF}"/>
              </a:ext>
            </a:extLst>
          </p:cNvPr>
          <p:cNvSpPr/>
          <p:nvPr/>
        </p:nvSpPr>
        <p:spPr>
          <a:xfrm rot="8101017">
            <a:off x="4391193" y="170440"/>
            <a:ext cx="2205210" cy="2256299"/>
          </a:xfrm>
          <a:custGeom>
            <a:avLst/>
            <a:gdLst>
              <a:gd name="connsiteX0" fmla="*/ 613654 w 2196052"/>
              <a:gd name="connsiteY0" fmla="*/ 1793600 h 2197612"/>
              <a:gd name="connsiteX1" fmla="*/ 413278 w 2196052"/>
              <a:gd name="connsiteY1" fmla="*/ 1593343 h 2197612"/>
              <a:gd name="connsiteX2" fmla="*/ 391967 w 2196052"/>
              <a:gd name="connsiteY2" fmla="*/ 1569776 h 2197612"/>
              <a:gd name="connsiteX3" fmla="*/ 0 w 2196052"/>
              <a:gd name="connsiteY3" fmla="*/ 472348 h 2197612"/>
              <a:gd name="connsiteX4" fmla="*/ 34873 w 2196052"/>
              <a:gd name="connsiteY4" fmla="*/ 124647 h 2197612"/>
              <a:gd name="connsiteX5" fmla="*/ 66761 w 2196052"/>
              <a:gd name="connsiteY5" fmla="*/ 0 h 2197612"/>
              <a:gd name="connsiteX6" fmla="*/ 2196052 w 2196052"/>
              <a:gd name="connsiteY6" fmla="*/ 2128032 h 2197612"/>
              <a:gd name="connsiteX7" fmla="*/ 2062445 w 2196052"/>
              <a:gd name="connsiteY7" fmla="*/ 2162561 h 2197612"/>
              <a:gd name="connsiteX8" fmla="*/ 1716508 w 2196052"/>
              <a:gd name="connsiteY8" fmla="*/ 2197612 h 2197612"/>
              <a:gd name="connsiteX9" fmla="*/ 624650 w 2196052"/>
              <a:gd name="connsiteY9" fmla="*/ 1803645 h 21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052" h="2197612">
                <a:moveTo>
                  <a:pt x="613654" y="1793600"/>
                </a:moveTo>
                <a:lnTo>
                  <a:pt x="413278" y="1593343"/>
                </a:lnTo>
                <a:lnTo>
                  <a:pt x="391967" y="1569776"/>
                </a:lnTo>
                <a:cubicBezTo>
                  <a:pt x="147097" y="1271549"/>
                  <a:pt x="0" y="889214"/>
                  <a:pt x="0" y="472348"/>
                </a:cubicBezTo>
                <a:cubicBezTo>
                  <a:pt x="0" y="353243"/>
                  <a:pt x="12008" y="236958"/>
                  <a:pt x="34873" y="124647"/>
                </a:cubicBezTo>
                <a:lnTo>
                  <a:pt x="66761" y="0"/>
                </a:lnTo>
                <a:lnTo>
                  <a:pt x="2196052" y="2128032"/>
                </a:lnTo>
                <a:lnTo>
                  <a:pt x="2062445" y="2162561"/>
                </a:lnTo>
                <a:cubicBezTo>
                  <a:pt x="1950704" y="2185542"/>
                  <a:pt x="1835009" y="2197612"/>
                  <a:pt x="1716508" y="2197612"/>
                </a:cubicBezTo>
                <a:cubicBezTo>
                  <a:pt x="1301758" y="2197612"/>
                  <a:pt x="921364" y="2049764"/>
                  <a:pt x="624650" y="1803645"/>
                </a:cubicBezTo>
                <a:close/>
              </a:path>
            </a:pathLst>
          </a:custGeom>
          <a:solidFill>
            <a:srgbClr val="E5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D93675C9-8A96-422A-B692-605D7D67C893}"/>
              </a:ext>
            </a:extLst>
          </p:cNvPr>
          <p:cNvSpPr/>
          <p:nvPr/>
        </p:nvSpPr>
        <p:spPr>
          <a:xfrm rot="16200000">
            <a:off x="6630151" y="86338"/>
            <a:ext cx="882047" cy="3441775"/>
          </a:xfrm>
          <a:custGeom>
            <a:avLst/>
            <a:gdLst>
              <a:gd name="connsiteX0" fmla="*/ 882045 w 882045"/>
              <a:gd name="connsiteY0" fmla="*/ 211303 h 3441775"/>
              <a:gd name="connsiteX1" fmla="*/ 882045 w 882045"/>
              <a:gd name="connsiteY1" fmla="*/ 3221685 h 3441775"/>
              <a:gd name="connsiteX2" fmla="*/ 845904 w 882045"/>
              <a:gd name="connsiteY2" fmla="*/ 3243087 h 3441775"/>
              <a:gd name="connsiteX3" fmla="*/ 45055 w 882045"/>
              <a:gd name="connsiteY3" fmla="*/ 3441775 h 3441775"/>
              <a:gd name="connsiteX4" fmla="*/ 0 w 882045"/>
              <a:gd name="connsiteY4" fmla="*/ 3439724 h 3441775"/>
              <a:gd name="connsiteX5" fmla="*/ 0 w 882045"/>
              <a:gd name="connsiteY5" fmla="*/ 2746 h 3441775"/>
              <a:gd name="connsiteX6" fmla="*/ 54829 w 882045"/>
              <a:gd name="connsiteY6" fmla="*/ 5 h 3441775"/>
              <a:gd name="connsiteX7" fmla="*/ 854559 w 882045"/>
              <a:gd name="connsiteY7" fmla="*/ 195096 h 34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41775">
                <a:moveTo>
                  <a:pt x="882045" y="211303"/>
                </a:moveTo>
                <a:lnTo>
                  <a:pt x="882045" y="3221685"/>
                </a:lnTo>
                <a:lnTo>
                  <a:pt x="845904" y="3243087"/>
                </a:lnTo>
                <a:cubicBezTo>
                  <a:pt x="595758" y="3374907"/>
                  <a:pt x="320314" y="3441156"/>
                  <a:pt x="45055" y="3441775"/>
                </a:cubicBezTo>
                <a:lnTo>
                  <a:pt x="0" y="3439724"/>
                </a:lnTo>
                <a:lnTo>
                  <a:pt x="0" y="2746"/>
                </a:lnTo>
                <a:lnTo>
                  <a:pt x="54829" y="5"/>
                </a:lnTo>
                <a:cubicBezTo>
                  <a:pt x="330087" y="-613"/>
                  <a:pt x="605159" y="64397"/>
                  <a:pt x="854559" y="195096"/>
                </a:cubicBezTo>
                <a:close/>
              </a:path>
            </a:pathLst>
          </a:custGeom>
          <a:solidFill>
            <a:srgbClr val="FA7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0EDA492-B717-4F74-A2C9-F8F02781B7E3}"/>
              </a:ext>
            </a:extLst>
          </p:cNvPr>
          <p:cNvSpPr/>
          <p:nvPr/>
        </p:nvSpPr>
        <p:spPr>
          <a:xfrm rot="16200000">
            <a:off x="5052776" y="970783"/>
            <a:ext cx="882045" cy="3436978"/>
          </a:xfrm>
          <a:custGeom>
            <a:avLst/>
            <a:gdLst>
              <a:gd name="connsiteX0" fmla="*/ 882045 w 882045"/>
              <a:gd name="connsiteY0" fmla="*/ 0 h 3436978"/>
              <a:gd name="connsiteX1" fmla="*/ 882045 w 882045"/>
              <a:gd name="connsiteY1" fmla="*/ 3436978 h 3436978"/>
              <a:gd name="connsiteX2" fmla="*/ 762171 w 882045"/>
              <a:gd name="connsiteY2" fmla="*/ 3431523 h 3436978"/>
              <a:gd name="connsiteX3" fmla="*/ 127370 w 882045"/>
              <a:gd name="connsiteY3" fmla="*/ 3243938 h 3436978"/>
              <a:gd name="connsiteX4" fmla="*/ 0 w 882045"/>
              <a:gd name="connsiteY4" fmla="*/ 3168832 h 3436978"/>
              <a:gd name="connsiteX5" fmla="*/ 0 w 882045"/>
              <a:gd name="connsiteY5" fmla="*/ 276498 h 3436978"/>
              <a:gd name="connsiteX6" fmla="*/ 136025 w 882045"/>
              <a:gd name="connsiteY6" fmla="*/ 195947 h 3436978"/>
              <a:gd name="connsiteX7" fmla="*/ 771900 w 882045"/>
              <a:gd name="connsiteY7" fmla="*/ 5505 h 343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36978">
                <a:moveTo>
                  <a:pt x="882045" y="0"/>
                </a:moveTo>
                <a:lnTo>
                  <a:pt x="882045" y="3436978"/>
                </a:lnTo>
                <a:lnTo>
                  <a:pt x="762171" y="3431523"/>
                </a:lnTo>
                <a:cubicBezTo>
                  <a:pt x="542840" y="3411015"/>
                  <a:pt x="326890" y="3348496"/>
                  <a:pt x="127370" y="3243938"/>
                </a:cubicBezTo>
                <a:lnTo>
                  <a:pt x="0" y="3168832"/>
                </a:lnTo>
                <a:lnTo>
                  <a:pt x="0" y="276498"/>
                </a:lnTo>
                <a:lnTo>
                  <a:pt x="136025" y="195947"/>
                </a:lnTo>
                <a:cubicBezTo>
                  <a:pt x="336141" y="90490"/>
                  <a:pt x="552449" y="27000"/>
                  <a:pt x="771900" y="5505"/>
                </a:cubicBezTo>
                <a:close/>
              </a:path>
            </a:pathLst>
          </a:custGeom>
          <a:solidFill>
            <a:srgbClr val="FDE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BB8FE7CE-B39E-4217-851B-8BC9CEE53D24}"/>
              </a:ext>
            </a:extLst>
          </p:cNvPr>
          <p:cNvSpPr/>
          <p:nvPr/>
        </p:nvSpPr>
        <p:spPr>
          <a:xfrm rot="16200000">
            <a:off x="6771265" y="2119947"/>
            <a:ext cx="882045" cy="2902741"/>
          </a:xfrm>
          <a:custGeom>
            <a:avLst/>
            <a:gdLst>
              <a:gd name="connsiteX0" fmla="*/ 882045 w 882045"/>
              <a:gd name="connsiteY0" fmla="*/ 0 h 2892334"/>
              <a:gd name="connsiteX1" fmla="*/ 882045 w 882045"/>
              <a:gd name="connsiteY1" fmla="*/ 2892334 h 2892334"/>
              <a:gd name="connsiteX2" fmla="*/ 863059 w 882045"/>
              <a:gd name="connsiteY2" fmla="*/ 2881139 h 2892334"/>
              <a:gd name="connsiteX3" fmla="*/ 593725 w 882045"/>
              <a:gd name="connsiteY3" fmla="*/ 2661230 h 2892334"/>
              <a:gd name="connsiteX4" fmla="*/ 141134 w 882045"/>
              <a:gd name="connsiteY4" fmla="*/ 2549338 h 2892334"/>
              <a:gd name="connsiteX5" fmla="*/ 0 w 882045"/>
              <a:gd name="connsiteY5" fmla="*/ 2533464 h 2892334"/>
              <a:gd name="connsiteX6" fmla="*/ 0 w 882045"/>
              <a:gd name="connsiteY6" fmla="*/ 321218 h 2892334"/>
              <a:gd name="connsiteX7" fmla="*/ 111695 w 882045"/>
              <a:gd name="connsiteY7" fmla="*/ 308714 h 2892334"/>
              <a:gd name="connsiteX8" fmla="*/ 600636 w 882045"/>
              <a:gd name="connsiteY8" fmla="*/ 227532 h 2892334"/>
              <a:gd name="connsiteX9" fmla="*/ 871222 w 882045"/>
              <a:gd name="connsiteY9" fmla="*/ 6409 h 28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45" h="2892334">
                <a:moveTo>
                  <a:pt x="882045" y="0"/>
                </a:moveTo>
                <a:lnTo>
                  <a:pt x="882045" y="2892334"/>
                </a:lnTo>
                <a:lnTo>
                  <a:pt x="863059" y="2881139"/>
                </a:lnTo>
                <a:cubicBezTo>
                  <a:pt x="767814" y="2818349"/>
                  <a:pt x="677493" y="2745047"/>
                  <a:pt x="593725" y="2661230"/>
                </a:cubicBezTo>
                <a:cubicBezTo>
                  <a:pt x="464773" y="2591350"/>
                  <a:pt x="306213" y="2567517"/>
                  <a:pt x="141134" y="2549338"/>
                </a:cubicBezTo>
                <a:lnTo>
                  <a:pt x="0" y="2533464"/>
                </a:lnTo>
                <a:lnTo>
                  <a:pt x="0" y="321218"/>
                </a:lnTo>
                <a:lnTo>
                  <a:pt x="111695" y="308714"/>
                </a:lnTo>
                <a:cubicBezTo>
                  <a:pt x="279543" y="293422"/>
                  <a:pt x="448386" y="278576"/>
                  <a:pt x="600636" y="227532"/>
                </a:cubicBezTo>
                <a:cubicBezTo>
                  <a:pt x="684881" y="143337"/>
                  <a:pt x="775620" y="69628"/>
                  <a:pt x="871222" y="6409"/>
                </a:cubicBezTo>
                <a:close/>
              </a:path>
            </a:pathLst>
          </a:custGeom>
          <a:solidFill>
            <a:srgbClr val="9BC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2D515574-C04B-47D0-99B7-D92445727DC7}"/>
              </a:ext>
            </a:extLst>
          </p:cNvPr>
          <p:cNvSpPr/>
          <p:nvPr/>
        </p:nvSpPr>
        <p:spPr>
          <a:xfrm rot="16200000">
            <a:off x="5155573" y="3371969"/>
            <a:ext cx="944185" cy="2216904"/>
          </a:xfrm>
          <a:custGeom>
            <a:avLst/>
            <a:gdLst>
              <a:gd name="connsiteX0" fmla="*/ 882045 w 882045"/>
              <a:gd name="connsiteY0" fmla="*/ 0 h 2212246"/>
              <a:gd name="connsiteX1" fmla="*/ 882045 w 882045"/>
              <a:gd name="connsiteY1" fmla="*/ 2212246 h 2212246"/>
              <a:gd name="connsiteX2" fmla="*/ 773554 w 882045"/>
              <a:gd name="connsiteY2" fmla="*/ 2200043 h 2212246"/>
              <a:gd name="connsiteX3" fmla="*/ 6018 w 882045"/>
              <a:gd name="connsiteY3" fmla="*/ 1471249 h 2212246"/>
              <a:gd name="connsiteX4" fmla="*/ 0 w 882045"/>
              <a:gd name="connsiteY4" fmla="*/ 1420779 h 2212246"/>
              <a:gd name="connsiteX5" fmla="*/ 0 w 882045"/>
              <a:gd name="connsiteY5" fmla="*/ 864486 h 2212246"/>
              <a:gd name="connsiteX6" fmla="*/ 10608 w 882045"/>
              <a:gd name="connsiteY6" fmla="*/ 779990 h 2212246"/>
              <a:gd name="connsiteX7" fmla="*/ 744910 w 882045"/>
              <a:gd name="connsiteY7" fmla="*/ 15351 h 2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2212246">
                <a:moveTo>
                  <a:pt x="882045" y="0"/>
                </a:moveTo>
                <a:lnTo>
                  <a:pt x="882045" y="2212246"/>
                </a:lnTo>
                <a:lnTo>
                  <a:pt x="773554" y="2200043"/>
                </a:lnTo>
                <a:cubicBezTo>
                  <a:pt x="421171" y="2151970"/>
                  <a:pt x="91476" y="2038234"/>
                  <a:pt x="6018" y="1471249"/>
                </a:cubicBezTo>
                <a:lnTo>
                  <a:pt x="0" y="1420779"/>
                </a:lnTo>
                <a:lnTo>
                  <a:pt x="0" y="864486"/>
                </a:lnTo>
                <a:lnTo>
                  <a:pt x="10608" y="779990"/>
                </a:lnTo>
                <a:cubicBezTo>
                  <a:pt x="98668" y="205934"/>
                  <a:pt x="399689" y="68265"/>
                  <a:pt x="744910" y="15351"/>
                </a:cubicBezTo>
                <a:close/>
              </a:path>
            </a:pathLst>
          </a:cu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15CA6FE-7317-49A6-B500-3C4B526A0C4D}"/>
              </a:ext>
            </a:extLst>
          </p:cNvPr>
          <p:cNvSpPr/>
          <p:nvPr/>
        </p:nvSpPr>
        <p:spPr>
          <a:xfrm>
            <a:off x="5627666" y="5010642"/>
            <a:ext cx="1490133" cy="338667"/>
          </a:xfrm>
          <a:prstGeom prst="roundRect">
            <a:avLst>
              <a:gd name="adj" fmla="val 50000"/>
            </a:avLst>
          </a:pr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6B8F0E35-13A2-4F92-9828-81FBDE609A6A}"/>
              </a:ext>
            </a:extLst>
          </p:cNvPr>
          <p:cNvSpPr/>
          <p:nvPr/>
        </p:nvSpPr>
        <p:spPr>
          <a:xfrm>
            <a:off x="5861832" y="5920488"/>
            <a:ext cx="1021798" cy="338667"/>
          </a:xfrm>
          <a:prstGeom prst="roundRect">
            <a:avLst>
              <a:gd name="adj" fmla="val 50000"/>
            </a:avLst>
          </a:pr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568CB1CB-5088-4D29-9315-B1AFF0FE0620}"/>
              </a:ext>
            </a:extLst>
          </p:cNvPr>
          <p:cNvSpPr/>
          <p:nvPr/>
        </p:nvSpPr>
        <p:spPr>
          <a:xfrm>
            <a:off x="5627665" y="5465565"/>
            <a:ext cx="1490133" cy="338667"/>
          </a:xfrm>
          <a:prstGeom prst="roundRect">
            <a:avLst>
              <a:gd name="adj" fmla="val 50000"/>
            </a:avLst>
          </a:prstGeom>
          <a:solidFill>
            <a:srgbClr val="5B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5CD2DBB4-8B1F-40FA-9B85-60147998FCC1}"/>
              </a:ext>
            </a:extLst>
          </p:cNvPr>
          <p:cNvSpPr/>
          <p:nvPr/>
        </p:nvSpPr>
        <p:spPr>
          <a:xfrm rot="16200000">
            <a:off x="6630151" y="86338"/>
            <a:ext cx="882047" cy="3441775"/>
          </a:xfrm>
          <a:custGeom>
            <a:avLst/>
            <a:gdLst>
              <a:gd name="connsiteX0" fmla="*/ 882045 w 882045"/>
              <a:gd name="connsiteY0" fmla="*/ 211303 h 3441775"/>
              <a:gd name="connsiteX1" fmla="*/ 882045 w 882045"/>
              <a:gd name="connsiteY1" fmla="*/ 3221685 h 3441775"/>
              <a:gd name="connsiteX2" fmla="*/ 845904 w 882045"/>
              <a:gd name="connsiteY2" fmla="*/ 3243087 h 3441775"/>
              <a:gd name="connsiteX3" fmla="*/ 45055 w 882045"/>
              <a:gd name="connsiteY3" fmla="*/ 3441775 h 3441775"/>
              <a:gd name="connsiteX4" fmla="*/ 0 w 882045"/>
              <a:gd name="connsiteY4" fmla="*/ 3439724 h 3441775"/>
              <a:gd name="connsiteX5" fmla="*/ 0 w 882045"/>
              <a:gd name="connsiteY5" fmla="*/ 2746 h 3441775"/>
              <a:gd name="connsiteX6" fmla="*/ 54829 w 882045"/>
              <a:gd name="connsiteY6" fmla="*/ 5 h 3441775"/>
              <a:gd name="connsiteX7" fmla="*/ 854559 w 882045"/>
              <a:gd name="connsiteY7" fmla="*/ 195096 h 344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41775">
                <a:moveTo>
                  <a:pt x="882045" y="211303"/>
                </a:moveTo>
                <a:lnTo>
                  <a:pt x="882045" y="3221685"/>
                </a:lnTo>
                <a:lnTo>
                  <a:pt x="845904" y="3243087"/>
                </a:lnTo>
                <a:cubicBezTo>
                  <a:pt x="595758" y="3374907"/>
                  <a:pt x="320314" y="3441156"/>
                  <a:pt x="45055" y="3441775"/>
                </a:cubicBezTo>
                <a:lnTo>
                  <a:pt x="0" y="3439724"/>
                </a:lnTo>
                <a:lnTo>
                  <a:pt x="0" y="2746"/>
                </a:lnTo>
                <a:lnTo>
                  <a:pt x="54829" y="5"/>
                </a:lnTo>
                <a:cubicBezTo>
                  <a:pt x="330087" y="-613"/>
                  <a:pt x="605159" y="64397"/>
                  <a:pt x="854559" y="195096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80000"/>
                </a:schemeClr>
              </a:gs>
              <a:gs pos="50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85D0ABC8-BCF3-4328-BE28-D941A8B5F113}"/>
              </a:ext>
            </a:extLst>
          </p:cNvPr>
          <p:cNvSpPr/>
          <p:nvPr/>
        </p:nvSpPr>
        <p:spPr>
          <a:xfrm rot="16200000">
            <a:off x="5052776" y="970783"/>
            <a:ext cx="882045" cy="3436978"/>
          </a:xfrm>
          <a:custGeom>
            <a:avLst/>
            <a:gdLst>
              <a:gd name="connsiteX0" fmla="*/ 882045 w 882045"/>
              <a:gd name="connsiteY0" fmla="*/ 0 h 3436978"/>
              <a:gd name="connsiteX1" fmla="*/ 882045 w 882045"/>
              <a:gd name="connsiteY1" fmla="*/ 3436978 h 3436978"/>
              <a:gd name="connsiteX2" fmla="*/ 762171 w 882045"/>
              <a:gd name="connsiteY2" fmla="*/ 3431523 h 3436978"/>
              <a:gd name="connsiteX3" fmla="*/ 127370 w 882045"/>
              <a:gd name="connsiteY3" fmla="*/ 3243938 h 3436978"/>
              <a:gd name="connsiteX4" fmla="*/ 0 w 882045"/>
              <a:gd name="connsiteY4" fmla="*/ 3168832 h 3436978"/>
              <a:gd name="connsiteX5" fmla="*/ 0 w 882045"/>
              <a:gd name="connsiteY5" fmla="*/ 276498 h 3436978"/>
              <a:gd name="connsiteX6" fmla="*/ 136025 w 882045"/>
              <a:gd name="connsiteY6" fmla="*/ 195947 h 3436978"/>
              <a:gd name="connsiteX7" fmla="*/ 771900 w 882045"/>
              <a:gd name="connsiteY7" fmla="*/ 5505 h 343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3436978">
                <a:moveTo>
                  <a:pt x="882045" y="0"/>
                </a:moveTo>
                <a:lnTo>
                  <a:pt x="882045" y="3436978"/>
                </a:lnTo>
                <a:lnTo>
                  <a:pt x="762171" y="3431523"/>
                </a:lnTo>
                <a:cubicBezTo>
                  <a:pt x="542840" y="3411015"/>
                  <a:pt x="326890" y="3348496"/>
                  <a:pt x="127370" y="3243938"/>
                </a:cubicBezTo>
                <a:lnTo>
                  <a:pt x="0" y="3168832"/>
                </a:lnTo>
                <a:lnTo>
                  <a:pt x="0" y="276498"/>
                </a:lnTo>
                <a:lnTo>
                  <a:pt x="136025" y="195947"/>
                </a:lnTo>
                <a:cubicBezTo>
                  <a:pt x="336141" y="90490"/>
                  <a:pt x="552449" y="27000"/>
                  <a:pt x="771900" y="5505"/>
                </a:cubicBezTo>
                <a:close/>
              </a:path>
            </a:pathLst>
          </a:custGeom>
          <a:gradFill flip="none" rotWithShape="1">
            <a:gsLst>
              <a:gs pos="94690">
                <a:schemeClr val="tx1">
                  <a:alpha val="0"/>
                </a:schemeClr>
              </a:gs>
              <a:gs pos="0">
                <a:schemeClr val="tx1">
                  <a:alpha val="80000"/>
                </a:schemeClr>
              </a:gs>
              <a:gs pos="50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4466417-1833-4D52-932C-A6978DF6F847}"/>
              </a:ext>
            </a:extLst>
          </p:cNvPr>
          <p:cNvSpPr/>
          <p:nvPr/>
        </p:nvSpPr>
        <p:spPr>
          <a:xfrm rot="16200000">
            <a:off x="6742201" y="2149010"/>
            <a:ext cx="940173" cy="2902741"/>
          </a:xfrm>
          <a:custGeom>
            <a:avLst/>
            <a:gdLst>
              <a:gd name="connsiteX0" fmla="*/ 882045 w 882045"/>
              <a:gd name="connsiteY0" fmla="*/ 0 h 2892334"/>
              <a:gd name="connsiteX1" fmla="*/ 882045 w 882045"/>
              <a:gd name="connsiteY1" fmla="*/ 2892334 h 2892334"/>
              <a:gd name="connsiteX2" fmla="*/ 863059 w 882045"/>
              <a:gd name="connsiteY2" fmla="*/ 2881139 h 2892334"/>
              <a:gd name="connsiteX3" fmla="*/ 593725 w 882045"/>
              <a:gd name="connsiteY3" fmla="*/ 2661230 h 2892334"/>
              <a:gd name="connsiteX4" fmla="*/ 141134 w 882045"/>
              <a:gd name="connsiteY4" fmla="*/ 2549338 h 2892334"/>
              <a:gd name="connsiteX5" fmla="*/ 0 w 882045"/>
              <a:gd name="connsiteY5" fmla="*/ 2533464 h 2892334"/>
              <a:gd name="connsiteX6" fmla="*/ 0 w 882045"/>
              <a:gd name="connsiteY6" fmla="*/ 321218 h 2892334"/>
              <a:gd name="connsiteX7" fmla="*/ 111695 w 882045"/>
              <a:gd name="connsiteY7" fmla="*/ 308714 h 2892334"/>
              <a:gd name="connsiteX8" fmla="*/ 600636 w 882045"/>
              <a:gd name="connsiteY8" fmla="*/ 227532 h 2892334"/>
              <a:gd name="connsiteX9" fmla="*/ 871222 w 882045"/>
              <a:gd name="connsiteY9" fmla="*/ 6409 h 289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45" h="2892334">
                <a:moveTo>
                  <a:pt x="882045" y="0"/>
                </a:moveTo>
                <a:lnTo>
                  <a:pt x="882045" y="2892334"/>
                </a:lnTo>
                <a:lnTo>
                  <a:pt x="863059" y="2881139"/>
                </a:lnTo>
                <a:cubicBezTo>
                  <a:pt x="767814" y="2818349"/>
                  <a:pt x="677493" y="2745047"/>
                  <a:pt x="593725" y="2661230"/>
                </a:cubicBezTo>
                <a:cubicBezTo>
                  <a:pt x="464773" y="2591350"/>
                  <a:pt x="306213" y="2567517"/>
                  <a:pt x="141134" y="2549338"/>
                </a:cubicBezTo>
                <a:lnTo>
                  <a:pt x="0" y="2533464"/>
                </a:lnTo>
                <a:lnTo>
                  <a:pt x="0" y="321218"/>
                </a:lnTo>
                <a:lnTo>
                  <a:pt x="111695" y="308714"/>
                </a:lnTo>
                <a:cubicBezTo>
                  <a:pt x="279543" y="293422"/>
                  <a:pt x="448386" y="278576"/>
                  <a:pt x="600636" y="227532"/>
                </a:cubicBezTo>
                <a:cubicBezTo>
                  <a:pt x="684881" y="143337"/>
                  <a:pt x="775620" y="69628"/>
                  <a:pt x="871222" y="6409"/>
                </a:cubicBezTo>
                <a:close/>
              </a:path>
            </a:pathLst>
          </a:custGeom>
          <a:gradFill flip="none" rotWithShape="1">
            <a:gsLst>
              <a:gs pos="94690">
                <a:schemeClr val="tx1">
                  <a:alpha val="0"/>
                </a:schemeClr>
              </a:gs>
              <a:gs pos="0">
                <a:schemeClr val="tx1">
                  <a:alpha val="80000"/>
                </a:schemeClr>
              </a:gs>
              <a:gs pos="50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79861161-74B2-4417-8263-5713A063A269}"/>
              </a:ext>
            </a:extLst>
          </p:cNvPr>
          <p:cNvSpPr/>
          <p:nvPr/>
        </p:nvSpPr>
        <p:spPr>
          <a:xfrm rot="16200000">
            <a:off x="5186644" y="3336367"/>
            <a:ext cx="882045" cy="2216904"/>
          </a:xfrm>
          <a:custGeom>
            <a:avLst/>
            <a:gdLst>
              <a:gd name="connsiteX0" fmla="*/ 882045 w 882045"/>
              <a:gd name="connsiteY0" fmla="*/ 0 h 2212246"/>
              <a:gd name="connsiteX1" fmla="*/ 882045 w 882045"/>
              <a:gd name="connsiteY1" fmla="*/ 2212246 h 2212246"/>
              <a:gd name="connsiteX2" fmla="*/ 773554 w 882045"/>
              <a:gd name="connsiteY2" fmla="*/ 2200043 h 2212246"/>
              <a:gd name="connsiteX3" fmla="*/ 6018 w 882045"/>
              <a:gd name="connsiteY3" fmla="*/ 1471249 h 2212246"/>
              <a:gd name="connsiteX4" fmla="*/ 0 w 882045"/>
              <a:gd name="connsiteY4" fmla="*/ 1420779 h 2212246"/>
              <a:gd name="connsiteX5" fmla="*/ 0 w 882045"/>
              <a:gd name="connsiteY5" fmla="*/ 864486 h 2212246"/>
              <a:gd name="connsiteX6" fmla="*/ 10608 w 882045"/>
              <a:gd name="connsiteY6" fmla="*/ 779990 h 2212246"/>
              <a:gd name="connsiteX7" fmla="*/ 744910 w 882045"/>
              <a:gd name="connsiteY7" fmla="*/ 15351 h 221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045" h="2212246">
                <a:moveTo>
                  <a:pt x="882045" y="0"/>
                </a:moveTo>
                <a:lnTo>
                  <a:pt x="882045" y="2212246"/>
                </a:lnTo>
                <a:lnTo>
                  <a:pt x="773554" y="2200043"/>
                </a:lnTo>
                <a:cubicBezTo>
                  <a:pt x="421171" y="2151970"/>
                  <a:pt x="91476" y="2038234"/>
                  <a:pt x="6018" y="1471249"/>
                </a:cubicBezTo>
                <a:lnTo>
                  <a:pt x="0" y="1420779"/>
                </a:lnTo>
                <a:lnTo>
                  <a:pt x="0" y="864486"/>
                </a:lnTo>
                <a:lnTo>
                  <a:pt x="10608" y="779990"/>
                </a:lnTo>
                <a:cubicBezTo>
                  <a:pt x="98668" y="205934"/>
                  <a:pt x="399689" y="68265"/>
                  <a:pt x="744910" y="15351"/>
                </a:cubicBezTo>
                <a:close/>
              </a:path>
            </a:pathLst>
          </a:custGeom>
          <a:gradFill flip="none" rotWithShape="1">
            <a:gsLst>
              <a:gs pos="94690">
                <a:schemeClr val="tx1">
                  <a:alpha val="0"/>
                </a:schemeClr>
              </a:gs>
              <a:gs pos="0">
                <a:schemeClr val="tx1">
                  <a:alpha val="80000"/>
                </a:schemeClr>
              </a:gs>
              <a:gs pos="50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07B31E5-B14A-40EC-9B8F-53843B4FC075}"/>
              </a:ext>
            </a:extLst>
          </p:cNvPr>
          <p:cNvSpPr/>
          <p:nvPr/>
        </p:nvSpPr>
        <p:spPr>
          <a:xfrm>
            <a:off x="169334" y="108965"/>
            <a:ext cx="2246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latin typeface="Tw Cen MT" panose="020B0602020104020603" pitchFamily="34" charset="0"/>
              </a:rPr>
              <a:t>MOTIVAÇÃO</a:t>
            </a:r>
          </a:p>
          <a:p>
            <a:r>
              <a:rPr lang="pt-BR" sz="2800" b="1" dirty="0">
                <a:solidFill>
                  <a:prstClr val="white"/>
                </a:solidFill>
                <a:latin typeface="Tw Cen MT" panose="020B0602020104020603" pitchFamily="34" charset="0"/>
              </a:rPr>
              <a:t>DO PROJETO</a:t>
            </a:r>
            <a:endParaRPr lang="pt-BR" sz="2800" dirty="0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3B61C981-04CC-484C-8CA1-9D317C46CE6F}"/>
              </a:ext>
            </a:extLst>
          </p:cNvPr>
          <p:cNvGrpSpPr/>
          <p:nvPr/>
        </p:nvGrpSpPr>
        <p:grpSpPr>
          <a:xfrm>
            <a:off x="8977260" y="472497"/>
            <a:ext cx="2520944" cy="1041536"/>
            <a:chOff x="9667852" y="646331"/>
            <a:chExt cx="1759181" cy="1041536"/>
          </a:xfrm>
        </p:grpSpPr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CAD452E5-C666-4BDC-BD3B-BD0D7661582E}"/>
                </a:ext>
              </a:extLst>
            </p:cNvPr>
            <p:cNvSpPr txBox="1"/>
            <p:nvPr/>
          </p:nvSpPr>
          <p:spPr>
            <a:xfrm>
              <a:off x="9667852" y="646331"/>
              <a:ext cx="1219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REFERÊNCIAS 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D9E73399-1063-4579-A334-E9DC219EF29A}"/>
                </a:ext>
              </a:extLst>
            </p:cNvPr>
            <p:cNvSpPr txBox="1"/>
            <p:nvPr/>
          </p:nvSpPr>
          <p:spPr>
            <a:xfrm>
              <a:off x="9812722" y="949203"/>
              <a:ext cx="16143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dirty="0">
                  <a:solidFill>
                    <a:prstClr val="white"/>
                  </a:solidFill>
                  <a:latin typeface="Tw Cen MT" panose="020B0602020104020603" pitchFamily="34" charset="0"/>
                </a:rPr>
                <a:t>Buscar referências e experiências de estudantes para agregar ao projeto. 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2A9056FF-A3E3-49B8-B595-F93DF01077A8}"/>
              </a:ext>
            </a:extLst>
          </p:cNvPr>
          <p:cNvGrpSpPr/>
          <p:nvPr/>
        </p:nvGrpSpPr>
        <p:grpSpPr>
          <a:xfrm>
            <a:off x="9842110" y="2177259"/>
            <a:ext cx="1614311" cy="1700901"/>
            <a:chOff x="9716997" y="631316"/>
            <a:chExt cx="1614311" cy="1700901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46CA731D-0315-474C-BF1C-E35C3356EEC3}"/>
                </a:ext>
              </a:extLst>
            </p:cNvPr>
            <p:cNvSpPr txBox="1"/>
            <p:nvPr/>
          </p:nvSpPr>
          <p:spPr>
            <a:xfrm>
              <a:off x="9825808" y="631316"/>
              <a:ext cx="1204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INTERAÇÃO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3D2AFC2-BED9-46C6-838F-A1EFC9630AED}"/>
                </a:ext>
              </a:extLst>
            </p:cNvPr>
            <p:cNvSpPr txBox="1"/>
            <p:nvPr/>
          </p:nvSpPr>
          <p:spPr>
            <a:xfrm>
              <a:off x="9716997" y="947222"/>
              <a:ext cx="16143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Estimular a interação entre estudantes de </a:t>
              </a:r>
              <a:r>
                <a:rPr lang="pt-BR" sz="1400" dirty="0">
                  <a:solidFill>
                    <a:prstClr val="white"/>
                  </a:solidFill>
                  <a:latin typeface="Tw Cen MT" panose="020B0602020104020603" pitchFamily="34" charset="0"/>
                </a:rPr>
                <a:t>seguimentos diferentes, pais e comunidade.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C91690AA-E684-4C50-B6F2-A09D169D2A0E}"/>
              </a:ext>
            </a:extLst>
          </p:cNvPr>
          <p:cNvGrpSpPr/>
          <p:nvPr/>
        </p:nvGrpSpPr>
        <p:grpSpPr>
          <a:xfrm>
            <a:off x="9281098" y="4195370"/>
            <a:ext cx="1614311" cy="1419000"/>
            <a:chOff x="9805880" y="579871"/>
            <a:chExt cx="1614311" cy="1419000"/>
          </a:xfrm>
        </p:grpSpPr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8F8357DE-0E18-4EA4-8686-5EE9A9A57E2B}"/>
                </a:ext>
              </a:extLst>
            </p:cNvPr>
            <p:cNvSpPr txBox="1"/>
            <p:nvPr/>
          </p:nvSpPr>
          <p:spPr>
            <a:xfrm>
              <a:off x="9825809" y="579871"/>
              <a:ext cx="948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FOCO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DAC65E3B-8150-437E-B07F-5EE3F3B4468A}"/>
                </a:ext>
              </a:extLst>
            </p:cNvPr>
            <p:cNvSpPr txBox="1"/>
            <p:nvPr/>
          </p:nvSpPr>
          <p:spPr>
            <a:xfrm>
              <a:off x="9805880" y="829320"/>
              <a:ext cx="161431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Estar no foco com assuntos que sejam de interesse da arte e educação, ética e cidadania.</a:t>
              </a: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53BDD39A-34B4-4DEC-B2B2-B1F0DA56D206}"/>
              </a:ext>
            </a:extLst>
          </p:cNvPr>
          <p:cNvGrpSpPr/>
          <p:nvPr/>
        </p:nvGrpSpPr>
        <p:grpSpPr>
          <a:xfrm>
            <a:off x="391233" y="3366463"/>
            <a:ext cx="2395850" cy="1532212"/>
            <a:chOff x="9834626" y="579871"/>
            <a:chExt cx="1614311" cy="1896958"/>
          </a:xfrm>
        </p:grpSpPr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4C8D07D6-F247-4B4D-84CD-C7EC3F10B345}"/>
                </a:ext>
              </a:extLst>
            </p:cNvPr>
            <p:cNvSpPr txBox="1"/>
            <p:nvPr/>
          </p:nvSpPr>
          <p:spPr>
            <a:xfrm>
              <a:off x="9926446" y="579871"/>
              <a:ext cx="1513673" cy="38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FORMAÇÃO CONTÍNUA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D25CC354-8F02-4F7E-B09F-43EE493CE3EB}"/>
                </a:ext>
              </a:extLst>
            </p:cNvPr>
            <p:cNvSpPr txBox="1"/>
            <p:nvPr/>
          </p:nvSpPr>
          <p:spPr>
            <a:xfrm>
              <a:off x="9834626" y="1028864"/>
              <a:ext cx="1614311" cy="144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dirty="0">
                  <a:solidFill>
                    <a:prstClr val="white"/>
                  </a:solidFill>
                  <a:latin typeface="Tw Cen MT" panose="020B0602020104020603" pitchFamily="34" charset="0"/>
                </a:rPr>
                <a:t>A ideia é forjar um processo de formação contínua, para que estudantes envolvidos consigam se apropriar da linguagem cinematográfica.</a:t>
              </a: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96EB7C13-AC9C-48FF-9736-F9D27D2C1E39}"/>
              </a:ext>
            </a:extLst>
          </p:cNvPr>
          <p:cNvGrpSpPr/>
          <p:nvPr/>
        </p:nvGrpSpPr>
        <p:grpSpPr>
          <a:xfrm>
            <a:off x="1174685" y="1386380"/>
            <a:ext cx="1614311" cy="1223358"/>
            <a:chOff x="9844995" y="579871"/>
            <a:chExt cx="1614311" cy="1223358"/>
          </a:xfrm>
        </p:grpSpPr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6F93F752-0DE4-4A73-B66E-2A102C3AF7CA}"/>
                </a:ext>
              </a:extLst>
            </p:cNvPr>
            <p:cNvSpPr txBox="1"/>
            <p:nvPr/>
          </p:nvSpPr>
          <p:spPr>
            <a:xfrm>
              <a:off x="10304852" y="579871"/>
              <a:ext cx="113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PESQUISA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8C32CDE6-2651-4C5D-AB27-4730F933D257}"/>
                </a:ext>
              </a:extLst>
            </p:cNvPr>
            <p:cNvSpPr txBox="1"/>
            <p:nvPr/>
          </p:nvSpPr>
          <p:spPr>
            <a:xfrm>
              <a:off x="9844995" y="849122"/>
              <a:ext cx="16143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Estudantes como pesquisadores e pessoas que produzem arte.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259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5046">
        <p159:morph option="byObject"/>
      </p:transition>
    </mc:Choice>
    <mc:Fallback xmlns="">
      <p:transition spd="slow" advTm="3504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B25A5C4-2FB6-4479-983E-E46C6358E1C7}"/>
              </a:ext>
            </a:extLst>
          </p:cNvPr>
          <p:cNvSpPr/>
          <p:nvPr/>
        </p:nvSpPr>
        <p:spPr>
          <a:xfrm>
            <a:off x="-304800" y="-59848"/>
            <a:ext cx="12496800" cy="752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9B00B-0F58-48EC-B29D-5735A1F15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59848"/>
            <a:ext cx="12496800" cy="7527447"/>
          </a:xfrm>
          <a:prstGeom prst="rect">
            <a:avLst/>
          </a:prstGeom>
          <a:solidFill>
            <a:schemeClr val="accent1">
              <a:alpha val="96000"/>
            </a:schemeClr>
          </a:solidFill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33C0B5B-41DE-4613-940E-6DC06B902365}"/>
              </a:ext>
            </a:extLst>
          </p:cNvPr>
          <p:cNvSpPr txBox="1"/>
          <p:nvPr/>
        </p:nvSpPr>
        <p:spPr>
          <a:xfrm>
            <a:off x="0" y="1494889"/>
            <a:ext cx="118931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Todo o processo foi construído e executado na escola, por questão de importância do local e facilidade de acesso. </a:t>
            </a:r>
          </a:p>
          <a:p>
            <a:endParaRPr lang="pt-BR" sz="32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ECE775F-3A13-497A-8D47-352C6C30EABA}"/>
              </a:ext>
            </a:extLst>
          </p:cNvPr>
          <p:cNvSpPr/>
          <p:nvPr/>
        </p:nvSpPr>
        <p:spPr>
          <a:xfrm>
            <a:off x="508450" y="-59849"/>
            <a:ext cx="854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b="1" dirty="0">
                <a:solidFill>
                  <a:srgbClr val="FFFF00"/>
                </a:solidFill>
                <a:latin typeface="Eras Bold ITC" panose="020B0907030504020204" pitchFamily="34" charset="0"/>
              </a:rPr>
              <a:t>10 ENCONTROS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C9DD13-8FB1-481D-83D3-3E9D8D4C4F0B}"/>
              </a:ext>
            </a:extLst>
          </p:cNvPr>
          <p:cNvSpPr/>
          <p:nvPr/>
        </p:nvSpPr>
        <p:spPr>
          <a:xfrm>
            <a:off x="9296400" y="3280915"/>
            <a:ext cx="289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Os pais, em alguns momentos, </a:t>
            </a:r>
          </a:p>
          <a:p>
            <a:r>
              <a:rPr lang="pt-BR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participavam dos encontros e colaboravam.</a:t>
            </a:r>
            <a:r>
              <a:rPr lang="pt-BR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FEBC3F0-089B-44B0-8B35-A7E15A38380D}"/>
              </a:ext>
            </a:extLst>
          </p:cNvPr>
          <p:cNvSpPr/>
          <p:nvPr/>
        </p:nvSpPr>
        <p:spPr>
          <a:xfrm>
            <a:off x="508450" y="5744170"/>
            <a:ext cx="5435150" cy="923330"/>
          </a:xfrm>
          <a:prstGeom prst="rect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Os servidores colaboraram de forma direta, fazendo a parte de produção do projeto, sendo responsáveis por disponibilizar as salas, os ambientes, os lanches...</a:t>
            </a:r>
          </a:p>
        </p:txBody>
      </p:sp>
    </p:spTree>
    <p:extLst>
      <p:ext uri="{BB962C8B-B14F-4D97-AF65-F5344CB8AC3E}">
        <p14:creationId xmlns:p14="http://schemas.microsoft.com/office/powerpoint/2010/main" val="13980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6079">
        <p14:reveal/>
      </p:transition>
    </mc:Choice>
    <mc:Fallback xmlns="">
      <p:transition spd="slow" advClick="0" advTm="160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EAE19F7-418D-4BA3-9434-4436BC10F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3966" y="0"/>
            <a:ext cx="13476514" cy="804970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4CDD3DC-B84D-49F1-BD8D-F06D9F90E8DA}"/>
              </a:ext>
            </a:extLst>
          </p:cNvPr>
          <p:cNvSpPr/>
          <p:nvPr/>
        </p:nvSpPr>
        <p:spPr>
          <a:xfrm>
            <a:off x="2139696" y="4099124"/>
            <a:ext cx="8644092" cy="1818013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B57ED57-D51B-4A1D-BF38-B65F87D47032}"/>
              </a:ext>
            </a:extLst>
          </p:cNvPr>
          <p:cNvSpPr/>
          <p:nvPr/>
        </p:nvSpPr>
        <p:spPr>
          <a:xfrm>
            <a:off x="-119533" y="1"/>
            <a:ext cx="13704446" cy="8049701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BC74839-B9A9-4F5D-B611-A933A546E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23" y="830943"/>
            <a:ext cx="6943946" cy="36944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F4ACE0-F854-4C94-818D-990B026A5BCD}"/>
              </a:ext>
            </a:extLst>
          </p:cNvPr>
          <p:cNvSpPr txBox="1"/>
          <p:nvPr/>
        </p:nvSpPr>
        <p:spPr>
          <a:xfrm rot="20376608">
            <a:off x="-385996" y="902770"/>
            <a:ext cx="70278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0" b="1" dirty="0">
                <a:solidFill>
                  <a:srgbClr val="FFFF00"/>
                </a:solidFill>
                <a:latin typeface="Eras Bold ITC" panose="020B0907030504020204" pitchFamily="34" charset="0"/>
              </a:rPr>
              <a:t>1ª ETAPA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C6459D-1152-4853-9F11-91E0C965B859}"/>
              </a:ext>
            </a:extLst>
          </p:cNvPr>
          <p:cNvSpPr txBox="1"/>
          <p:nvPr/>
        </p:nvSpPr>
        <p:spPr>
          <a:xfrm>
            <a:off x="2139696" y="4070403"/>
            <a:ext cx="8644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Um grupo de estudantes mostrou-se interessado em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desenvolver a prática aprofundada do audiovisual. Foi feita a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comunicação com os coordenadores. Lançamos a ideia para as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turmas, mas os grupos se formaram por afinidade. O corpo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docente também sugeriu que outros estudantes fizessem parte.</a:t>
            </a:r>
          </a:p>
        </p:txBody>
      </p:sp>
    </p:spTree>
    <p:extLst>
      <p:ext uri="{BB962C8B-B14F-4D97-AF65-F5344CB8AC3E}">
        <p14:creationId xmlns:p14="http://schemas.microsoft.com/office/powerpoint/2010/main" val="26795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4779">
        <p14:reveal/>
      </p:transition>
    </mc:Choice>
    <mc:Fallback xmlns="">
      <p:transition spd="slow" advClick="0" advTm="24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7865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  <p:extLst>
    <p:ext uri="{E180D4A7-C9FB-4DFB-919C-405C955672EB}">
      <p14:showEvtLst xmlns:p14="http://schemas.microsoft.com/office/powerpoint/2010/main">
        <p14:playEvt time="60" objId="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6D12BAF-F2FC-4F7E-A780-2CEB8EB76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B4EA462-9F62-4915-B86C-6386AB66CE88}"/>
              </a:ext>
            </a:extLst>
          </p:cNvPr>
          <p:cNvSpPr txBox="1"/>
          <p:nvPr/>
        </p:nvSpPr>
        <p:spPr>
          <a:xfrm rot="20592002">
            <a:off x="-47020" y="988044"/>
            <a:ext cx="9706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FF00"/>
                </a:solidFill>
                <a:latin typeface="Eras Bold ITC" panose="020B0907030504020204" pitchFamily="34" charset="0"/>
              </a:rPr>
              <a:t>REFERENCIAL TEÓRICO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86AFE5-A9AA-415D-85CC-78B7D7767F3A}"/>
              </a:ext>
            </a:extLst>
          </p:cNvPr>
          <p:cNvSpPr txBox="1"/>
          <p:nvPr/>
        </p:nvSpPr>
        <p:spPr>
          <a:xfrm>
            <a:off x="3150264" y="2459504"/>
            <a:ext cx="8777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FF00"/>
                </a:solidFill>
              </a:rPr>
              <a:t>Na 1ª etapa, algumas obras serviram como referencial teórico para os estudantes e as estudantes. A partir de </a:t>
            </a:r>
            <a:r>
              <a:rPr lang="pt-BR" sz="2000" b="1" dirty="0">
                <a:solidFill>
                  <a:srgbClr val="FFFF00"/>
                </a:solidFill>
              </a:rPr>
              <a:t>oficinas</a:t>
            </a:r>
            <a:r>
              <a:rPr lang="pt-BR" sz="2000" dirty="0">
                <a:solidFill>
                  <a:srgbClr val="FFFF00"/>
                </a:solidFill>
              </a:rPr>
              <a:t> ofertadas a eles, compartilhei textos, vídeos, memes, e outros elementos que estudantes levavam. Dividíamos os elementos, partilhávamos e debatíamos. A referência usada foi em torno da arte na escola, filmes de outras escolas, diálogo sobre ferramentas possíveis, entre outros.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6567C92-6910-4843-8651-DB7EB57A20FA}"/>
              </a:ext>
            </a:extLst>
          </p:cNvPr>
          <p:cNvSpPr/>
          <p:nvPr/>
        </p:nvSpPr>
        <p:spPr>
          <a:xfrm>
            <a:off x="417419" y="4578594"/>
            <a:ext cx="8777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srgbClr val="FFFF00"/>
                </a:solidFill>
              </a:rPr>
              <a:t>Os estudantes tiveram oficina de roteiro, edição/montagem, uso do som, produção, e outros elementos da linguagem audiovisual e cinema, que foram realizadas na aula de arte, de PD (Parte Diversificada) e também em contraturno, com duração em média de 3 a 4 horas por encontro.</a:t>
            </a:r>
          </a:p>
        </p:txBody>
      </p:sp>
    </p:spTree>
    <p:extLst>
      <p:ext uri="{BB962C8B-B14F-4D97-AF65-F5344CB8AC3E}">
        <p14:creationId xmlns:p14="http://schemas.microsoft.com/office/powerpoint/2010/main" val="37895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9750">
        <p14:reveal/>
      </p:transition>
    </mc:Choice>
    <mc:Fallback xmlns="">
      <p:transition spd="slow" advClick="0" advTm="29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EC9A4434-08DE-4D7B-A37C-01128F9D4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47A28DC-89D8-4D35-91B1-C0A5263BD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422">
            <a:off x="2786857" y="4035421"/>
            <a:ext cx="1268898" cy="18957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17B9F6D-9566-4B7A-A332-AEEEF080D11B}"/>
              </a:ext>
            </a:extLst>
          </p:cNvPr>
          <p:cNvSpPr txBox="1"/>
          <p:nvPr/>
        </p:nvSpPr>
        <p:spPr>
          <a:xfrm rot="20592002">
            <a:off x="153508" y="1003216"/>
            <a:ext cx="850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200" b="1" dirty="0">
                <a:solidFill>
                  <a:srgbClr val="FFFF00"/>
                </a:solidFill>
                <a:latin typeface="Eras Bold ITC" panose="020B0907030504020204" pitchFamily="34" charset="0"/>
              </a:rPr>
              <a:t>REFERENCIAL TEÓRICO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62F3F59-FEF7-4DBA-A603-C618EDC2587F}"/>
              </a:ext>
            </a:extLst>
          </p:cNvPr>
          <p:cNvPicPr/>
          <p:nvPr/>
        </p:nvPicPr>
        <p:blipFill rotWithShape="1">
          <a:blip r:embed="rId4"/>
          <a:srcRect l="20284" t="20707" r="21507" b="10270"/>
          <a:stretch/>
        </p:blipFill>
        <p:spPr bwMode="auto">
          <a:xfrm rot="1172276">
            <a:off x="5223305" y="4246226"/>
            <a:ext cx="1399117" cy="1582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7645E03-7773-4F8F-BD6E-9520F6D6B6E9}"/>
              </a:ext>
            </a:extLst>
          </p:cNvPr>
          <p:cNvPicPr/>
          <p:nvPr/>
        </p:nvPicPr>
        <p:blipFill rotWithShape="1">
          <a:blip r:embed="rId5"/>
          <a:srcRect l="24341" t="46121" r="58020" b="42585"/>
          <a:stretch/>
        </p:blipFill>
        <p:spPr bwMode="auto">
          <a:xfrm rot="1650253">
            <a:off x="7311753" y="4400953"/>
            <a:ext cx="2334867" cy="1032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D67EA8E-931D-444C-AA32-1BD8603E11E2}"/>
              </a:ext>
            </a:extLst>
          </p:cNvPr>
          <p:cNvPicPr/>
          <p:nvPr/>
        </p:nvPicPr>
        <p:blipFill rotWithShape="1">
          <a:blip r:embed="rId6"/>
          <a:srcRect l="32808" t="7844" r="31032" b="15603"/>
          <a:stretch/>
        </p:blipFill>
        <p:spPr bwMode="auto">
          <a:xfrm rot="1503303">
            <a:off x="10227448" y="4294856"/>
            <a:ext cx="1371063" cy="1523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68FC72F-B6C5-42B0-BB7A-F8BFC0CBAB37}"/>
              </a:ext>
            </a:extLst>
          </p:cNvPr>
          <p:cNvSpPr txBox="1"/>
          <p:nvPr/>
        </p:nvSpPr>
        <p:spPr>
          <a:xfrm>
            <a:off x="1996884" y="5837324"/>
            <a:ext cx="2329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Livro</a:t>
            </a:r>
          </a:p>
          <a:p>
            <a:r>
              <a:rPr lang="pt-BR" b="1" dirty="0">
                <a:solidFill>
                  <a:schemeClr val="bg1"/>
                </a:solidFill>
              </a:rPr>
              <a:t>NAPOLITANO, Marcos.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D541C7-9040-4C3D-AE17-2D5708AC2319}"/>
              </a:ext>
            </a:extLst>
          </p:cNvPr>
          <p:cNvSpPr txBox="1"/>
          <p:nvPr/>
        </p:nvSpPr>
        <p:spPr>
          <a:xfrm>
            <a:off x="4705875" y="5735935"/>
            <a:ext cx="2073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Artigo</a:t>
            </a:r>
          </a:p>
          <a:p>
            <a:r>
              <a:rPr lang="pt-BR" b="1" dirty="0">
                <a:solidFill>
                  <a:schemeClr val="bg1"/>
                </a:solidFill>
              </a:rPr>
              <a:t>CARVALHO,, Daniel.</a:t>
            </a:r>
          </a:p>
          <a:p>
            <a:r>
              <a:rPr lang="pt-BR" b="1" dirty="0">
                <a:solidFill>
                  <a:schemeClr val="bg1"/>
                </a:solidFill>
              </a:rPr>
              <a:t>ÁVILA, Everton.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E05722-3D0E-423D-B125-7C945ABD0F9A}"/>
              </a:ext>
            </a:extLst>
          </p:cNvPr>
          <p:cNvSpPr txBox="1"/>
          <p:nvPr/>
        </p:nvSpPr>
        <p:spPr>
          <a:xfrm>
            <a:off x="7698062" y="6003385"/>
            <a:ext cx="144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TV MULTIRIO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092D7ED-8928-4E58-95C2-C5D0DB6F802C}"/>
              </a:ext>
            </a:extLst>
          </p:cNvPr>
          <p:cNvSpPr txBox="1"/>
          <p:nvPr/>
        </p:nvSpPr>
        <p:spPr>
          <a:xfrm>
            <a:off x="5596467" y="2641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595530-E03F-45C6-B93E-FE6C2A1168BE}"/>
              </a:ext>
            </a:extLst>
          </p:cNvPr>
          <p:cNvSpPr txBox="1"/>
          <p:nvPr/>
        </p:nvSpPr>
        <p:spPr>
          <a:xfrm>
            <a:off x="9991540" y="5961902"/>
            <a:ext cx="184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CANAL MULTIRIO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E1A9395-6E57-45D3-B296-478D8A72C5A3}"/>
              </a:ext>
            </a:extLst>
          </p:cNvPr>
          <p:cNvSpPr/>
          <p:nvPr/>
        </p:nvSpPr>
        <p:spPr>
          <a:xfrm>
            <a:off x="6510867" y="1248940"/>
            <a:ext cx="5399219" cy="19062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2A8ED5-7C13-481B-9130-B34DA866EBC3}"/>
              </a:ext>
            </a:extLst>
          </p:cNvPr>
          <p:cNvSpPr txBox="1"/>
          <p:nvPr/>
        </p:nvSpPr>
        <p:spPr>
          <a:xfrm>
            <a:off x="6426508" y="1222591"/>
            <a:ext cx="55639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00" b="1" dirty="0">
                <a:solidFill>
                  <a:srgbClr val="FDE74C"/>
                </a:solidFill>
              </a:rPr>
              <a:t>Foram utilizadas obras que dialogavam com </a:t>
            </a:r>
          </a:p>
          <a:p>
            <a:pPr algn="r"/>
            <a:r>
              <a:rPr lang="pt-BR" sz="2300" b="1" dirty="0">
                <a:solidFill>
                  <a:srgbClr val="FDE74C"/>
                </a:solidFill>
              </a:rPr>
              <a:t>a realidade dos estudantes e que falavam</a:t>
            </a:r>
          </a:p>
          <a:p>
            <a:pPr algn="r"/>
            <a:r>
              <a:rPr lang="pt-BR" sz="2300" b="1" dirty="0">
                <a:solidFill>
                  <a:srgbClr val="FDE74C"/>
                </a:solidFill>
              </a:rPr>
              <a:t>sobre a produção e prática do audiovisual</a:t>
            </a:r>
          </a:p>
          <a:p>
            <a:pPr algn="r"/>
            <a:r>
              <a:rPr lang="pt-BR" sz="2300" b="1" dirty="0">
                <a:solidFill>
                  <a:srgbClr val="FDE74C"/>
                </a:solidFill>
              </a:rPr>
              <a:t>na sala de aula e leitura de mundo do estudante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9654DB2-BDC2-4535-9281-260E25F7B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481">
            <a:off x="609202" y="3898557"/>
            <a:ext cx="1294966" cy="197611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B4E00F3-DACF-485E-BF32-BDD6ACB1C12F}"/>
              </a:ext>
            </a:extLst>
          </p:cNvPr>
          <p:cNvSpPr txBox="1"/>
          <p:nvPr/>
        </p:nvSpPr>
        <p:spPr>
          <a:xfrm>
            <a:off x="5401159" y="26734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64E043-D217-4ADE-8289-DFDB419A6F88}"/>
              </a:ext>
            </a:extLst>
          </p:cNvPr>
          <p:cNvSpPr txBox="1"/>
          <p:nvPr/>
        </p:nvSpPr>
        <p:spPr>
          <a:xfrm>
            <a:off x="259073" y="5837324"/>
            <a:ext cx="1478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Livro</a:t>
            </a:r>
          </a:p>
          <a:p>
            <a:r>
              <a:rPr lang="pt-BR" b="1" dirty="0">
                <a:solidFill>
                  <a:schemeClr val="bg1"/>
                </a:solidFill>
              </a:rPr>
              <a:t>DEWEY, John.</a:t>
            </a: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05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3816">
        <p14:reveal/>
      </p:transition>
    </mc:Choice>
    <mc:Fallback xmlns="">
      <p:transition spd="slow" advClick="0" advTm="33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1" grpId="0" animBg="1"/>
      <p:bldP spid="20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139019-C422-4FA9-92D6-050A9512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0"/>
            <a:ext cx="12246526" cy="68682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22AA52-B050-4996-86BF-8B76351D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79" y="2919747"/>
            <a:ext cx="6271841" cy="13771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6CCB101-FF73-4226-9A9E-8B9669101E37}"/>
              </a:ext>
            </a:extLst>
          </p:cNvPr>
          <p:cNvSpPr txBox="1"/>
          <p:nvPr/>
        </p:nvSpPr>
        <p:spPr>
          <a:xfrm>
            <a:off x="304801" y="2396527"/>
            <a:ext cx="1162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latin typeface="Tw Cen MT" panose="020B0602020104020603" pitchFamily="34" charset="0"/>
              </a:rPr>
              <a:t>Pais, mães e responsáveis foram testemunhas do crescimento de seus filhos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5A17F3-8FB8-4E69-95FC-53F5CA705EEB}"/>
              </a:ext>
            </a:extLst>
          </p:cNvPr>
          <p:cNvSpPr/>
          <p:nvPr/>
        </p:nvSpPr>
        <p:spPr>
          <a:xfrm>
            <a:off x="6881443" y="4599737"/>
            <a:ext cx="5032467" cy="1950673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2E841FF-8E26-4A28-A217-721A20680449}"/>
              </a:ext>
            </a:extLst>
          </p:cNvPr>
          <p:cNvSpPr/>
          <p:nvPr/>
        </p:nvSpPr>
        <p:spPr>
          <a:xfrm>
            <a:off x="358225" y="4610037"/>
            <a:ext cx="5737776" cy="195067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5475F4-E432-4121-A622-FEC16D4A92EC}"/>
              </a:ext>
            </a:extLst>
          </p:cNvPr>
          <p:cNvSpPr txBox="1"/>
          <p:nvPr/>
        </p:nvSpPr>
        <p:spPr>
          <a:xfrm>
            <a:off x="412752" y="4544021"/>
            <a:ext cx="5791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Tw Cen MT" panose="020B0602020104020603" pitchFamily="34" charset="0"/>
              </a:rPr>
              <a:t>Durante o processo, era notória a</a:t>
            </a:r>
          </a:p>
          <a:p>
            <a:r>
              <a:rPr lang="pt-BR" sz="3200" dirty="0">
                <a:solidFill>
                  <a:schemeClr val="bg1"/>
                </a:solidFill>
                <a:latin typeface="Tw Cen MT" panose="020B0602020104020603" pitchFamily="34" charset="0"/>
              </a:rPr>
              <a:t>mudança de visão dos alunos em </a:t>
            </a:r>
          </a:p>
          <a:p>
            <a:r>
              <a:rPr lang="pt-BR" sz="3200" dirty="0">
                <a:solidFill>
                  <a:schemeClr val="bg1"/>
                </a:solidFill>
                <a:latin typeface="Tw Cen MT" panose="020B0602020104020603" pitchFamily="34" charset="0"/>
              </a:rPr>
              <a:t>relação às aulas de arte, e as suas transformações pessoais.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39D49C-8FF3-4D2B-AD22-9CEA65E97599}"/>
              </a:ext>
            </a:extLst>
          </p:cNvPr>
          <p:cNvSpPr txBox="1"/>
          <p:nvPr/>
        </p:nvSpPr>
        <p:spPr>
          <a:xfrm>
            <a:off x="7020488" y="4632223"/>
            <a:ext cx="5310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Tw Cen MT" panose="020B0602020104020603" pitchFamily="34" charset="0"/>
              </a:rPr>
              <a:t>A ação transdisciplinar criou </a:t>
            </a:r>
          </a:p>
          <a:p>
            <a:r>
              <a:rPr lang="pt-BR" sz="3200" dirty="0">
                <a:solidFill>
                  <a:schemeClr val="bg1"/>
                </a:solidFill>
                <a:latin typeface="Tw Cen MT" panose="020B0602020104020603" pitchFamily="34" charset="0"/>
              </a:rPr>
              <a:t>um ambiente amistoso entre professores.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990123-CBD2-4A58-A22D-AC311041C007}"/>
              </a:ext>
            </a:extLst>
          </p:cNvPr>
          <p:cNvSpPr txBox="1"/>
          <p:nvPr/>
        </p:nvSpPr>
        <p:spPr>
          <a:xfrm rot="20823738">
            <a:off x="2423258" y="207270"/>
            <a:ext cx="7561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0" b="1" dirty="0">
                <a:solidFill>
                  <a:srgbClr val="FFFF00"/>
                </a:solidFill>
                <a:latin typeface="Eras Bold ITC" panose="020B0907030504020204" pitchFamily="34" charset="0"/>
              </a:rPr>
              <a:t>2ª</a:t>
            </a:r>
            <a:r>
              <a:rPr lang="pt-BR" sz="11000" b="1" dirty="0">
                <a:solidFill>
                  <a:srgbClr val="FFFF00"/>
                </a:solidFill>
                <a:latin typeface="Eras Bold ITC" panose="020B0907030504020204" pitchFamily="34" charset="0"/>
              </a:rPr>
              <a:t> ETAPA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CC40C3-CA97-40AD-A256-2D7C7620D3DF}"/>
              </a:ext>
            </a:extLst>
          </p:cNvPr>
          <p:cNvSpPr txBox="1"/>
          <p:nvPr/>
        </p:nvSpPr>
        <p:spPr>
          <a:xfrm>
            <a:off x="7522576" y="989694"/>
            <a:ext cx="309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rgbClr val="FFFF00"/>
                </a:solidFill>
                <a:latin typeface="Tw Cen MT" panose="020B0602020104020603" pitchFamily="34" charset="0"/>
              </a:rPr>
              <a:t>A prática</a:t>
            </a:r>
          </a:p>
        </p:txBody>
      </p:sp>
    </p:spTree>
    <p:extLst>
      <p:ext uri="{BB962C8B-B14F-4D97-AF65-F5344CB8AC3E}">
        <p14:creationId xmlns:p14="http://schemas.microsoft.com/office/powerpoint/2010/main" val="20979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2465">
        <p14:reveal/>
      </p:transition>
    </mc:Choice>
    <mc:Fallback xmlns="">
      <p:transition spd="slow" advClick="0" advTm="22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7125</TotalTime>
  <Words>653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Eras Bold ITC</vt:lpstr>
      <vt:lpstr>Freestyle Script</vt:lpstr>
      <vt:lpstr>Tw Cen 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pc</cp:lastModifiedBy>
  <cp:revision>255</cp:revision>
  <dcterms:created xsi:type="dcterms:W3CDTF">2020-07-05T19:43:47Z</dcterms:created>
  <dcterms:modified xsi:type="dcterms:W3CDTF">2020-07-27T23:33:28Z</dcterms:modified>
</cp:coreProperties>
</file>