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3" r:id="rId10"/>
    <p:sldId id="263" r:id="rId11"/>
    <p:sldId id="264" r:id="rId12"/>
    <p:sldId id="278" r:id="rId13"/>
    <p:sldId id="266" r:id="rId14"/>
    <p:sldId id="265" r:id="rId15"/>
    <p:sldId id="267" r:id="rId16"/>
    <p:sldId id="268" r:id="rId17"/>
    <p:sldId id="280" r:id="rId18"/>
    <p:sldId id="279" r:id="rId19"/>
    <p:sldId id="270" r:id="rId20"/>
    <p:sldId id="271" r:id="rId21"/>
    <p:sldId id="272" r:id="rId22"/>
    <p:sldId id="275" r:id="rId23"/>
    <p:sldId id="276" r:id="rId24"/>
    <p:sldId id="27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INE THAIS PAIOLA ATELLI" initials="FTPA" lastIdx="1" clrIdx="0">
    <p:extLst>
      <p:ext uri="{19B8F6BF-5375-455C-9EA6-DF929625EA0E}">
        <p15:presenceInfo xmlns:p15="http://schemas.microsoft.com/office/powerpoint/2012/main" userId="FRANCINE THAIS PAIOLA AT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37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51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928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62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1991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60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87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4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9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276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7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5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9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00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0687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3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AA65D-C943-428A-968C-B9ECF08D59E3}" type="datetimeFigureOut">
              <a:rPr lang="pt-BR" smtClean="0"/>
              <a:t>21/07/2020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F0E00D0-BE31-462C-B5C5-F974362916B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40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43163D0-C281-425E-8F7A-71700110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F246AE-C978-4EFD-82DF-1A3310A82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1411615"/>
            <a:ext cx="9068586" cy="2801639"/>
          </a:xfrm>
        </p:spPr>
        <p:txBody>
          <a:bodyPr>
            <a:normAutofit/>
          </a:bodyPr>
          <a:lstStyle/>
          <a:p>
            <a:r>
              <a:rPr lang="pt-BR" sz="6100" dirty="0"/>
              <a:t>Portifólio – 1º Exposição Artística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ED3D76-47E8-45FD-809C-DB409EA83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8" y="4213255"/>
            <a:ext cx="9070848" cy="84516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dirty="0"/>
              <a:t>E.E. </a:t>
            </a:r>
            <a:r>
              <a:rPr lang="pt-BR" sz="2000" dirty="0" err="1"/>
              <a:t>Izidoro</a:t>
            </a:r>
            <a:r>
              <a:rPr lang="pt-BR" sz="2000" dirty="0"/>
              <a:t> </a:t>
            </a:r>
            <a:r>
              <a:rPr lang="pt-BR" sz="2000" dirty="0" err="1"/>
              <a:t>Daun</a:t>
            </a:r>
            <a:endParaRPr lang="pt-BR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dirty="0"/>
              <a:t>Lupércio- São Paulo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BR" sz="2000" dirty="0"/>
              <a:t>Professora de arte –Francine Thaís Paiola </a:t>
            </a:r>
            <a:r>
              <a:rPr lang="pt-BR" sz="2000" dirty="0" err="1"/>
              <a:t>Atelli</a:t>
            </a:r>
            <a:endParaRPr 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F676C7-397E-4E0A-B55D-9C4E0419F4F6}"/>
              </a:ext>
            </a:extLst>
          </p:cNvPr>
          <p:cNvSpPr txBox="1"/>
          <p:nvPr/>
        </p:nvSpPr>
        <p:spPr>
          <a:xfrm>
            <a:off x="1417983" y="5773544"/>
            <a:ext cx="1048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“ Defenda seu direito de pensar, porque ate pensar errado é melhor do que não pensar”. </a:t>
            </a:r>
            <a:r>
              <a:rPr lang="pt-BR" i="1" dirty="0" err="1">
                <a:latin typeface="Calibri" panose="020F0502020204030204" pitchFamily="34" charset="0"/>
                <a:cs typeface="Calibri" panose="020F0502020204030204" pitchFamily="34" charset="0"/>
              </a:rPr>
              <a:t>Hipátia</a:t>
            </a:r>
            <a:r>
              <a:rPr lang="pt-BR" i="1" dirty="0">
                <a:latin typeface="Calibri" panose="020F0502020204030204" pitchFamily="34" charset="0"/>
                <a:cs typeface="Calibri" panose="020F0502020204030204" pitchFamily="34" charset="0"/>
              </a:rPr>
              <a:t> Alexandria</a:t>
            </a:r>
          </a:p>
        </p:txBody>
      </p:sp>
    </p:spTree>
    <p:extLst>
      <p:ext uri="{BB962C8B-B14F-4D97-AF65-F5344CB8AC3E}">
        <p14:creationId xmlns:p14="http://schemas.microsoft.com/office/powerpoint/2010/main" val="3655740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essoa, homem, janela, mesa&#10;&#10;Descrição gerada automaticamente">
            <a:extLst>
              <a:ext uri="{FF2B5EF4-FFF2-40B4-BE49-F238E27FC236}">
                <a16:creationId xmlns:a16="http://schemas.microsoft.com/office/drawing/2014/main" id="{78AE89E1-A6E1-4436-80B4-2A8BEF85D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45" y="1610898"/>
            <a:ext cx="4814655" cy="3610991"/>
          </a:xfrm>
          <a:prstGeom prst="rect">
            <a:avLst/>
          </a:prstGeom>
        </p:spPr>
      </p:pic>
      <p:pic>
        <p:nvPicPr>
          <p:cNvPr id="3" name="Imagem 2" descr="Uma imagem contendo pessoa, no interior, criança, menino&#10;&#10;Descrição gerada automaticamente">
            <a:extLst>
              <a:ext uri="{FF2B5EF4-FFF2-40B4-BE49-F238E27FC236}">
                <a16:creationId xmlns:a16="http://schemas.microsoft.com/office/drawing/2014/main" id="{F6568CA6-9C8D-4ED1-BC58-8AA33AE4F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87" y="1612994"/>
            <a:ext cx="4809067" cy="36068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88C0626-9069-4952-AA03-CA169E05D860}"/>
              </a:ext>
            </a:extLst>
          </p:cNvPr>
          <p:cNvSpPr txBox="1"/>
          <p:nvPr/>
        </p:nvSpPr>
        <p:spPr>
          <a:xfrm>
            <a:off x="725294" y="5219794"/>
            <a:ext cx="4814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TECNICA UTILIZADA- COLAGEM DIVERSAS: JORNAL, BARBANTE, TECIDO,RENDA </a:t>
            </a:r>
          </a:p>
          <a:p>
            <a:r>
              <a:rPr lang="pt-BR" sz="1400" b="1" dirty="0"/>
              <a:t>                                                            3º ANO E.M. - B         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A83D4AC-6E55-41EE-BCBB-747AC4B5148F}"/>
              </a:ext>
            </a:extLst>
          </p:cNvPr>
          <p:cNvSpPr txBox="1"/>
          <p:nvPr/>
        </p:nvSpPr>
        <p:spPr>
          <a:xfrm>
            <a:off x="6471138" y="5219794"/>
            <a:ext cx="4809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TECNICA UTILIZADA- PONTILISMO CANETA HIDROCOR.</a:t>
            </a:r>
          </a:p>
          <a:p>
            <a:endParaRPr lang="pt-BR" sz="1400" b="1" dirty="0"/>
          </a:p>
          <a:p>
            <a:r>
              <a:rPr lang="pt-BR" sz="1400" b="1" dirty="0"/>
              <a:t>                                              3º ANO E.M. -  B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934C1D-DD5A-48D1-897C-C899331BD8DD}"/>
              </a:ext>
            </a:extLst>
          </p:cNvPr>
          <p:cNvSpPr txBox="1"/>
          <p:nvPr/>
        </p:nvSpPr>
        <p:spPr>
          <a:xfrm>
            <a:off x="2700997" y="6377940"/>
            <a:ext cx="6414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          </a:t>
            </a:r>
            <a:r>
              <a:rPr lang="pt-BR" b="1" dirty="0"/>
              <a:t>INICIANO PREENCHIMENTO DA  OBRA</a:t>
            </a:r>
          </a:p>
        </p:txBody>
      </p:sp>
    </p:spTree>
    <p:extLst>
      <p:ext uri="{BB962C8B-B14F-4D97-AF65-F5344CB8AC3E}">
        <p14:creationId xmlns:p14="http://schemas.microsoft.com/office/powerpoint/2010/main" val="23059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Uma imagem contendo pessoa, mesa, cortando, homem&#10;&#10;Descrição gerada automaticamente">
            <a:extLst>
              <a:ext uri="{FF2B5EF4-FFF2-40B4-BE49-F238E27FC236}">
                <a16:creationId xmlns:a16="http://schemas.microsoft.com/office/drawing/2014/main" id="{1CF03EC5-FA70-4E3B-9DCC-2126A4812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" y="456540"/>
            <a:ext cx="3645200" cy="2733899"/>
          </a:xfrm>
          <a:prstGeom prst="rect">
            <a:avLst/>
          </a:prstGeom>
        </p:spPr>
      </p:pic>
      <p:pic>
        <p:nvPicPr>
          <p:cNvPr id="13" name="Imagem 12" descr="Uma imagem contendo no interior, mesa, em pé, jovem&#10;&#10;Descrição gerada automaticamente">
            <a:extLst>
              <a:ext uri="{FF2B5EF4-FFF2-40B4-BE49-F238E27FC236}">
                <a16:creationId xmlns:a16="http://schemas.microsoft.com/office/drawing/2014/main" id="{7BBE260C-4D71-4B0B-A0EB-2D38547DD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5" y="3621721"/>
            <a:ext cx="3645199" cy="2733899"/>
          </a:xfrm>
          <a:prstGeom prst="rect">
            <a:avLst/>
          </a:prstGeom>
        </p:spPr>
      </p:pic>
      <p:pic>
        <p:nvPicPr>
          <p:cNvPr id="16" name="Imagem 15" descr="Uma imagem contendo no interior, mesa, janela, homem&#10;&#10;Descrição gerada automaticamente">
            <a:extLst>
              <a:ext uri="{FF2B5EF4-FFF2-40B4-BE49-F238E27FC236}">
                <a16:creationId xmlns:a16="http://schemas.microsoft.com/office/drawing/2014/main" id="{1C4F293F-F9F8-4E9B-B7A6-80247F409F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15" y="1888593"/>
            <a:ext cx="3947326" cy="2960495"/>
          </a:xfrm>
          <a:prstGeom prst="rect">
            <a:avLst/>
          </a:prstGeom>
        </p:spPr>
      </p:pic>
      <p:pic>
        <p:nvPicPr>
          <p:cNvPr id="11" name="Imagem 10" descr="Uma imagem contendo pessoa, no interior, janela, jovem&#10;&#10;Descrição gerada automaticamente">
            <a:extLst>
              <a:ext uri="{FF2B5EF4-FFF2-40B4-BE49-F238E27FC236}">
                <a16:creationId xmlns:a16="http://schemas.microsoft.com/office/drawing/2014/main" id="{E2C7CBC2-2962-413B-BF5B-46BDFE4EA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8" y="437339"/>
            <a:ext cx="3645199" cy="2733899"/>
          </a:xfrm>
          <a:prstGeom prst="rect">
            <a:avLst/>
          </a:prstGeom>
        </p:spPr>
      </p:pic>
      <p:pic>
        <p:nvPicPr>
          <p:cNvPr id="18" name="Imagem 17" descr="Pessoas em frente a mesa com computador&#10;&#10;Descrição gerada automaticamente">
            <a:extLst>
              <a:ext uri="{FF2B5EF4-FFF2-40B4-BE49-F238E27FC236}">
                <a16:creationId xmlns:a16="http://schemas.microsoft.com/office/drawing/2014/main" id="{CAB27F0B-55CF-46DB-BAF7-E081B8E49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9" y="3613806"/>
            <a:ext cx="3645198" cy="2733898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DC874D-5CA2-4EA3-AE03-387AA09D365A}"/>
              </a:ext>
            </a:extLst>
          </p:cNvPr>
          <p:cNvSpPr txBox="1"/>
          <p:nvPr/>
        </p:nvSpPr>
        <p:spPr>
          <a:xfrm>
            <a:off x="4304714" y="437339"/>
            <a:ext cx="347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TÉCNICAS UTILIZADAS</a:t>
            </a:r>
          </a:p>
          <a:p>
            <a:pPr algn="ctr"/>
            <a:r>
              <a:rPr lang="pt-BR" sz="2400" b="1" dirty="0"/>
              <a:t>3º ANO E.M. -A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FF87733-AF0E-4EA9-81F6-46D77B6BE168}"/>
              </a:ext>
            </a:extLst>
          </p:cNvPr>
          <p:cNvSpPr txBox="1"/>
          <p:nvPr/>
        </p:nvSpPr>
        <p:spPr>
          <a:xfrm>
            <a:off x="344557" y="0"/>
            <a:ext cx="351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TÉCNICA- LÁPIS DE COR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EAAE466-6B60-4967-AA1B-63EE582CA680}"/>
              </a:ext>
            </a:extLst>
          </p:cNvPr>
          <p:cNvSpPr txBox="1"/>
          <p:nvPr/>
        </p:nvSpPr>
        <p:spPr>
          <a:xfrm>
            <a:off x="241775" y="6355620"/>
            <a:ext cx="3741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COLOCANDO MOLDURAS DE ROLINHOS DE JORNAL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EC70E9D-30CC-4F67-B3F5-593557943916}"/>
              </a:ext>
            </a:extLst>
          </p:cNvPr>
          <p:cNvSpPr txBox="1"/>
          <p:nvPr/>
        </p:nvSpPr>
        <p:spPr>
          <a:xfrm>
            <a:off x="8305028" y="0"/>
            <a:ext cx="291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TÉCNICA- LÁPIS GRAFITE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85B4925-C33D-4612-966C-2BFD2D0701FA}"/>
              </a:ext>
            </a:extLst>
          </p:cNvPr>
          <p:cNvSpPr txBox="1"/>
          <p:nvPr/>
        </p:nvSpPr>
        <p:spPr>
          <a:xfrm>
            <a:off x="6838122" y="6355620"/>
            <a:ext cx="502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                      TÉCNICA – TINTA GUACHE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5655127-DB9F-495A-B326-F6DD4127E076}"/>
              </a:ext>
            </a:extLst>
          </p:cNvPr>
          <p:cNvSpPr txBox="1"/>
          <p:nvPr/>
        </p:nvSpPr>
        <p:spPr>
          <a:xfrm>
            <a:off x="4076615" y="4988670"/>
            <a:ext cx="381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    </a:t>
            </a:r>
            <a:r>
              <a:rPr lang="pt-BR" b="1" dirty="0"/>
              <a:t>TÉCNICA- TINTA GUACHE</a:t>
            </a:r>
          </a:p>
        </p:txBody>
      </p:sp>
    </p:spTree>
    <p:extLst>
      <p:ext uri="{BB962C8B-B14F-4D97-AF65-F5344CB8AC3E}">
        <p14:creationId xmlns:p14="http://schemas.microsoft.com/office/powerpoint/2010/main" val="133232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84CA7F-B696-4085-84C6-CD668817E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8A7DC37-9B80-4CE4-A1FD-E58371CD1E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6" r="-1" b="28713"/>
          <a:stretch/>
        </p:blipFill>
        <p:spPr>
          <a:xfrm>
            <a:off x="668429" y="643467"/>
            <a:ext cx="2877148" cy="2435726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58A10F4-B847-4777-BC82-782F6FB36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883B597-C9A1-46EF-AB6B-71DF0B1ED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pessoa, no interior, homem, mesa&#10;&#10;Descrição gerada automaticamente">
            <a:extLst>
              <a:ext uri="{FF2B5EF4-FFF2-40B4-BE49-F238E27FC236}">
                <a16:creationId xmlns:a16="http://schemas.microsoft.com/office/drawing/2014/main" id="{3E668B0A-54AA-4FA7-9B0C-50E368E16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7" r="32753" b="2"/>
          <a:stretch/>
        </p:blipFill>
        <p:spPr>
          <a:xfrm>
            <a:off x="1404750" y="3826725"/>
            <a:ext cx="1404506" cy="2399572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0B38421-369F-445C-9543-5BC17BC09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AA9CE81-CAF0-41E3-8E73-CAFA13A0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Uma imagem contendo pessoa, no interior, mulher, jovem&#10;&#10;Descrição gerada automaticamente">
            <a:extLst>
              <a:ext uri="{FF2B5EF4-FFF2-40B4-BE49-F238E27FC236}">
                <a16:creationId xmlns:a16="http://schemas.microsoft.com/office/drawing/2014/main" id="{FA95A63F-A8DD-436E-943C-466ADDCBE9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9" b="-3"/>
          <a:stretch/>
        </p:blipFill>
        <p:spPr>
          <a:xfrm>
            <a:off x="4691982" y="2240371"/>
            <a:ext cx="2808035" cy="2377259"/>
          </a:xfrm>
          <a:prstGeom prst="rect">
            <a:avLst/>
          </a:prstGeom>
        </p:spPr>
      </p:pic>
      <p:pic>
        <p:nvPicPr>
          <p:cNvPr id="5" name="Imagem 4" descr="Uma imagem contendo mesa, no interior, pessoa, menino&#10;&#10;Descrição gerada automaticamente">
            <a:extLst>
              <a:ext uri="{FF2B5EF4-FFF2-40B4-BE49-F238E27FC236}">
                <a16:creationId xmlns:a16="http://schemas.microsoft.com/office/drawing/2014/main" id="{C1F7C87D-936A-431F-B737-741CB43E30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5" r="-2" b="7346"/>
          <a:stretch/>
        </p:blipFill>
        <p:spPr>
          <a:xfrm>
            <a:off x="8652848" y="631704"/>
            <a:ext cx="2864295" cy="2420851"/>
          </a:xfrm>
          <a:prstGeom prst="rect">
            <a:avLst/>
          </a:prstGeom>
        </p:spPr>
      </p:pic>
      <p:pic>
        <p:nvPicPr>
          <p:cNvPr id="7" name="Imagem 6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F1A807E1-D6EF-405C-AB5F-EEC7DBC67D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2" b="3"/>
          <a:stretch/>
        </p:blipFill>
        <p:spPr>
          <a:xfrm>
            <a:off x="8662357" y="3810893"/>
            <a:ext cx="2845277" cy="24154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92CB6B-84EC-4516-A508-F4EBC8A54484}"/>
              </a:ext>
            </a:extLst>
          </p:cNvPr>
          <p:cNvSpPr txBox="1"/>
          <p:nvPr/>
        </p:nvSpPr>
        <p:spPr>
          <a:xfrm>
            <a:off x="3235761" y="5401994"/>
            <a:ext cx="2546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Aluno do 1º ano E.M.</a:t>
            </a:r>
          </a:p>
          <a:p>
            <a:r>
              <a:rPr lang="pt-BR" b="1" dirty="0">
                <a:solidFill>
                  <a:schemeClr val="bg1"/>
                </a:solidFill>
              </a:rPr>
              <a:t>Portador de T.D.A.</a:t>
            </a:r>
          </a:p>
          <a:p>
            <a:r>
              <a:rPr lang="pt-BR" b="1" dirty="0">
                <a:solidFill>
                  <a:schemeClr val="bg1"/>
                </a:solidFill>
              </a:rPr>
              <a:t>Trabalhando releitura ABAPORU , técnica tinta guache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D29DB48-E6A7-4393-8AF9-4A16B14C3449}"/>
              </a:ext>
            </a:extLst>
          </p:cNvPr>
          <p:cNvSpPr txBox="1"/>
          <p:nvPr/>
        </p:nvSpPr>
        <p:spPr>
          <a:xfrm>
            <a:off x="3983736" y="278296"/>
            <a:ext cx="1798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Aluno do 1º E.M, técnica giz de cera derretido</a:t>
            </a:r>
            <a:r>
              <a:rPr lang="pt-BR" b="1" dirty="0"/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8F5ADF-6549-403D-8326-958AD8A25218}"/>
              </a:ext>
            </a:extLst>
          </p:cNvPr>
          <p:cNvSpPr txBox="1"/>
          <p:nvPr/>
        </p:nvSpPr>
        <p:spPr>
          <a:xfrm>
            <a:off x="3983736" y="4505739"/>
            <a:ext cx="42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1º ano E.M. técnica </a:t>
            </a:r>
            <a:r>
              <a:rPr lang="pt-BR" b="1" dirty="0" err="1">
                <a:solidFill>
                  <a:schemeClr val="bg1"/>
                </a:solidFill>
              </a:rPr>
              <a:t>pontilismo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5A0ED4E-17FC-4CBE-81B3-45CF7BA12E92}"/>
              </a:ext>
            </a:extLst>
          </p:cNvPr>
          <p:cNvSpPr txBox="1"/>
          <p:nvPr/>
        </p:nvSpPr>
        <p:spPr>
          <a:xfrm>
            <a:off x="6811617" y="5605670"/>
            <a:ext cx="196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Aluno 1º ano E.M. , técnica giz molhado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4304AF8-8AA9-4E04-A134-38A09654F3C9}"/>
              </a:ext>
            </a:extLst>
          </p:cNvPr>
          <p:cNvSpPr txBox="1"/>
          <p:nvPr/>
        </p:nvSpPr>
        <p:spPr>
          <a:xfrm>
            <a:off x="6219981" y="278296"/>
            <a:ext cx="2552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</a:rPr>
              <a:t>Aluno do 1º ano E.M.</a:t>
            </a:r>
          </a:p>
          <a:p>
            <a:pPr algn="r"/>
            <a:r>
              <a:rPr lang="pt-BR" b="1" dirty="0">
                <a:solidFill>
                  <a:schemeClr val="bg1"/>
                </a:solidFill>
              </a:rPr>
              <a:t>Portador de T.D.A.</a:t>
            </a:r>
          </a:p>
          <a:p>
            <a:pPr algn="r"/>
            <a:r>
              <a:rPr lang="pt-BR" b="1" dirty="0">
                <a:solidFill>
                  <a:schemeClr val="bg1"/>
                </a:solidFill>
              </a:rPr>
              <a:t>Trabalhando releitura ABAPORU , técnica tinta guache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B909A89-CBA2-4B19-9F88-EC5C40EFCA94}"/>
              </a:ext>
            </a:extLst>
          </p:cNvPr>
          <p:cNvSpPr txBox="1"/>
          <p:nvPr/>
        </p:nvSpPr>
        <p:spPr>
          <a:xfrm>
            <a:off x="98474" y="0"/>
            <a:ext cx="3793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ALUNOS QUE TAMBEM PARTICIPARAM POREM DE OUTRAS SALAS</a:t>
            </a:r>
          </a:p>
        </p:txBody>
      </p:sp>
    </p:spTree>
    <p:extLst>
      <p:ext uri="{BB962C8B-B14F-4D97-AF65-F5344CB8AC3E}">
        <p14:creationId xmlns:p14="http://schemas.microsoft.com/office/powerpoint/2010/main" val="206829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0E776-6D41-4C14-AF4E-2AE591E68F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3338" y="685800"/>
            <a:ext cx="7078662" cy="48926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 err="1"/>
              <a:t>Depois</a:t>
            </a:r>
            <a:r>
              <a:rPr lang="en-US" sz="3000" dirty="0"/>
              <a:t> de </a:t>
            </a:r>
            <a:r>
              <a:rPr lang="en-US" sz="3000" dirty="0" err="1"/>
              <a:t>praticamente</a:t>
            </a:r>
            <a:r>
              <a:rPr lang="en-US" sz="3000" dirty="0"/>
              <a:t> (2)</a:t>
            </a:r>
            <a:r>
              <a:rPr lang="en-US" sz="3000" dirty="0" err="1"/>
              <a:t>dois</a:t>
            </a:r>
            <a:r>
              <a:rPr lang="en-US" sz="3000" dirty="0"/>
              <a:t> </a:t>
            </a:r>
            <a:r>
              <a:rPr lang="en-US" sz="3000" dirty="0" err="1"/>
              <a:t>meses</a:t>
            </a:r>
            <a:r>
              <a:rPr lang="en-US" sz="3000" dirty="0"/>
              <a:t> e </a:t>
            </a:r>
            <a:r>
              <a:rPr lang="en-US" sz="3000" dirty="0" err="1"/>
              <a:t>meio</a:t>
            </a:r>
            <a:r>
              <a:rPr lang="en-US" sz="3000" dirty="0"/>
              <a:t>, </a:t>
            </a:r>
            <a:r>
              <a:rPr lang="en-US" sz="3000" dirty="0" err="1"/>
              <a:t>trabalhando</a:t>
            </a:r>
            <a:r>
              <a:rPr lang="en-US" sz="3000" dirty="0"/>
              <a:t> as </a:t>
            </a:r>
            <a:r>
              <a:rPr lang="en-US" sz="3000" dirty="0" err="1"/>
              <a:t>obras</a:t>
            </a:r>
            <a:r>
              <a:rPr lang="en-US" sz="3000" dirty="0"/>
              <a:t> </a:t>
            </a:r>
            <a:r>
              <a:rPr lang="en-US" sz="3000" dirty="0" err="1"/>
              <a:t>cada</a:t>
            </a:r>
            <a:r>
              <a:rPr lang="en-US" sz="3000" dirty="0"/>
              <a:t> professor </a:t>
            </a:r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sua</a:t>
            </a:r>
            <a:r>
              <a:rPr lang="en-US" sz="3000" dirty="0"/>
              <a:t> aula e </a:t>
            </a:r>
            <a:r>
              <a:rPr lang="en-US" sz="3000" dirty="0" err="1"/>
              <a:t>desenvolvendo</a:t>
            </a:r>
            <a:r>
              <a:rPr lang="en-US" sz="3000" dirty="0"/>
              <a:t>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sua</a:t>
            </a:r>
            <a:r>
              <a:rPr lang="en-US" sz="3000" dirty="0"/>
              <a:t> </a:t>
            </a:r>
            <a:r>
              <a:rPr lang="en-US" sz="3000" dirty="0" err="1"/>
              <a:t>disciplina</a:t>
            </a:r>
            <a:r>
              <a:rPr lang="en-US" sz="3000" dirty="0"/>
              <a:t>, </a:t>
            </a:r>
            <a:r>
              <a:rPr lang="en-US" sz="3000" dirty="0" err="1"/>
              <a:t>chegamos</a:t>
            </a:r>
            <a:r>
              <a:rPr lang="en-US" sz="3000" dirty="0"/>
              <a:t> </a:t>
            </a:r>
            <a:r>
              <a:rPr lang="en-US" sz="3000" dirty="0" err="1"/>
              <a:t>ao</a:t>
            </a:r>
            <a:r>
              <a:rPr lang="en-US" sz="3000" dirty="0"/>
              <a:t> </a:t>
            </a:r>
            <a:r>
              <a:rPr lang="en-US" sz="3000" dirty="0" err="1"/>
              <a:t>tão</a:t>
            </a:r>
            <a:r>
              <a:rPr lang="en-US" sz="3000" dirty="0"/>
              <a:t> </a:t>
            </a:r>
            <a:r>
              <a:rPr lang="en-US" sz="3000" dirty="0" err="1"/>
              <a:t>sonhado</a:t>
            </a:r>
            <a:r>
              <a:rPr lang="en-US" sz="3000" dirty="0"/>
              <a:t> dia. O </a:t>
            </a:r>
            <a:r>
              <a:rPr lang="en-US" sz="3000" dirty="0" err="1"/>
              <a:t>mais</a:t>
            </a:r>
            <a:r>
              <a:rPr lang="en-US" sz="3000" dirty="0"/>
              <a:t> </a:t>
            </a:r>
            <a:r>
              <a:rPr lang="en-US" sz="3000" dirty="0" err="1"/>
              <a:t>interessante</a:t>
            </a:r>
            <a:r>
              <a:rPr lang="en-US" sz="3000" dirty="0"/>
              <a:t>, é que </a:t>
            </a:r>
            <a:r>
              <a:rPr lang="en-US" sz="3000" dirty="0" err="1"/>
              <a:t>na</a:t>
            </a:r>
            <a:r>
              <a:rPr lang="en-US" sz="3000" dirty="0"/>
              <a:t> </a:t>
            </a:r>
            <a:r>
              <a:rPr lang="en-US" sz="3000" dirty="0" err="1"/>
              <a:t>exposição</a:t>
            </a:r>
            <a:r>
              <a:rPr lang="en-US" sz="3000" dirty="0"/>
              <a:t> </a:t>
            </a:r>
            <a:r>
              <a:rPr lang="en-US" sz="3000" dirty="0" err="1"/>
              <a:t>havia</a:t>
            </a:r>
            <a:r>
              <a:rPr lang="en-US" sz="3000" dirty="0"/>
              <a:t> </a:t>
            </a:r>
            <a:r>
              <a:rPr lang="en-US" sz="3000" dirty="0" err="1"/>
              <a:t>também</a:t>
            </a:r>
            <a:r>
              <a:rPr lang="en-US" sz="3000" dirty="0"/>
              <a:t> outros </a:t>
            </a:r>
            <a:r>
              <a:rPr lang="en-US" sz="3000" dirty="0" err="1"/>
              <a:t>trabalhos</a:t>
            </a:r>
            <a:r>
              <a:rPr lang="en-US" sz="3000" dirty="0"/>
              <a:t> </a:t>
            </a:r>
            <a:r>
              <a:rPr lang="en-US" sz="3000" dirty="0" err="1"/>
              <a:t>expostos</a:t>
            </a:r>
            <a:r>
              <a:rPr lang="en-US" sz="3000" dirty="0"/>
              <a:t> , </a:t>
            </a:r>
            <a:r>
              <a:rPr lang="en-US" sz="3000" dirty="0" err="1"/>
              <a:t>trabalhos</a:t>
            </a:r>
            <a:r>
              <a:rPr lang="en-US" sz="3000" dirty="0"/>
              <a:t> </a:t>
            </a:r>
            <a:r>
              <a:rPr lang="en-US" sz="3000" dirty="0" err="1"/>
              <a:t>estes</a:t>
            </a:r>
            <a:r>
              <a:rPr lang="en-US" sz="3000" dirty="0"/>
              <a:t> </a:t>
            </a:r>
            <a:r>
              <a:rPr lang="en-US" sz="3000" dirty="0" err="1"/>
              <a:t>realizados</a:t>
            </a:r>
            <a:r>
              <a:rPr lang="en-US" sz="3000" dirty="0"/>
              <a:t> </a:t>
            </a:r>
            <a:r>
              <a:rPr lang="en-US" sz="3000" dirty="0" err="1"/>
              <a:t>durante</a:t>
            </a:r>
            <a:r>
              <a:rPr lang="en-US" sz="3000" dirty="0"/>
              <a:t> o </a:t>
            </a:r>
            <a:r>
              <a:rPr lang="en-US" sz="3000" dirty="0" err="1"/>
              <a:t>ano</a:t>
            </a:r>
            <a:r>
              <a:rPr lang="en-US" sz="3000" dirty="0"/>
              <a:t> </a:t>
            </a:r>
            <a:r>
              <a:rPr lang="en-US" sz="3000" dirty="0" err="1"/>
              <a:t>letivo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8660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em pé&#10;&#10;Descrição gerada automaticamente">
            <a:extLst>
              <a:ext uri="{FF2B5EF4-FFF2-40B4-BE49-F238E27FC236}">
                <a16:creationId xmlns:a16="http://schemas.microsoft.com/office/drawing/2014/main" id="{5A051AE7-2A4C-4A9B-BE17-8F5DC8DE5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r="6367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9" name="Imagem 8" descr="Uma imagem contendo pessoa, grupo, pessoas, em pé&#10;&#10;Descrição gerada automaticamente">
            <a:extLst>
              <a:ext uri="{FF2B5EF4-FFF2-40B4-BE49-F238E27FC236}">
                <a16:creationId xmlns:a16="http://schemas.microsoft.com/office/drawing/2014/main" id="{CA714158-0167-48A8-A69D-F939271DE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9" r="18176" b="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1" name="Imagem 10" descr="Salão com pessoas ao redor&#10;&#10;Descrição gerada automaticamente">
            <a:extLst>
              <a:ext uri="{FF2B5EF4-FFF2-40B4-BE49-F238E27FC236}">
                <a16:creationId xmlns:a16="http://schemas.microsoft.com/office/drawing/2014/main" id="{8D20B298-C395-45E4-B6A3-8911BF2968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r="30124" b="1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7" name="Imagem 6" descr="Uma imagem contendo pessoa, posando, grupo, foto&#10;&#10;Descrição gerada automaticamente">
            <a:extLst>
              <a:ext uri="{FF2B5EF4-FFF2-40B4-BE49-F238E27FC236}">
                <a16:creationId xmlns:a16="http://schemas.microsoft.com/office/drawing/2014/main" id="{0FB64EA5-8785-47DD-980A-FF96D2C863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4697" b="1"/>
          <a:stretch/>
        </p:blipFill>
        <p:spPr>
          <a:xfrm>
            <a:off x="140677" y="10"/>
            <a:ext cx="587488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7976F5F-00E6-49DA-B338-D8CDFE4A5548}"/>
              </a:ext>
            </a:extLst>
          </p:cNvPr>
          <p:cNvSpPr txBox="1"/>
          <p:nvPr/>
        </p:nvSpPr>
        <p:spPr>
          <a:xfrm>
            <a:off x="8595360" y="4069976"/>
            <a:ext cx="3445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AS FOTOS  RETRATAM ALUNOS DA EMEF JOÃO FERREIRA NETO DE NOSSO MUNICÍPIO FAZENDO UMA VISITA, NAS FOTOS APARECE O PROFESSOR WILIAN COMO GUIA EXPLICANDO CADA OBRA E CADA TRABALHO AOS ALUNOS DO 3º ANO ENSINO FUNDAMENTAL</a:t>
            </a:r>
          </a:p>
        </p:txBody>
      </p:sp>
    </p:spTree>
    <p:extLst>
      <p:ext uri="{BB962C8B-B14F-4D97-AF65-F5344CB8AC3E}">
        <p14:creationId xmlns:p14="http://schemas.microsoft.com/office/powerpoint/2010/main" val="452305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upo de pessoas em pé&#10;&#10;Descrição gerada automaticamente">
            <a:extLst>
              <a:ext uri="{FF2B5EF4-FFF2-40B4-BE49-F238E27FC236}">
                <a16:creationId xmlns:a16="http://schemas.microsoft.com/office/drawing/2014/main" id="{84D76FA6-0CD3-4C44-9FFB-1309BB5E73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12141" b="2"/>
          <a:stretch/>
        </p:blipFill>
        <p:spPr>
          <a:xfrm>
            <a:off x="5162051" y="2475915"/>
            <a:ext cx="6105382" cy="3362178"/>
          </a:xfrm>
          <a:prstGeom prst="rect">
            <a:avLst/>
          </a:prstGeom>
        </p:spPr>
      </p:pic>
      <p:pic>
        <p:nvPicPr>
          <p:cNvPr id="7" name="Imagem 6" descr="Grupo de pessoas em pé&#10;&#10;Descrição gerada automaticamente">
            <a:extLst>
              <a:ext uri="{FF2B5EF4-FFF2-40B4-BE49-F238E27FC236}">
                <a16:creationId xmlns:a16="http://schemas.microsoft.com/office/drawing/2014/main" id="{9E24A400-A17B-4827-B2B8-B43A4557D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1" b="1"/>
          <a:stretch/>
        </p:blipFill>
        <p:spPr>
          <a:xfrm>
            <a:off x="239151" y="53132"/>
            <a:ext cx="6368529" cy="3055516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Imagem 8" descr="Uma imagem contendo pessoa, no interior, grupo, pessoas&#10;&#10;Descrição gerada automaticamente">
            <a:extLst>
              <a:ext uri="{FF2B5EF4-FFF2-40B4-BE49-F238E27FC236}">
                <a16:creationId xmlns:a16="http://schemas.microsoft.com/office/drawing/2014/main" id="{9B35A017-4AE3-43D7-9645-C2DA52FBB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25446" b="-3"/>
          <a:stretch/>
        </p:blipFill>
        <p:spPr>
          <a:xfrm>
            <a:off x="7111226" y="53132"/>
            <a:ext cx="3809132" cy="2282786"/>
          </a:xfrm>
          <a:prstGeom prst="rect">
            <a:avLst/>
          </a:prstGeom>
        </p:spPr>
      </p:pic>
      <p:pic>
        <p:nvPicPr>
          <p:cNvPr id="5" name="Imagem 4" descr="Uma imagem contendo pessoa, no interior, teto, grupo&#10;&#10;Descrição gerada automaticamente">
            <a:extLst>
              <a:ext uri="{FF2B5EF4-FFF2-40B4-BE49-F238E27FC236}">
                <a16:creationId xmlns:a16="http://schemas.microsoft.com/office/drawing/2014/main" id="{EB0F1A46-25C7-482A-9667-96A8EA5BAD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4" b="13744"/>
          <a:stretch/>
        </p:blipFill>
        <p:spPr>
          <a:xfrm>
            <a:off x="0" y="3395552"/>
            <a:ext cx="5001186" cy="261837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883D77-0A25-4AF6-A3E0-070CB379F7DB}"/>
              </a:ext>
            </a:extLst>
          </p:cNvPr>
          <p:cNvSpPr txBox="1"/>
          <p:nvPr/>
        </p:nvSpPr>
        <p:spPr>
          <a:xfrm>
            <a:off x="239151" y="6013927"/>
            <a:ext cx="11184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ALUNOS DO 3º ANO ENSINO FUNDAMENTAL E ALUNOS DO PROJETO ADOLESCER COMO CIDADÃO, PARTICIPANDO DA  EXPOSIÇÃO</a:t>
            </a:r>
          </a:p>
          <a:p>
            <a:r>
              <a:rPr lang="pt-BR" dirty="0"/>
              <a:t>*</a:t>
            </a:r>
            <a:r>
              <a:rPr lang="pt-BR" sz="1200" b="1" dirty="0"/>
              <a:t>O PROJETO ADOLESCER COMO CIDADÃO É ONDE AS CRIANÇAS FICAM NO CONTRA TURNO DA ESCOLA PARA NÃO FICAR NAS RUAS</a:t>
            </a:r>
          </a:p>
        </p:txBody>
      </p:sp>
    </p:spTree>
    <p:extLst>
      <p:ext uri="{BB962C8B-B14F-4D97-AF65-F5344CB8AC3E}">
        <p14:creationId xmlns:p14="http://schemas.microsoft.com/office/powerpoint/2010/main" val="255773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essoa, no interior, grupo, pessoas&#10;&#10;Descrição gerada automaticamente">
            <a:extLst>
              <a:ext uri="{FF2B5EF4-FFF2-40B4-BE49-F238E27FC236}">
                <a16:creationId xmlns:a16="http://schemas.microsoft.com/office/drawing/2014/main" id="{1DF52DCC-7902-4022-8A1F-C0CB10D3A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1003191"/>
            <a:ext cx="3122143" cy="1756205"/>
          </a:xfrm>
          <a:prstGeom prst="rect">
            <a:avLst/>
          </a:prstGeom>
        </p:spPr>
      </p:pic>
      <p:pic>
        <p:nvPicPr>
          <p:cNvPr id="11" name="Imagem 10" descr="Grupo de pessoas em pé&#10;&#10;Descrição gerada automaticamente">
            <a:extLst>
              <a:ext uri="{FF2B5EF4-FFF2-40B4-BE49-F238E27FC236}">
                <a16:creationId xmlns:a16="http://schemas.microsoft.com/office/drawing/2014/main" id="{82BE975B-F008-4752-B16D-105196D2B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819656"/>
            <a:ext cx="3104943" cy="2328707"/>
          </a:xfrm>
          <a:prstGeom prst="rect">
            <a:avLst/>
          </a:prstGeom>
        </p:spPr>
      </p:pic>
      <p:pic>
        <p:nvPicPr>
          <p:cNvPr id="3" name="Imagem 2" descr="Uma imagem contendo pessoa, grupo, homem, pessoas&#10;&#10;Descrição gerada automaticamente">
            <a:extLst>
              <a:ext uri="{FF2B5EF4-FFF2-40B4-BE49-F238E27FC236}">
                <a16:creationId xmlns:a16="http://schemas.microsoft.com/office/drawing/2014/main" id="{9DDEC1C8-ACAC-413F-9301-851E6EDA5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76" y="1267428"/>
            <a:ext cx="3252903" cy="4337204"/>
          </a:xfrm>
          <a:prstGeom prst="rect">
            <a:avLst/>
          </a:prstGeom>
        </p:spPr>
      </p:pic>
      <p:pic>
        <p:nvPicPr>
          <p:cNvPr id="7" name="Imagem 6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CA932FD2-AB09-4E74-BE7E-7C6910F654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48" y="1110122"/>
            <a:ext cx="3252903" cy="243967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2FE818D-C8BB-47BD-9155-95A0C323879C}"/>
              </a:ext>
            </a:extLst>
          </p:cNvPr>
          <p:cNvSpPr txBox="1"/>
          <p:nvPr/>
        </p:nvSpPr>
        <p:spPr>
          <a:xfrm>
            <a:off x="3981080" y="5590572"/>
            <a:ext cx="404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ALUNOS DO 5º ANO ENSINO FUNDAMENTAL, APRECIANDO OBRA – MARIA DA PENHA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68AEE3-A139-418A-A359-42BBC9F79C1D}"/>
              </a:ext>
            </a:extLst>
          </p:cNvPr>
          <p:cNvSpPr txBox="1"/>
          <p:nvPr/>
        </p:nvSpPr>
        <p:spPr>
          <a:xfrm>
            <a:off x="196948" y="6148363"/>
            <a:ext cx="356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 </a:t>
            </a:r>
            <a:r>
              <a:rPr lang="pt-BR" b="1" dirty="0"/>
              <a:t>5º ANO- GUIA FRANCINE-MULHERES FAMOSAS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7A9AB63-5408-4624-9552-D2C1D554B732}"/>
              </a:ext>
            </a:extLst>
          </p:cNvPr>
          <p:cNvSpPr txBox="1"/>
          <p:nvPr/>
        </p:nvSpPr>
        <p:spPr>
          <a:xfrm>
            <a:off x="585069" y="2743818"/>
            <a:ext cx="3417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dirty="0"/>
              <a:t>5º ANO – GUIA WILIAN- OBSERVANDO OBRA- NAIR TEFFÉ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093739-349E-464D-95BA-BE854FE929EE}"/>
              </a:ext>
            </a:extLst>
          </p:cNvPr>
          <p:cNvSpPr txBox="1"/>
          <p:nvPr/>
        </p:nvSpPr>
        <p:spPr>
          <a:xfrm>
            <a:off x="8312569" y="3819656"/>
            <a:ext cx="3536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 </a:t>
            </a:r>
            <a:r>
              <a:rPr lang="pt-BR" sz="1600" b="1" dirty="0"/>
              <a:t>OBSERVANDO TRABALHOS REALIZADO PELA DISCIPLINA DE HISTÓRIA</a:t>
            </a:r>
          </a:p>
        </p:txBody>
      </p:sp>
    </p:spTree>
    <p:extLst>
      <p:ext uri="{BB962C8B-B14F-4D97-AF65-F5344CB8AC3E}">
        <p14:creationId xmlns:p14="http://schemas.microsoft.com/office/powerpoint/2010/main" val="346406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no interior, teto, janela, piso&#10;&#10;Descrição gerada automaticamente">
            <a:extLst>
              <a:ext uri="{FF2B5EF4-FFF2-40B4-BE49-F238E27FC236}">
                <a16:creationId xmlns:a16="http://schemas.microsoft.com/office/drawing/2014/main" id="{AA6A760D-9459-4B5A-B591-4971680CF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038"/>
          <a:stretch/>
        </p:blipFill>
        <p:spPr>
          <a:xfrm>
            <a:off x="6176433" y="10"/>
            <a:ext cx="6015567" cy="3428990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9" name="Imagem 8" descr="Uma imagem contendo mesa, comida, geladeira&#10;&#10;Descrição gerada automaticamente">
            <a:extLst>
              <a:ext uri="{FF2B5EF4-FFF2-40B4-BE49-F238E27FC236}">
                <a16:creationId xmlns:a16="http://schemas.microsoft.com/office/drawing/2014/main" id="{76B1B27E-343A-49BA-9583-A19E61CDC3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" r="-3" b="-3"/>
          <a:stretch/>
        </p:blipFill>
        <p:spPr>
          <a:xfrm>
            <a:off x="20" y="4069976"/>
            <a:ext cx="3535311" cy="2438781"/>
          </a:xfrm>
          <a:prstGeom prst="rect">
            <a:avLst/>
          </a:prstGeom>
        </p:spPr>
      </p:pic>
      <p:pic>
        <p:nvPicPr>
          <p:cNvPr id="7" name="Imagem 6" descr="Uma imagem contendo no interior, mesa, pequeno, quarto&#10;&#10;Descrição gerada automaticamente">
            <a:extLst>
              <a:ext uri="{FF2B5EF4-FFF2-40B4-BE49-F238E27FC236}">
                <a16:creationId xmlns:a16="http://schemas.microsoft.com/office/drawing/2014/main" id="{94945313-CC8A-4295-9409-45F987E67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3" r="2" b="6607"/>
          <a:stretch/>
        </p:blipFill>
        <p:spPr>
          <a:xfrm>
            <a:off x="3696199" y="3257176"/>
            <a:ext cx="4789093" cy="3149766"/>
          </a:xfrm>
          <a:prstGeom prst="rect">
            <a:avLst/>
          </a:prstGeom>
        </p:spPr>
      </p:pic>
      <p:pic>
        <p:nvPicPr>
          <p:cNvPr id="3" name="Imagem 2" descr="Grupo de pessoas em pé lado a lado&#10;&#10;Descrição gerada automaticamente">
            <a:extLst>
              <a:ext uri="{FF2B5EF4-FFF2-40B4-BE49-F238E27FC236}">
                <a16:creationId xmlns:a16="http://schemas.microsoft.com/office/drawing/2014/main" id="{9D77ABD3-A276-43C5-883A-757D0CFAB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 r="1" b="1560"/>
          <a:stretch/>
        </p:blipFill>
        <p:spPr>
          <a:xfrm>
            <a:off x="1" y="10"/>
            <a:ext cx="6015567" cy="3428990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F8D87FC-2B96-498E-8D8E-98CFB9B0E5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" r="5" b="2602"/>
          <a:stretch/>
        </p:blipFill>
        <p:spPr>
          <a:xfrm>
            <a:off x="8646161" y="4069976"/>
            <a:ext cx="3545840" cy="243878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18220291-4EE7-4FA7-B7CF-E5471E3370C3}"/>
              </a:ext>
            </a:extLst>
          </p:cNvPr>
          <p:cNvSpPr txBox="1"/>
          <p:nvPr/>
        </p:nvSpPr>
        <p:spPr>
          <a:xfrm>
            <a:off x="484426" y="3518655"/>
            <a:ext cx="321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6º ANO – MONTEIRO LOBATO- LINGUA PORTUGUESA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A1C1272-C104-4B4A-A0A6-33DB4B8B2E62}"/>
              </a:ext>
            </a:extLst>
          </p:cNvPr>
          <p:cNvSpPr txBox="1"/>
          <p:nvPr/>
        </p:nvSpPr>
        <p:spPr>
          <a:xfrm>
            <a:off x="8646161" y="3429000"/>
            <a:ext cx="353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TRABALHOS REALIZADOS NAS DISCIPLINAS DE MATEMÁTICA ,, ED. FÍSICA E GEOGRAFIA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AA239DB-8B10-4FFB-94C9-CD8F48C3472F}"/>
              </a:ext>
            </a:extLst>
          </p:cNvPr>
          <p:cNvSpPr txBox="1"/>
          <p:nvPr/>
        </p:nvSpPr>
        <p:spPr>
          <a:xfrm>
            <a:off x="1674055" y="6508757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TRABALHOS DE MAQUETE DA CIDADE- ARTE- TRABALHO REALIZADO DURANTE O ANO LETIVO</a:t>
            </a:r>
          </a:p>
        </p:txBody>
      </p:sp>
    </p:spTree>
    <p:extLst>
      <p:ext uri="{BB962C8B-B14F-4D97-AF65-F5344CB8AC3E}">
        <p14:creationId xmlns:p14="http://schemas.microsoft.com/office/powerpoint/2010/main" val="4196467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E3F1A548-519E-4A33-A9B3-6F529F0A01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5" r="-3" b="7782"/>
          <a:stretch/>
        </p:blipFill>
        <p:spPr>
          <a:xfrm>
            <a:off x="5162052" y="3272588"/>
            <a:ext cx="6105382" cy="3156171"/>
          </a:xfrm>
          <a:prstGeom prst="rect">
            <a:avLst/>
          </a:prstGeom>
        </p:spPr>
      </p:pic>
      <p:pic>
        <p:nvPicPr>
          <p:cNvPr id="3" name="Imagem 2" descr="Uma imagem contendo pessoa, no interior, pessoas, grupo&#10;&#10;Descrição gerada automaticamente">
            <a:extLst>
              <a:ext uri="{FF2B5EF4-FFF2-40B4-BE49-F238E27FC236}">
                <a16:creationId xmlns:a16="http://schemas.microsoft.com/office/drawing/2014/main" id="{D7638F09-9076-460A-8D93-5E82143B7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1" r="1" b="2246"/>
          <a:stretch/>
        </p:blipFill>
        <p:spPr>
          <a:xfrm>
            <a:off x="20" y="9"/>
            <a:ext cx="7279893" cy="3428991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pic>
        <p:nvPicPr>
          <p:cNvPr id="9" name="Imagem 8" descr="Uma imagem contendo no interior, segurando, cama, em pé&#10;&#10;Descrição gerada automaticamente">
            <a:extLst>
              <a:ext uri="{FF2B5EF4-FFF2-40B4-BE49-F238E27FC236}">
                <a16:creationId xmlns:a16="http://schemas.microsoft.com/office/drawing/2014/main" id="{87CD58F0-4C4E-4CE5-8281-8905FA6F9A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-1" b="-1"/>
          <a:stretch/>
        </p:blipFill>
        <p:spPr>
          <a:xfrm>
            <a:off x="7458302" y="-22547"/>
            <a:ext cx="3809132" cy="2763671"/>
          </a:xfrm>
          <a:prstGeom prst="rect">
            <a:avLst/>
          </a:prstGeom>
        </p:spPr>
      </p:pic>
      <p:pic>
        <p:nvPicPr>
          <p:cNvPr id="7" name="Imagem 6" descr="Uma imagem contendo pessoa, no interior, homem, em pé&#10;&#10;Descrição gerada automaticamente">
            <a:extLst>
              <a:ext uri="{FF2B5EF4-FFF2-40B4-BE49-F238E27FC236}">
                <a16:creationId xmlns:a16="http://schemas.microsoft.com/office/drawing/2014/main" id="{7C57BDFF-3154-4055-863C-99E61E6D4F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5" b="6903"/>
          <a:stretch/>
        </p:blipFill>
        <p:spPr>
          <a:xfrm>
            <a:off x="14068" y="3952220"/>
            <a:ext cx="5001186" cy="24579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5414FA1-2D4C-41DB-83DE-4F3E38C10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D3FF3A8-347E-466A-BB0A-035A7EFC790C}"/>
              </a:ext>
            </a:extLst>
          </p:cNvPr>
          <p:cNvSpPr txBox="1"/>
          <p:nvPr/>
        </p:nvSpPr>
        <p:spPr>
          <a:xfrm>
            <a:off x="295421" y="3429000"/>
            <a:ext cx="4719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TRABALHO REALIZADO PELA DISCIPLINA DE ARTE COM 9º ANO DURANTE ANO LETIVO- DESIGNER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5121D2-3911-4E4A-B0BC-449B4AE451AA}"/>
              </a:ext>
            </a:extLst>
          </p:cNvPr>
          <p:cNvSpPr txBox="1"/>
          <p:nvPr/>
        </p:nvSpPr>
        <p:spPr>
          <a:xfrm>
            <a:off x="7458302" y="2741124"/>
            <a:ext cx="3809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ALUNOS DO 9º ANO DESIGNER DE VESTUÁRIO- DURANTE ANO LETIVO- ARTE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A0B25A6-0E4D-45F2-9A3B-1AA933B64D13}"/>
              </a:ext>
            </a:extLst>
          </p:cNvPr>
          <p:cNvSpPr txBox="1"/>
          <p:nvPr/>
        </p:nvSpPr>
        <p:spPr>
          <a:xfrm>
            <a:off x="140677" y="6427112"/>
            <a:ext cx="11283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NAS DUAS FOTOS TRABALHO REALIZADO PELOS ALUNOS DO 6º ANO – MAQUETES – MONTEIRO LOBATO- DISCIPLINA DE LINGUA PORTUGUESA – REALIZADO DURANTE ANO LETIVO</a:t>
            </a:r>
          </a:p>
        </p:txBody>
      </p:sp>
    </p:spTree>
    <p:extLst>
      <p:ext uri="{BB962C8B-B14F-4D97-AF65-F5344CB8AC3E}">
        <p14:creationId xmlns:p14="http://schemas.microsoft.com/office/powerpoint/2010/main" val="625620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445F8-F032-43C9-8D0F-A5155F525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59"/>
            <a:ext cx="5538555" cy="28870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no interior, edifício, mesa, aeroporto&#10;&#10;Descrição gerada automaticamente">
            <a:extLst>
              <a:ext uri="{FF2B5EF4-FFF2-40B4-BE49-F238E27FC236}">
                <a16:creationId xmlns:a16="http://schemas.microsoft.com/office/drawing/2014/main" id="{8E629049-19AB-4515-9C47-26CD12CCF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4" y="480059"/>
            <a:ext cx="5058240" cy="246589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A325B5-56A3-425A-B9A3-0CEB7CA1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480060"/>
            <a:ext cx="5538555" cy="2887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chão, no interior, edifício, mulher&#10;&#10;Descrição gerada automaticamente">
            <a:extLst>
              <a:ext uri="{FF2B5EF4-FFF2-40B4-BE49-F238E27FC236}">
                <a16:creationId xmlns:a16="http://schemas.microsoft.com/office/drawing/2014/main" id="{CC3C946A-1B71-4738-A5B8-FEDCFD497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79" y="480059"/>
            <a:ext cx="4970756" cy="242324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0DE958-9D45-4CAD-BF1F-FA2ED970B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3" y="3527956"/>
            <a:ext cx="5538554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Pessoas em pé em frente a loja&#10;&#10;Descrição gerada automaticamente">
            <a:extLst>
              <a:ext uri="{FF2B5EF4-FFF2-40B4-BE49-F238E27FC236}">
                <a16:creationId xmlns:a16="http://schemas.microsoft.com/office/drawing/2014/main" id="{999EE480-4BAE-461C-B87C-F3141FC642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49" y="3537746"/>
            <a:ext cx="4976769" cy="24261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B93B4BF-AD35-4E52-8131-161C5FB9C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2" y="3527956"/>
            <a:ext cx="5538555" cy="2849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Pessoas andando na calçada&#10;&#10;Descrição gerada automaticamente">
            <a:extLst>
              <a:ext uri="{FF2B5EF4-FFF2-40B4-BE49-F238E27FC236}">
                <a16:creationId xmlns:a16="http://schemas.microsoft.com/office/drawing/2014/main" id="{98A65DE8-B6A9-4538-83AA-F00DA2BDD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47" y="3537746"/>
            <a:ext cx="4956688" cy="241638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B18719A-0A4A-4F78-AC8A-BD3A3F527C47}"/>
              </a:ext>
            </a:extLst>
          </p:cNvPr>
          <p:cNvSpPr txBox="1"/>
          <p:nvPr/>
        </p:nvSpPr>
        <p:spPr>
          <a:xfrm>
            <a:off x="551834" y="2945951"/>
            <a:ext cx="521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ALUNOS DO 2º ANO ENSINO MÉDIO APRECIANDO E PROF. OTÁVIA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B39221B-20BB-424D-995F-0EDD8328114F}"/>
              </a:ext>
            </a:extLst>
          </p:cNvPr>
          <p:cNvSpPr txBox="1"/>
          <p:nvPr/>
        </p:nvSpPr>
        <p:spPr>
          <a:xfrm>
            <a:off x="6316394" y="2887886"/>
            <a:ext cx="516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ALUNA DO 2º ANO ENSINO MÉDIO TIRANDO DÚVIDAS COM PROF. OTÁVIA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63D825-E916-4162-BF56-3DE49D813869}"/>
              </a:ext>
            </a:extLst>
          </p:cNvPr>
          <p:cNvSpPr txBox="1"/>
          <p:nvPr/>
        </p:nvSpPr>
        <p:spPr>
          <a:xfrm>
            <a:off x="705674" y="5954131"/>
            <a:ext cx="505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ALUNOS 8º ANO ENSINO FUNDAMENTAL OBSERVANDO AS OBRAS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6B6ED9-D3B8-4287-94E8-B6B811B90030}"/>
              </a:ext>
            </a:extLst>
          </p:cNvPr>
          <p:cNvSpPr txBox="1"/>
          <p:nvPr/>
        </p:nvSpPr>
        <p:spPr>
          <a:xfrm>
            <a:off x="6316394" y="5963921"/>
            <a:ext cx="5169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ALUNOS DO 1º ANO ENSINO MÉDIO VISITANDO A GALERIA</a:t>
            </a:r>
          </a:p>
        </p:txBody>
      </p:sp>
    </p:spTree>
    <p:extLst>
      <p:ext uri="{BB962C8B-B14F-4D97-AF65-F5344CB8AC3E}">
        <p14:creationId xmlns:p14="http://schemas.microsoft.com/office/powerpoint/2010/main" val="1053389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8C501-25AE-4C86-83D5-C23862937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79726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b="1" dirty="0"/>
              <a:t>Tudo começou a partir de um sonho</a:t>
            </a:r>
            <a:r>
              <a:rPr lang="pt-BR" sz="2400" dirty="0"/>
              <a:t>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5FCAB-C67D-4597-BF0C-25B0A53B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8"/>
            <a:ext cx="4327986" cy="441482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pt-BR" dirty="0"/>
              <a:t>Trazer uma experiência diferente para os estudantes de uma cidade desprovida de galerias, museus e exposições;</a:t>
            </a:r>
          </a:p>
          <a:p>
            <a:pPr>
              <a:lnSpc>
                <a:spcPct val="90000"/>
              </a:lnSpc>
            </a:pPr>
            <a:r>
              <a:rPr lang="pt-BR" dirty="0"/>
              <a:t>Levar aos alunos uma vivência única, de ver uma exposição de vários trabalhos realizados por eles mesmos, podendo compartilhar esse conhecimento com os demais da comunidade;</a:t>
            </a:r>
          </a:p>
          <a:p>
            <a:pPr>
              <a:lnSpc>
                <a:spcPct val="90000"/>
              </a:lnSpc>
            </a:pPr>
            <a:r>
              <a:rPr lang="pt-BR" dirty="0"/>
              <a:t>Trabalhar em um ambiente fora do contexto escolar;</a:t>
            </a:r>
          </a:p>
          <a:p>
            <a:pPr>
              <a:lnSpc>
                <a:spcPct val="90000"/>
              </a:lnSpc>
            </a:pPr>
            <a:r>
              <a:rPr lang="pt-BR" dirty="0"/>
              <a:t>Fazer com que o aluno tenha sua auto estima elevada e se sinta importante como um membro contribuinte para a exposição.</a:t>
            </a:r>
          </a:p>
        </p:txBody>
      </p:sp>
      <p:pic>
        <p:nvPicPr>
          <p:cNvPr id="7" name="Imagem 6" descr="Uma imagem contendo edifício, placa, mesa&#10;&#10;Descrição gerada automaticamente">
            <a:extLst>
              <a:ext uri="{FF2B5EF4-FFF2-40B4-BE49-F238E27FC236}">
                <a16:creationId xmlns:a16="http://schemas.microsoft.com/office/drawing/2014/main" id="{8565037F-6506-477C-A54E-05608BCFD7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r="10013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283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3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Grupo de pessoas em pé&#10;&#10;Descrição gerada automaticamente">
            <a:extLst>
              <a:ext uri="{FF2B5EF4-FFF2-40B4-BE49-F238E27FC236}">
                <a16:creationId xmlns:a16="http://schemas.microsoft.com/office/drawing/2014/main" id="{AC54AC03-A2C2-472E-B6E5-301F622092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Grupo de pessoas em pé&#10;&#10;Descrição gerada automaticamente">
            <a:extLst>
              <a:ext uri="{FF2B5EF4-FFF2-40B4-BE49-F238E27FC236}">
                <a16:creationId xmlns:a16="http://schemas.microsoft.com/office/drawing/2014/main" id="{F1AC9A6C-AE10-4614-8E9C-4D1771FCE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664970"/>
            <a:ext cx="3252903" cy="243967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m 10" descr="Grupo de pessoas em pé em frente a loja&#10;&#10;Descrição gerada automaticamente">
            <a:extLst>
              <a:ext uri="{FF2B5EF4-FFF2-40B4-BE49-F238E27FC236}">
                <a16:creationId xmlns:a16="http://schemas.microsoft.com/office/drawing/2014/main" id="{C8138851-3416-4CC9-A34C-E6C102DA0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49" y="3819656"/>
            <a:ext cx="3104943" cy="256531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grupo, pessoas, jovem, quarto&#10;&#10;Descrição gerada automaticamente">
            <a:extLst>
              <a:ext uri="{FF2B5EF4-FFF2-40B4-BE49-F238E27FC236}">
                <a16:creationId xmlns:a16="http://schemas.microsoft.com/office/drawing/2014/main" id="{F22DE8E4-C910-434B-9367-4E2E9D9BB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65" y="650497"/>
            <a:ext cx="3133724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ntendo edifício, pessoa, em pé, no interior&#10;&#10;Descrição gerada automaticamente">
            <a:extLst>
              <a:ext uri="{FF2B5EF4-FFF2-40B4-BE49-F238E27FC236}">
                <a16:creationId xmlns:a16="http://schemas.microsoft.com/office/drawing/2014/main" id="{675CA5C7-57E2-4BFE-859C-4D9F9A8BF6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4BBBF1E-9C9E-4609-AC0E-316AD908CDA5}"/>
              </a:ext>
            </a:extLst>
          </p:cNvPr>
          <p:cNvSpPr txBox="1"/>
          <p:nvPr/>
        </p:nvSpPr>
        <p:spPr>
          <a:xfrm>
            <a:off x="622549" y="2571750"/>
            <a:ext cx="3104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ALUNOS DO 5º ANO E. F. VISITANDO OS TRABALHOS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1A76EF2-B5D7-44FC-9E99-A0C9BE82288B}"/>
              </a:ext>
            </a:extLst>
          </p:cNvPr>
          <p:cNvSpPr txBox="1"/>
          <p:nvPr/>
        </p:nvSpPr>
        <p:spPr>
          <a:xfrm>
            <a:off x="4449831" y="5691116"/>
            <a:ext cx="3083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ALUNOS DO 2º ANO – COM A GUIA ALUNA JAQUELINE DO 3º E.M</a:t>
            </a:r>
            <a:r>
              <a:rPr lang="pt-BR" dirty="0"/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3260352-3BBB-43BF-B3F3-43D4F77C8E47}"/>
              </a:ext>
            </a:extLst>
          </p:cNvPr>
          <p:cNvSpPr txBox="1"/>
          <p:nvPr/>
        </p:nvSpPr>
        <p:spPr>
          <a:xfrm>
            <a:off x="8648789" y="711296"/>
            <a:ext cx="325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5º ANO E PROF AURORA, TRABALHO REALIZADO  DE MATEMÁTICA 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6421214-FC87-4583-A127-D5FF8D94FB75}"/>
              </a:ext>
            </a:extLst>
          </p:cNvPr>
          <p:cNvSpPr txBox="1"/>
          <p:nvPr/>
        </p:nvSpPr>
        <p:spPr>
          <a:xfrm>
            <a:off x="8506279" y="6144838"/>
            <a:ext cx="32529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ALUNAS DO 5º ANO LENDO PESQUISA SOBRE MULHERES FEITO NA DISCIPLINA DE ED.FÍSICA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E265A83-0269-4DDD-898B-4917888F3A1F}"/>
              </a:ext>
            </a:extLst>
          </p:cNvPr>
          <p:cNvSpPr txBox="1"/>
          <p:nvPr/>
        </p:nvSpPr>
        <p:spPr>
          <a:xfrm>
            <a:off x="710571" y="5535356"/>
            <a:ext cx="3016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PROF. FRANCINE ARTE, PROF WILIAN SOCIOLOGIA, COORDENADORA VANIA , PCNOP DANIELLE E  FEIJÃO DA DIRETORIA DE ENSINO MARÍLIA</a:t>
            </a:r>
          </a:p>
        </p:txBody>
      </p:sp>
    </p:spTree>
    <p:extLst>
      <p:ext uri="{BB962C8B-B14F-4D97-AF65-F5344CB8AC3E}">
        <p14:creationId xmlns:p14="http://schemas.microsoft.com/office/powerpoint/2010/main" val="3110782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no interior, pessoa, homem, em pé&#10;&#10;Descrição gerada automaticamente">
            <a:extLst>
              <a:ext uri="{FF2B5EF4-FFF2-40B4-BE49-F238E27FC236}">
                <a16:creationId xmlns:a16="http://schemas.microsoft.com/office/drawing/2014/main" id="{CBDA6696-3E39-4EC3-A04B-630979EE2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r="2" b="2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5" name="Imagem 4" descr="Uma imagem contendo pessoa, no interior, em pé, grupo&#10;&#10;Descrição gerada automaticamente">
            <a:extLst>
              <a:ext uri="{FF2B5EF4-FFF2-40B4-BE49-F238E27FC236}">
                <a16:creationId xmlns:a16="http://schemas.microsoft.com/office/drawing/2014/main" id="{B39FAE2B-9E9F-42D1-8A1B-352B6DF78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-1" b="-1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7" name="Imagem 6" descr="Mulher segurando placa&#10;&#10;Descrição gerada automaticamente">
            <a:extLst>
              <a:ext uri="{FF2B5EF4-FFF2-40B4-BE49-F238E27FC236}">
                <a16:creationId xmlns:a16="http://schemas.microsoft.com/office/drawing/2014/main" id="{97558AD0-CB9B-480C-B2AC-230E50477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4" r="-1" b="13942"/>
          <a:stretch/>
        </p:blipFill>
        <p:spPr>
          <a:xfrm>
            <a:off x="6296469" y="94893"/>
            <a:ext cx="5728547" cy="548118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F2D7EB2-6868-4C80-BF22-F7ADF8A766E6}"/>
              </a:ext>
            </a:extLst>
          </p:cNvPr>
          <p:cNvSpPr txBox="1"/>
          <p:nvPr/>
        </p:nvSpPr>
        <p:spPr>
          <a:xfrm>
            <a:off x="6296468" y="5576081"/>
            <a:ext cx="5929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ALUNA JULIA 3º ANO E.M. SE CARACTERIZOU DE UMA MULHER QUE HAVIA SIDO AGREDIDA , CADA TURMA QUE VISITAVA A GALERIA ELA FALAVA ALGO SOBRE A AGRESSÃO CONTRA AS MULHERES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DBCFDFD-1979-45B1-9CC2-3687FE7097B4}"/>
              </a:ext>
            </a:extLst>
          </p:cNvPr>
          <p:cNvSpPr txBox="1"/>
          <p:nvPr/>
        </p:nvSpPr>
        <p:spPr>
          <a:xfrm>
            <a:off x="321730" y="6105378"/>
            <a:ext cx="5728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ALUNOS DO 9º ANO E.F. ESCUTANDO A FALA DA ALUNA JULIA 3º ANO E.M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72F22A7-CFC2-442A-B0F6-855F47E1B6DD}"/>
              </a:ext>
            </a:extLst>
          </p:cNvPr>
          <p:cNvSpPr txBox="1"/>
          <p:nvPr/>
        </p:nvSpPr>
        <p:spPr>
          <a:xfrm>
            <a:off x="321730" y="2841674"/>
            <a:ext cx="560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bg1"/>
                </a:solidFill>
              </a:rPr>
              <a:t>JULIA DO 3º ANO E.M.  FALANDO SOBRE AGRESSÃO FISICA, MORAL E PSICOLOGICA</a:t>
            </a:r>
          </a:p>
        </p:txBody>
      </p:sp>
    </p:spTree>
    <p:extLst>
      <p:ext uri="{BB962C8B-B14F-4D97-AF65-F5344CB8AC3E}">
        <p14:creationId xmlns:p14="http://schemas.microsoft.com/office/powerpoint/2010/main" val="1907194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A2072-C22B-47BA-84B3-3FE25E1E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AVALIAÇÃO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57C5BA-AEBC-4350-BED0-3C744E1E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FOI GRAFITICANTE VER OS ALUNOS AO ENTRAR NA EXPOSIÇÃO, CORRENDO PARA PROCURAR SEU TRABALHO;</a:t>
            </a:r>
          </a:p>
          <a:p>
            <a:r>
              <a:rPr lang="pt-BR" dirty="0"/>
              <a:t>ALGUNS CHAMANDO OS PROFESSORES PARA MOSTRAR O QUE EU TINHA FEITO;</a:t>
            </a:r>
          </a:p>
          <a:p>
            <a:r>
              <a:rPr lang="pt-BR" dirty="0"/>
              <a:t>FOI MUITO VÁLIDO ESSE CONTATO DOS ALUNOS COM UMA INSTALAÇÃO DE ARTE DENTRO DE SUA CIDADES ;</a:t>
            </a:r>
          </a:p>
          <a:p>
            <a:r>
              <a:rPr lang="pt-BR" dirty="0"/>
              <a:t>A CURIOSIDADE DOS ALUNOS MENORES EM QUESTIONAR TUDO, QUERER SABER DE TUDO E É CLARO POR A MÃO;</a:t>
            </a:r>
          </a:p>
          <a:p>
            <a:r>
              <a:rPr lang="pt-BR" dirty="0"/>
              <a:t>PUDE VER NO ROSTO DE CADA ALUNO O ORGULHO E A FELICIDADE DE TER PARTICIPADO DE TAL PROJETO E PERCEBIDO DE QUE ELES SÃO CAPAZES.</a:t>
            </a:r>
          </a:p>
          <a:p>
            <a:r>
              <a:rPr lang="pt-BR" dirty="0"/>
              <a:t>ATINGIMOS NOSSO OBJETIVO.</a:t>
            </a:r>
          </a:p>
        </p:txBody>
      </p:sp>
    </p:spTree>
    <p:extLst>
      <p:ext uri="{BB962C8B-B14F-4D97-AF65-F5344CB8AC3E}">
        <p14:creationId xmlns:p14="http://schemas.microsoft.com/office/powerpoint/2010/main" val="418378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51D75-6027-49A6-8E8F-7CDBA1BB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REFERÊNCIAS BIBLIOGRÁFICAS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D756AA-E717-4C25-B435-34E8819C5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&lt;FAVILLI, Elena. CAVALLO, Francesca. Historias de Ninar para Garotas Rebeldes. Vergara &amp; Ribas Editoras S/A. 2017.&gt;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“18 mulheres brasileiras que fizeram a diferença” - &lt;https://www.revistaforum.com.br/digital/167/18-mulheres-brasileiras-que-fizeram-diferenca-parte-1/&gt;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“21 mulheres que mudaram o mundo” - &lt;https://m.megacurioso.com.br/historia-e-geografia/75585-21-mulheres-incriveis-que-mudaram-o-mundo-para-melhor.htm&gt; </a:t>
            </a: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4378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BE1981-125F-4608-A738-FBECB887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GOSTARIA DE AGRADECER A TODOS ,POIS A EXPOSIÇÃO SÓ FOI POSSIVEL PORQUE HOUVE A UNIÃO DE TODOS PROFISSIONAIS DE NOSSA ESCOLA. </a:t>
            </a:r>
          </a:p>
        </p:txBody>
      </p:sp>
      <p:pic>
        <p:nvPicPr>
          <p:cNvPr id="5" name="Imagem 4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10F86F9A-1B09-4C85-AEF5-FD71C363B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" r="-2" b="-2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061C9B8-CC5C-4595-9823-52E6FFBBF220}"/>
              </a:ext>
            </a:extLst>
          </p:cNvPr>
          <p:cNvSpPr txBox="1"/>
          <p:nvPr/>
        </p:nvSpPr>
        <p:spPr>
          <a:xfrm>
            <a:off x="7301948" y="5447058"/>
            <a:ext cx="3883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</a:rPr>
              <a:t>      FIM</a:t>
            </a:r>
          </a:p>
        </p:txBody>
      </p:sp>
    </p:spTree>
    <p:extLst>
      <p:ext uri="{BB962C8B-B14F-4D97-AF65-F5344CB8AC3E}">
        <p14:creationId xmlns:p14="http://schemas.microsoft.com/office/powerpoint/2010/main" val="22737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84081D-1029-4491-B773-105744F1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t-BR"/>
              <a:t>Mas....</a:t>
            </a: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C59F36-583C-4E91-A234-33A1EC7E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1310778"/>
            <a:ext cx="3650278" cy="458207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dirty="0"/>
              <a:t>Antes de Começar a Proposta e por ter compartilhado a </a:t>
            </a:r>
            <a:r>
              <a:rPr lang="pt-BR" dirty="0" err="1"/>
              <a:t>idéia</a:t>
            </a:r>
            <a:r>
              <a:rPr lang="pt-BR" dirty="0"/>
              <a:t> com os outros professores da escola...</a:t>
            </a:r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dirty="0"/>
              <a:t>...O professor Willian de Sociologia deu a </a:t>
            </a:r>
            <a:r>
              <a:rPr lang="pt-BR" dirty="0" err="1"/>
              <a:t>idéia</a:t>
            </a:r>
            <a:r>
              <a:rPr lang="pt-BR" dirty="0"/>
              <a:t> de fazermos sobre um determinado tema, isso ocorreu em um ATPC, agora minha simples </a:t>
            </a:r>
            <a:r>
              <a:rPr lang="pt-BR" dirty="0" err="1"/>
              <a:t>idéia</a:t>
            </a:r>
            <a:r>
              <a:rPr lang="pt-BR" dirty="0"/>
              <a:t> de fazer uma galeria   seria um projeto interdisciplinar e com o tema : “</a:t>
            </a:r>
            <a:r>
              <a:rPr lang="pt-BR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AS MULHERES NA HISTÓRIA, CULTURA E CIÊNCIA MUNDIAL”</a:t>
            </a:r>
            <a:endParaRPr lang="pt-BR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pt-BR" sz="1500" dirty="0"/>
          </a:p>
        </p:txBody>
      </p:sp>
      <p:pic>
        <p:nvPicPr>
          <p:cNvPr id="7" name="Imagem 6" descr="Uma imagem contendo pessoa, posando, grupo, foto&#10;&#10;Descrição gerada automaticamente">
            <a:extLst>
              <a:ext uri="{FF2B5EF4-FFF2-40B4-BE49-F238E27FC236}">
                <a16:creationId xmlns:a16="http://schemas.microsoft.com/office/drawing/2014/main" id="{DBB5F5AE-FADF-4F63-A811-1330460300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1212"/>
          <a:stretch/>
        </p:blipFill>
        <p:spPr>
          <a:xfrm>
            <a:off x="4619543" y="1310777"/>
            <a:ext cx="6953577" cy="3911378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76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BC8E50-040F-4872-8D0C-63B345F5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613008"/>
            <a:ext cx="8534400" cy="1146517"/>
          </a:xfrm>
        </p:spPr>
        <p:txBody>
          <a:bodyPr>
            <a:normAutofit/>
          </a:bodyPr>
          <a:lstStyle/>
          <a:p>
            <a:r>
              <a:rPr lang="pt-BR" dirty="0"/>
              <a:t>Por que esse Tema 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255F4-65A4-4CD9-BD8B-E13E614A6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696" y="98474"/>
            <a:ext cx="7491166" cy="551453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pt-BR" sz="1400" dirty="0"/>
          </a:p>
          <a:p>
            <a:pPr>
              <a:lnSpc>
                <a:spcPct val="90000"/>
              </a:lnSpc>
            </a:pP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proposta de se trabalhar a presença feminina na história da humanidade vem  da necessidade detectada através de uma pesquisa realizada pelo prof. </a:t>
            </a:r>
            <a:r>
              <a:rPr lang="pt-BR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Wilian</a:t>
            </a:r>
            <a:r>
              <a:rPr lang="pt-BR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Sociologia , que observou que no decorrer de um projeto realizado por ele,  90% das inscrições (projeto voluntario)feitas eram  de meninas, e com isso levou-as a querer saber mais  sobre a historia e cultura </a:t>
            </a:r>
            <a:r>
              <a:rPr 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mundial, mas agora pela perspectiva das mulheres. Tendo em vista a nossa população carente tanto financeiramente como cultural, achamos muito importante mostrar o papel da mulher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, nossos alunos possui um acervo cultural baseado nas roças de café e laranja que nossa cidade ainda possui, seus sonhos são limitados .Somos a única escola do Ensino Médio do município, e como em qualquer lugar, temos alunas gestantes em pleno ano letivo, casadas e muitas acreditam que o homem deve prover o sustento da casa. O índice de alunos que vai para uma faculdade é mínimo. Em vista disso queríamos mostrar que “todos “ podem sonhar além do “trevo da cidade” , principalmente nos as mulheres que lutamos a favor da igualdade</a:t>
            </a:r>
            <a:r>
              <a:rPr lang="pt-BR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agem 6" descr="Uma imagem contendo objeto, quebra-cabeça&#10;&#10;Descrição gerada automaticamente">
            <a:extLst>
              <a:ext uri="{FF2B5EF4-FFF2-40B4-BE49-F238E27FC236}">
                <a16:creationId xmlns:a16="http://schemas.microsoft.com/office/drawing/2014/main" id="{113D4DAD-BF19-4544-A242-C58171AF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7" r="768" b="2"/>
          <a:stretch/>
        </p:blipFill>
        <p:spPr>
          <a:xfrm>
            <a:off x="779966" y="860680"/>
            <a:ext cx="3152439" cy="3448851"/>
          </a:xfrm>
          <a:custGeom>
            <a:avLst/>
            <a:gdLst/>
            <a:ahLst/>
            <a:cxnLst/>
            <a:rect l="l" t="t" r="r" b="b"/>
            <a:pathLst>
              <a:path w="3152439" h="3448851">
                <a:moveTo>
                  <a:pt x="409034" y="0"/>
                </a:moveTo>
                <a:lnTo>
                  <a:pt x="3152439" y="0"/>
                </a:lnTo>
                <a:lnTo>
                  <a:pt x="3152439" y="3032147"/>
                </a:lnTo>
                <a:lnTo>
                  <a:pt x="2735735" y="3448851"/>
                </a:lnTo>
                <a:lnTo>
                  <a:pt x="0" y="3448851"/>
                </a:lnTo>
                <a:lnTo>
                  <a:pt x="0" y="40903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0228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no interior, computer, computador, frente&#10;&#10;Descrição gerada automaticamente">
            <a:extLst>
              <a:ext uri="{FF2B5EF4-FFF2-40B4-BE49-F238E27FC236}">
                <a16:creationId xmlns:a16="http://schemas.microsoft.com/office/drawing/2014/main" id="{471566AE-C263-45DF-880E-E2954447D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1" r="4548" b="1"/>
          <a:stretch/>
        </p:blipFill>
        <p:spPr>
          <a:xfrm>
            <a:off x="2556346" y="3243069"/>
            <a:ext cx="3361082" cy="3605670"/>
          </a:xfrm>
          <a:prstGeom prst="rect">
            <a:avLst/>
          </a:prstGeom>
        </p:spPr>
      </p:pic>
      <p:pic>
        <p:nvPicPr>
          <p:cNvPr id="5" name="Espaço Reservado para Conteúdo 4" descr="Uma imagem contendo no interior, pessoa, criança, janela&#10;&#10;Descrição gerada automaticamente">
            <a:extLst>
              <a:ext uri="{FF2B5EF4-FFF2-40B4-BE49-F238E27FC236}">
                <a16:creationId xmlns:a16="http://schemas.microsoft.com/office/drawing/2014/main" id="{C9392CD4-7B81-4692-9B2A-9DD070305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5" r="9628" b="-1"/>
          <a:stretch/>
        </p:blipFill>
        <p:spPr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B03AE1F-3AFA-487C-8FE1-B03427C0D4C2}"/>
              </a:ext>
            </a:extLst>
          </p:cNvPr>
          <p:cNvSpPr txBox="1"/>
          <p:nvPr/>
        </p:nvSpPr>
        <p:spPr>
          <a:xfrm>
            <a:off x="6305803" y="685800"/>
            <a:ext cx="4609848" cy="5307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 err="1"/>
              <a:t>Nosso</a:t>
            </a:r>
            <a:r>
              <a:rPr lang="en-US" sz="2400" dirty="0"/>
              <a:t> </a:t>
            </a:r>
            <a:r>
              <a:rPr lang="en-US" sz="2400" dirty="0" err="1"/>
              <a:t>primeiro</a:t>
            </a:r>
            <a:r>
              <a:rPr lang="en-US" sz="2400" dirty="0"/>
              <a:t> </a:t>
            </a:r>
            <a:r>
              <a:rPr lang="en-US" sz="2400" dirty="0" err="1"/>
              <a:t>passo,foi</a:t>
            </a:r>
            <a:r>
              <a:rPr lang="en-US" sz="2400" dirty="0"/>
              <a:t> </a:t>
            </a:r>
            <a:r>
              <a:rPr lang="en-US" sz="2400" dirty="0" err="1"/>
              <a:t>organizar</a:t>
            </a:r>
            <a:r>
              <a:rPr lang="en-US" sz="2400" dirty="0"/>
              <a:t> </a:t>
            </a:r>
            <a:r>
              <a:rPr lang="en-US" sz="2400" dirty="0" err="1"/>
              <a:t>horários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professores</a:t>
            </a:r>
            <a:r>
              <a:rPr lang="en-US" sz="2400" dirty="0"/>
              <a:t> </a:t>
            </a:r>
            <a:r>
              <a:rPr lang="en-US" sz="2400" dirty="0" err="1"/>
              <a:t>pudessem</a:t>
            </a:r>
            <a:r>
              <a:rPr lang="en-US" sz="2400" dirty="0"/>
              <a:t> </a:t>
            </a:r>
            <a:r>
              <a:rPr lang="en-US" sz="2400" dirty="0" err="1"/>
              <a:t>levar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alunos</a:t>
            </a:r>
            <a:r>
              <a:rPr lang="en-US" sz="2400" dirty="0"/>
              <a:t> </a:t>
            </a:r>
            <a:r>
              <a:rPr lang="en-US" sz="2400" dirty="0" err="1"/>
              <a:t>até</a:t>
            </a:r>
            <a:r>
              <a:rPr lang="en-US" sz="2400" dirty="0"/>
              <a:t> a </a:t>
            </a:r>
            <a:r>
              <a:rPr lang="en-US" sz="2400" dirty="0" err="1"/>
              <a:t>sala</a:t>
            </a:r>
            <a:r>
              <a:rPr lang="en-US" sz="2400" dirty="0"/>
              <a:t> de </a:t>
            </a:r>
            <a:r>
              <a:rPr lang="en-US" sz="2400" dirty="0" err="1"/>
              <a:t>informática</a:t>
            </a:r>
            <a:r>
              <a:rPr lang="en-US" sz="2400" dirty="0"/>
              <a:t> para </a:t>
            </a:r>
            <a:r>
              <a:rPr lang="en-US" sz="2400" dirty="0" err="1"/>
              <a:t>realizar</a:t>
            </a:r>
            <a:r>
              <a:rPr lang="en-US" sz="2400" dirty="0"/>
              <a:t> as </a:t>
            </a:r>
            <a:r>
              <a:rPr lang="en-US" sz="2400" dirty="0" err="1"/>
              <a:t>pesquisas</a:t>
            </a:r>
            <a:r>
              <a:rPr lang="en-US" sz="2400" dirty="0"/>
              <a:t>, </a:t>
            </a:r>
            <a:r>
              <a:rPr lang="en-US" sz="2400" dirty="0" err="1"/>
              <a:t>buscando</a:t>
            </a:r>
            <a:r>
              <a:rPr lang="en-US" sz="2400" dirty="0"/>
              <a:t> </a:t>
            </a:r>
            <a:r>
              <a:rPr lang="en-US" sz="2400" dirty="0" err="1"/>
              <a:t>aprender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as </a:t>
            </a:r>
            <a:r>
              <a:rPr lang="en-US" sz="2400" dirty="0" err="1"/>
              <a:t>mulheres</a:t>
            </a:r>
            <a:r>
              <a:rPr lang="en-US" sz="2400" dirty="0"/>
              <a:t> de </a:t>
            </a:r>
            <a:r>
              <a:rPr lang="en-US" sz="2400" dirty="0" err="1"/>
              <a:t>nossa</a:t>
            </a:r>
            <a:r>
              <a:rPr lang="en-US" sz="2400" dirty="0"/>
              <a:t> </a:t>
            </a:r>
            <a:r>
              <a:rPr lang="en-US" sz="2400" dirty="0" err="1"/>
              <a:t>história</a:t>
            </a:r>
            <a:r>
              <a:rPr lang="en-US" sz="2400" dirty="0"/>
              <a:t>, </a:t>
            </a:r>
            <a:r>
              <a:rPr lang="en-US" sz="2400" dirty="0" err="1"/>
              <a:t>utilizando</a:t>
            </a:r>
            <a:r>
              <a:rPr lang="en-US" sz="2400" dirty="0"/>
              <a:t> </a:t>
            </a:r>
            <a:r>
              <a:rPr lang="en-US" sz="2400" dirty="0" err="1"/>
              <a:t>sempre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links </a:t>
            </a:r>
            <a:r>
              <a:rPr lang="en-US" sz="2400" dirty="0" err="1"/>
              <a:t>como</a:t>
            </a:r>
            <a:r>
              <a:rPr lang="en-US" sz="2400" dirty="0"/>
              <a:t> base de </a:t>
            </a:r>
            <a:r>
              <a:rPr lang="en-US" sz="2400" dirty="0" err="1"/>
              <a:t>pesquisa</a:t>
            </a:r>
            <a:r>
              <a:rPr lang="en-US" sz="2400" dirty="0"/>
              <a:t>. E </a:t>
            </a:r>
            <a:r>
              <a:rPr lang="en-US" sz="2400" dirty="0" err="1"/>
              <a:t>assim</a:t>
            </a:r>
            <a:r>
              <a:rPr lang="en-US" sz="2400" dirty="0"/>
              <a:t> </a:t>
            </a:r>
            <a:r>
              <a:rPr lang="en-US" sz="2400" dirty="0" err="1"/>
              <a:t>começar</a:t>
            </a:r>
            <a:r>
              <a:rPr lang="en-US" sz="2400" dirty="0"/>
              <a:t> a </a:t>
            </a:r>
            <a:r>
              <a:rPr lang="en-US" sz="2400" dirty="0" err="1"/>
              <a:t>trabalhar</a:t>
            </a:r>
            <a:r>
              <a:rPr lang="en-US" sz="2400" dirty="0"/>
              <a:t> dentro de </a:t>
            </a:r>
            <a:r>
              <a:rPr lang="en-US" sz="2400" dirty="0" err="1"/>
              <a:t>cada</a:t>
            </a:r>
            <a:r>
              <a:rPr lang="en-US" sz="2400" dirty="0"/>
              <a:t> </a:t>
            </a:r>
            <a:r>
              <a:rPr lang="en-US" sz="2400" dirty="0" err="1"/>
              <a:t>disciplina</a:t>
            </a:r>
            <a:r>
              <a:rPr lang="en-US" sz="2400" dirty="0"/>
              <a:t> , no meu </a:t>
            </a:r>
            <a:r>
              <a:rPr lang="en-US" sz="2400" dirty="0" err="1"/>
              <a:t>caso</a:t>
            </a:r>
            <a:r>
              <a:rPr lang="en-US" sz="2400" dirty="0"/>
              <a:t> a  </a:t>
            </a:r>
            <a:r>
              <a:rPr lang="en-US" sz="2400" dirty="0" err="1"/>
              <a:t>Arte</a:t>
            </a:r>
            <a:r>
              <a:rPr lang="en-US" sz="2400" dirty="0"/>
              <a:t>.    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                   3º Ensino </a:t>
            </a:r>
            <a:r>
              <a:rPr lang="en-US" sz="2400" dirty="0" err="1"/>
              <a:t>Médio</a:t>
            </a:r>
            <a:r>
              <a:rPr lang="en-US" sz="2400" dirty="0"/>
              <a:t>-A,B</a:t>
            </a:r>
          </a:p>
        </p:txBody>
      </p:sp>
    </p:spTree>
    <p:extLst>
      <p:ext uri="{BB962C8B-B14F-4D97-AF65-F5344CB8AC3E}">
        <p14:creationId xmlns:p14="http://schemas.microsoft.com/office/powerpoint/2010/main" val="423724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34E21-2D9F-4CCA-91DA-7626328FE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36" y="228600"/>
            <a:ext cx="10114670" cy="5748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O TRABALHO REALIZADO COM O  3º ANO ENSINO MÉDIO FOI A RELEITURA DE OBRAS ,INSPIRADO NESTAS MULHERES </a:t>
            </a:r>
            <a:br>
              <a:rPr lang="en-US" sz="4800" dirty="0"/>
            </a:br>
            <a:r>
              <a:rPr lang="en-US" sz="2200" dirty="0"/>
              <a:t>TARSILA DO AMARAL     </a:t>
            </a:r>
            <a:br>
              <a:rPr lang="en-US" sz="2200" dirty="0"/>
            </a:br>
            <a:r>
              <a:rPr lang="en-US" sz="2200" dirty="0"/>
              <a:t>MARIA DA PENHA</a:t>
            </a:r>
            <a:br>
              <a:rPr lang="en-US" sz="2200" dirty="0"/>
            </a:br>
            <a:r>
              <a:rPr lang="en-US" sz="2200" dirty="0"/>
              <a:t>MARÍLIA GABRIELA</a:t>
            </a:r>
            <a:br>
              <a:rPr lang="en-US" sz="2200" dirty="0"/>
            </a:br>
            <a:r>
              <a:rPr lang="en-US" sz="2200" dirty="0"/>
              <a:t>CHIQUINHA GONZAGA</a:t>
            </a:r>
            <a:br>
              <a:rPr lang="en-US" sz="2200" dirty="0"/>
            </a:br>
            <a:r>
              <a:rPr lang="en-US" sz="2200" dirty="0"/>
              <a:t>PAGU</a:t>
            </a:r>
            <a:br>
              <a:rPr lang="en-US" sz="2200" dirty="0"/>
            </a:br>
            <a:r>
              <a:rPr lang="en-US" sz="2200" dirty="0"/>
              <a:t>NAIR TEFFÉ</a:t>
            </a:r>
            <a:br>
              <a:rPr lang="en-US" sz="2200" dirty="0"/>
            </a:br>
            <a:r>
              <a:rPr lang="en-US" sz="2200" dirty="0"/>
              <a:t>DIONÍSIA GONÇALVES</a:t>
            </a:r>
            <a:br>
              <a:rPr lang="en-US" sz="2200" dirty="0"/>
            </a:br>
            <a:r>
              <a:rPr lang="en-US" sz="2200" dirty="0"/>
              <a:t>MARIA QUITÉRIA</a:t>
            </a:r>
            <a:br>
              <a:rPr lang="en-US" sz="2200" dirty="0"/>
            </a:br>
            <a:r>
              <a:rPr lang="en-US" sz="2200" dirty="0"/>
              <a:t>DANDARA DOS PALMARES</a:t>
            </a:r>
            <a:br>
              <a:rPr lang="en-US" sz="2200" dirty="0"/>
            </a:br>
            <a:r>
              <a:rPr lang="en-US" sz="2200" dirty="0"/>
              <a:t>LAUDELINA DE CAMPOS MELO</a:t>
            </a:r>
          </a:p>
        </p:txBody>
      </p:sp>
    </p:spTree>
    <p:extLst>
      <p:ext uri="{BB962C8B-B14F-4D97-AF65-F5344CB8AC3E}">
        <p14:creationId xmlns:p14="http://schemas.microsoft.com/office/powerpoint/2010/main" val="18771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FC84D-C5CF-40D1-B353-0F84F2B7D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8264" y="1280935"/>
            <a:ext cx="4500295" cy="509223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TÉCNICA UTILIZADA COM A SALA FOI A RELEITURA,UTILIZANDO VÁRIAS TÉCNICAS DE PREENCHIMENTO DAS OBRAS. 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AS MULHERES FORAM ESCOLHIDAS LIVREMENTE, ALGUMAS DA INTERNET OUTRAS DE PAGINAS DE LIVRO.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NAS FOTOS AO LADO  OS ALUNOS ESTÃO COMEÇANDO A ESBOÇAR O DESENHO ESCOLHIDO, SEMPRE TENDO O AUXILIO DA PROFESSORA.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000" dirty="0"/>
              <a:t>3º ANO ENSINO MÉDIO A,B</a:t>
            </a:r>
          </a:p>
        </p:txBody>
      </p:sp>
      <p:pic>
        <p:nvPicPr>
          <p:cNvPr id="6" name="Imagem 5" descr="Pessoas sentadas ao redor de uma mesa&#10;&#10;Descrição gerada automaticamente">
            <a:extLst>
              <a:ext uri="{FF2B5EF4-FFF2-40B4-BE49-F238E27FC236}">
                <a16:creationId xmlns:a16="http://schemas.microsoft.com/office/drawing/2014/main" id="{3D203F34-F1CC-4E8D-95AC-9ED8CF44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4" r="11230" b="4"/>
          <a:stretch/>
        </p:blipFill>
        <p:spPr>
          <a:xfrm>
            <a:off x="2534144" y="3209544"/>
            <a:ext cx="3383280" cy="3648456"/>
          </a:xfrm>
          <a:prstGeom prst="rect">
            <a:avLst/>
          </a:prstGeom>
        </p:spPr>
      </p:pic>
      <p:pic>
        <p:nvPicPr>
          <p:cNvPr id="19" name="Imagem 18" descr="Uma imagem contendo pessoa, mesa, janela, olhando&#10;&#10;Descrição gerada automaticamente">
            <a:extLst>
              <a:ext uri="{FF2B5EF4-FFF2-40B4-BE49-F238E27FC236}">
                <a16:creationId xmlns:a16="http://schemas.microsoft.com/office/drawing/2014/main" id="{78205751-FC3F-4E98-868B-20CCD0D3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r="24490" b="-1"/>
          <a:stretch/>
        </p:blipFill>
        <p:spPr>
          <a:xfrm>
            <a:off x="-499" y="10"/>
            <a:ext cx="3835570" cy="3899748"/>
          </a:xfrm>
          <a:custGeom>
            <a:avLst/>
            <a:gdLst/>
            <a:ahLst/>
            <a:cxnLst/>
            <a:rect l="l" t="t" r="r" b="b"/>
            <a:pathLst>
              <a:path w="4551358" h="3899758">
                <a:moveTo>
                  <a:pt x="0" y="0"/>
                </a:moveTo>
                <a:lnTo>
                  <a:pt x="4551358" y="0"/>
                </a:lnTo>
                <a:lnTo>
                  <a:pt x="4551358" y="3077500"/>
                </a:lnTo>
                <a:lnTo>
                  <a:pt x="2843111" y="3077500"/>
                </a:lnTo>
                <a:lnTo>
                  <a:pt x="2843111" y="3899758"/>
                </a:lnTo>
                <a:lnTo>
                  <a:pt x="0" y="3899758"/>
                </a:lnTo>
                <a:close/>
              </a:path>
            </a:pathLst>
          </a:custGeom>
        </p:spPr>
      </p:pic>
      <p:pic>
        <p:nvPicPr>
          <p:cNvPr id="22" name="Imagem 21" descr="Uma imagem contendo no interior, pessoa, deitado, cama&#10;&#10;Descrição gerada automaticamente">
            <a:extLst>
              <a:ext uri="{FF2B5EF4-FFF2-40B4-BE49-F238E27FC236}">
                <a16:creationId xmlns:a16="http://schemas.microsoft.com/office/drawing/2014/main" id="{85131F72-3E0A-45AC-B088-C9A8A957DC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3" r="24413" b="1"/>
          <a:stretch/>
        </p:blipFill>
        <p:spPr>
          <a:xfrm>
            <a:off x="3959679" y="-268"/>
            <a:ext cx="1972162" cy="3082474"/>
          </a:xfrm>
          <a:prstGeom prst="rect">
            <a:avLst/>
          </a:prstGeom>
        </p:spPr>
      </p:pic>
      <p:pic>
        <p:nvPicPr>
          <p:cNvPr id="15" name="Imagem 14" descr="Uma imagem contendo pessoa, no interior, janela, cortina&#10;&#10;Descrição gerada automaticamente">
            <a:extLst>
              <a:ext uri="{FF2B5EF4-FFF2-40B4-BE49-F238E27FC236}">
                <a16:creationId xmlns:a16="http://schemas.microsoft.com/office/drawing/2014/main" id="{B18841B1-717E-43CC-A727-272D454A35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 r="28486" b="2"/>
          <a:stretch/>
        </p:blipFill>
        <p:spPr>
          <a:xfrm>
            <a:off x="-6347" y="4041648"/>
            <a:ext cx="2408181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93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Pessoa segurando um prato de comida&#10;&#10;Descrição gerada automaticamente">
            <a:extLst>
              <a:ext uri="{FF2B5EF4-FFF2-40B4-BE49-F238E27FC236}">
                <a16:creationId xmlns:a16="http://schemas.microsoft.com/office/drawing/2014/main" id="{50EB8DA9-B082-44C8-BC32-21ACCE78C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" r="-1" b="27220"/>
          <a:stretch/>
        </p:blipFill>
        <p:spPr>
          <a:xfrm>
            <a:off x="321734" y="321732"/>
            <a:ext cx="5730068" cy="3067161"/>
          </a:xfrm>
          <a:prstGeom prst="rect">
            <a:avLst/>
          </a:prstGeom>
        </p:spPr>
      </p:pic>
      <p:pic>
        <p:nvPicPr>
          <p:cNvPr id="9" name="Imagem 8" descr="Uma imagem contendo pessoa, mesa, no interior, bolo&#10;&#10;Descrição gerada automaticamente">
            <a:extLst>
              <a:ext uri="{FF2B5EF4-FFF2-40B4-BE49-F238E27FC236}">
                <a16:creationId xmlns:a16="http://schemas.microsoft.com/office/drawing/2014/main" id="{9814CB01-3E7A-4828-ABDF-32891EA41A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r="10177" b="-4"/>
          <a:stretch/>
        </p:blipFill>
        <p:spPr>
          <a:xfrm>
            <a:off x="321735" y="3469102"/>
            <a:ext cx="2823886" cy="3069719"/>
          </a:xfrm>
          <a:prstGeom prst="rect">
            <a:avLst/>
          </a:prstGeom>
        </p:spPr>
      </p:pic>
      <p:pic>
        <p:nvPicPr>
          <p:cNvPr id="7" name="Imagem 6" descr="Uma imagem contendo pessoa, no interior, mesa, bolo&#10;&#10;Descrição gerada automaticamente">
            <a:extLst>
              <a:ext uri="{FF2B5EF4-FFF2-40B4-BE49-F238E27FC236}">
                <a16:creationId xmlns:a16="http://schemas.microsoft.com/office/drawing/2014/main" id="{1EB161EA-AB3A-4669-BB88-78448251D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3" r="17582" b="1"/>
          <a:stretch/>
        </p:blipFill>
        <p:spPr>
          <a:xfrm>
            <a:off x="3227917" y="3459480"/>
            <a:ext cx="2823886" cy="3076783"/>
          </a:xfrm>
          <a:prstGeom prst="rect">
            <a:avLst/>
          </a:prstGeom>
        </p:spPr>
      </p:pic>
      <p:pic>
        <p:nvPicPr>
          <p:cNvPr id="3" name="Imagem 2" descr="Uma imagem contendo pessoa, no interior, homem, comida&#10;&#10;Descrição gerada automaticamente">
            <a:extLst>
              <a:ext uri="{FF2B5EF4-FFF2-40B4-BE49-F238E27FC236}">
                <a16:creationId xmlns:a16="http://schemas.microsoft.com/office/drawing/2014/main" id="{512F4DA3-E85B-4B0E-9F71-BE77A2F98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6" r="17837" b="-1"/>
          <a:stretch/>
        </p:blipFill>
        <p:spPr>
          <a:xfrm>
            <a:off x="6134100" y="321731"/>
            <a:ext cx="5736165" cy="527721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017F1D4-3A73-4B67-93F3-F7EAD3F63C7C}"/>
              </a:ext>
            </a:extLst>
          </p:cNvPr>
          <p:cNvSpPr txBox="1"/>
          <p:nvPr/>
        </p:nvSpPr>
        <p:spPr>
          <a:xfrm>
            <a:off x="6134098" y="5598942"/>
            <a:ext cx="5736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TÉCNICA UTILIZADA – GIZ DE CERA DERRETIDO INICIANDO O PREENCHIMENTO DA OBRA – 3º ANO E. M. TURMA A, B</a:t>
            </a:r>
          </a:p>
        </p:txBody>
      </p:sp>
    </p:spTree>
    <p:extLst>
      <p:ext uri="{BB962C8B-B14F-4D97-AF65-F5344CB8AC3E}">
        <p14:creationId xmlns:p14="http://schemas.microsoft.com/office/powerpoint/2010/main" val="366813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264A84D-7F7E-42E5-B9DD-34AA0B7E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F1F63-297B-41AF-BCC4-31C2928C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pt-BR" b="1" dirty="0"/>
              <a:t>Alunos do 3º ano E.M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B0EB9-1A40-4EA1-B129-709AA2CD9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79F973-8B91-4934-BAA9-02A5BA885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74537"/>
          </a:xfrm>
        </p:spPr>
        <p:txBody>
          <a:bodyPr>
            <a:normAutofit/>
          </a:bodyPr>
          <a:lstStyle/>
          <a:p>
            <a:r>
              <a:rPr lang="en-US" dirty="0" err="1"/>
              <a:t>Utilizando</a:t>
            </a:r>
            <a:r>
              <a:rPr lang="en-US" dirty="0"/>
              <a:t> o </a:t>
            </a:r>
            <a:r>
              <a:rPr lang="en-US" dirty="0" err="1"/>
              <a:t>espaço</a:t>
            </a:r>
            <a:r>
              <a:rPr lang="en-US" dirty="0"/>
              <a:t> de fora da </a:t>
            </a:r>
            <a:r>
              <a:rPr lang="en-US" dirty="0" err="1"/>
              <a:t>sala</a:t>
            </a:r>
            <a:r>
              <a:rPr lang="en-US" dirty="0"/>
              <a:t> de aula , o patio.</a:t>
            </a:r>
          </a:p>
          <a:p>
            <a:r>
              <a:rPr lang="en-US" dirty="0" err="1"/>
              <a:t>Trabalhando</a:t>
            </a:r>
            <a:r>
              <a:rPr lang="en-US" dirty="0"/>
              <a:t> as </a:t>
            </a:r>
            <a:r>
              <a:rPr lang="en-US" dirty="0" err="1"/>
              <a:t>obras</a:t>
            </a:r>
            <a:r>
              <a:rPr lang="en-US" dirty="0"/>
              <a:t>, com o </a:t>
            </a:r>
            <a:r>
              <a:rPr lang="en-US" dirty="0" err="1"/>
              <a:t>preenchimento</a:t>
            </a:r>
            <a:r>
              <a:rPr lang="en-US" dirty="0"/>
              <a:t> das </a:t>
            </a:r>
            <a:r>
              <a:rPr lang="en-US" dirty="0" err="1"/>
              <a:t>mesmas</a:t>
            </a:r>
            <a:r>
              <a:rPr lang="en-US" dirty="0"/>
              <a:t>;</a:t>
            </a:r>
          </a:p>
          <a:p>
            <a:r>
              <a:rPr lang="en-US" dirty="0"/>
              <a:t>Técnica:</a:t>
            </a:r>
          </a:p>
          <a:p>
            <a:r>
              <a:rPr lang="en-US" dirty="0"/>
              <a:t> </a:t>
            </a:r>
            <a:r>
              <a:rPr lang="en-US" dirty="0" err="1"/>
              <a:t>mosaico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1;</a:t>
            </a:r>
          </a:p>
          <a:p>
            <a:r>
              <a:rPr lang="en-US" dirty="0" err="1"/>
              <a:t>Giz</a:t>
            </a:r>
            <a:r>
              <a:rPr lang="en-US" dirty="0"/>
              <a:t> de </a:t>
            </a:r>
            <a:r>
              <a:rPr lang="en-US" dirty="0" err="1"/>
              <a:t>cera</a:t>
            </a:r>
            <a:r>
              <a:rPr lang="en-US" dirty="0"/>
              <a:t> </a:t>
            </a:r>
            <a:r>
              <a:rPr lang="en-US" dirty="0" err="1"/>
              <a:t>derretido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2;</a:t>
            </a:r>
          </a:p>
          <a:p>
            <a:r>
              <a:rPr lang="en-US" dirty="0" err="1"/>
              <a:t>Tinta</a:t>
            </a:r>
            <a:r>
              <a:rPr lang="en-US" dirty="0"/>
              <a:t> </a:t>
            </a:r>
            <a:r>
              <a:rPr lang="en-US" dirty="0" err="1"/>
              <a:t>guache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3;</a:t>
            </a:r>
          </a:p>
        </p:txBody>
      </p:sp>
      <p:pic>
        <p:nvPicPr>
          <p:cNvPr id="7" name="Espaço Reservado para Conteúdo 6" descr="Uma imagem contendo mesa, pessoa, no interior, homem&#10;&#10;Descrição gerada automaticamente">
            <a:extLst>
              <a:ext uri="{FF2B5EF4-FFF2-40B4-BE49-F238E27FC236}">
                <a16:creationId xmlns:a16="http://schemas.microsoft.com/office/drawing/2014/main" id="{97C3B4A3-D55E-4CC9-8A65-6A7905CD1D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8" r="2" b="2"/>
          <a:stretch/>
        </p:blipFill>
        <p:spPr>
          <a:xfrm>
            <a:off x="4673497" y="645105"/>
            <a:ext cx="4102336" cy="3012495"/>
          </a:xfrm>
          <a:prstGeom prst="rect">
            <a:avLst/>
          </a:prstGeom>
        </p:spPr>
      </p:pic>
      <p:pic>
        <p:nvPicPr>
          <p:cNvPr id="13" name="Imagem 12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737428AC-1AA6-4448-B6D8-9359F6D3E4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9" r="11726" b="-6"/>
          <a:stretch/>
        </p:blipFill>
        <p:spPr>
          <a:xfrm>
            <a:off x="4673499" y="3772312"/>
            <a:ext cx="2000678" cy="2134082"/>
          </a:xfrm>
          <a:prstGeom prst="rect">
            <a:avLst/>
          </a:prstGeom>
        </p:spPr>
      </p:pic>
      <p:pic>
        <p:nvPicPr>
          <p:cNvPr id="11" name="Imagem 10" descr="Uma imagem contendo pessoa, mesa, bolo, no interior&#10;&#10;Descrição gerada automaticamente">
            <a:extLst>
              <a:ext uri="{FF2B5EF4-FFF2-40B4-BE49-F238E27FC236}">
                <a16:creationId xmlns:a16="http://schemas.microsoft.com/office/drawing/2014/main" id="{FE4A25AB-CCBD-4281-A442-E563C4C687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1" r="3501" b="7"/>
          <a:stretch/>
        </p:blipFill>
        <p:spPr>
          <a:xfrm>
            <a:off x="6775155" y="3772312"/>
            <a:ext cx="2000678" cy="2134082"/>
          </a:xfrm>
          <a:prstGeom prst="rect">
            <a:avLst/>
          </a:prstGeom>
        </p:spPr>
      </p:pic>
      <p:pic>
        <p:nvPicPr>
          <p:cNvPr id="9" name="Imagem 8" descr="Uma imagem contendo pessoa, mulher, janela, mesa&#10;&#10;Descrição gerada automaticamente">
            <a:extLst>
              <a:ext uri="{FF2B5EF4-FFF2-40B4-BE49-F238E27FC236}">
                <a16:creationId xmlns:a16="http://schemas.microsoft.com/office/drawing/2014/main" id="{289D1ED7-17EC-4BDC-9020-86E1A9FCF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5" r="22339" b="3"/>
          <a:stretch/>
        </p:blipFill>
        <p:spPr>
          <a:xfrm>
            <a:off x="8876811" y="648137"/>
            <a:ext cx="2631084" cy="5259998"/>
          </a:xfrm>
          <a:prstGeom prst="rect">
            <a:avLst/>
          </a:prstGeom>
        </p:spPr>
      </p:pic>
      <p:sp>
        <p:nvSpPr>
          <p:cNvPr id="24" name="Freeform 11">
            <a:extLst>
              <a:ext uri="{FF2B5EF4-FFF2-40B4-BE49-F238E27FC236}">
                <a16:creationId xmlns:a16="http://schemas.microsoft.com/office/drawing/2014/main" id="{AF67D081-FD42-4C44-AA53-2FB802001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D29AEC-6BD9-4F2E-BDB4-2D7BB592EFF0}"/>
              </a:ext>
            </a:extLst>
          </p:cNvPr>
          <p:cNvSpPr txBox="1"/>
          <p:nvPr/>
        </p:nvSpPr>
        <p:spPr>
          <a:xfrm>
            <a:off x="11071274" y="5331655"/>
            <a:ext cx="43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3C21AB2-26E1-4A6E-A376-5BBA16025D6D}"/>
              </a:ext>
            </a:extLst>
          </p:cNvPr>
          <p:cNvSpPr txBox="1"/>
          <p:nvPr/>
        </p:nvSpPr>
        <p:spPr>
          <a:xfrm>
            <a:off x="8192706" y="3235569"/>
            <a:ext cx="3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20BD8E4-AC03-49C7-80DF-577F6BEC2A9F}"/>
              </a:ext>
            </a:extLst>
          </p:cNvPr>
          <p:cNvSpPr txBox="1"/>
          <p:nvPr/>
        </p:nvSpPr>
        <p:spPr>
          <a:xfrm>
            <a:off x="8192706" y="5430129"/>
            <a:ext cx="583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AF102EB-8708-4A02-AA3B-7882D5EDAB51}"/>
              </a:ext>
            </a:extLst>
          </p:cNvPr>
          <p:cNvSpPr txBox="1"/>
          <p:nvPr/>
        </p:nvSpPr>
        <p:spPr>
          <a:xfrm>
            <a:off x="5717054" y="5542671"/>
            <a:ext cx="37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34336581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1449</Words>
  <Application>Microsoft Office PowerPoint</Application>
  <PresentationFormat>Widescreen</PresentationFormat>
  <Paragraphs>98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 3</vt:lpstr>
      <vt:lpstr>Cacho</vt:lpstr>
      <vt:lpstr>Portifólio – 1º Exposição Artística</vt:lpstr>
      <vt:lpstr>Tudo começou a partir de um sonho:</vt:lpstr>
      <vt:lpstr>Mas....</vt:lpstr>
      <vt:lpstr>Por que esse Tema ?</vt:lpstr>
      <vt:lpstr>Apresentação do PowerPoint</vt:lpstr>
      <vt:lpstr>O TRABALHO REALIZADO COM O  3º ANO ENSINO MÉDIO FOI A RELEITURA DE OBRAS ,INSPIRADO NESTAS MULHERES  TARSILA DO AMARAL      MARIA DA PENHA MARÍLIA GABRIELA CHIQUINHA GONZAGA PAGU NAIR TEFFÉ DIONÍSIA GONÇALVES MARIA QUITÉRIA DANDARA DOS PALMARES LAUDELINA DE CAMPOS MELO</vt:lpstr>
      <vt:lpstr>A TÉCNICA UTILIZADA COM A SALA FOI A RELEITURA,UTILIZANDO VÁRIAS TÉCNICAS DE PREENCHIMENTO DAS OBRAS.  AS MULHERES FORAM ESCOLHIDAS LIVREMENTE, ALGUMAS DA INTERNET OUTRAS DE PAGINAS DE LIVRO.  NAS FOTOS AO LADO  OS ALUNOS ESTÃO COMEÇANDO A ESBOÇAR O DESENHO ESCOLHIDO, SEMPRE TENDO O AUXILIO DA PROFESSORA.  3º ANO ENSINO MÉDIO A,B</vt:lpstr>
      <vt:lpstr>Apresentação do PowerPoint</vt:lpstr>
      <vt:lpstr>Alunos do 3º ano E.M</vt:lpstr>
      <vt:lpstr>Apresentação do PowerPoint</vt:lpstr>
      <vt:lpstr>Apresentação do PowerPoint</vt:lpstr>
      <vt:lpstr>Apresentação do PowerPoint</vt:lpstr>
      <vt:lpstr>Depois de praticamente (2)dois meses e meio, trabalhando as obras cada professor em sua aula e desenvolvendo na sua disciplina, chegamos ao tão sonhado dia. O mais interessante, é que na exposição havia também outros trabalhos expostos , trabalhos estes realizados durante o ano letivo.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</vt:lpstr>
      <vt:lpstr>REFERÊNCIAS BIBLIOGRÁFICAS GERAL</vt:lpstr>
      <vt:lpstr>GOSTARIA DE AGRADECER A TODOS ,POIS A EXPOSIÇÃO SÓ FOI POSSIVEL PORQUE HOUVE A UNIÃO DE TODOS PROFISSIONAIS DE NOSSA ESCOLA.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Portifólio – 1º Exposição Artística</dc:title>
  <dc:creator>FRANCINE THAIS PAIOLA ATELLI</dc:creator>
  <cp:lastModifiedBy>FRANCINE THAIS PAIOLA ATELLI</cp:lastModifiedBy>
  <cp:revision>5</cp:revision>
  <dcterms:created xsi:type="dcterms:W3CDTF">2020-07-21T13:09:45Z</dcterms:created>
  <dcterms:modified xsi:type="dcterms:W3CDTF">2020-07-21T13:52:44Z</dcterms:modified>
</cp:coreProperties>
</file>