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9" r:id="rId20"/>
    <p:sldId id="280" r:id="rId21"/>
  </p:sldIdLst>
  <p:sldSz cx="12192000" cy="6858000"/>
  <p:notesSz cx="6858000" cy="9144000"/>
  <p:embeddedFontLst>
    <p:embeddedFont>
      <p:font typeface="Dancing Script" pitchFamily="2" charset="0"/>
      <p:regular r:id="rId23"/>
      <p:bold r:id="rId24"/>
    </p:embeddedFont>
    <p:embeddedFont>
      <p:font typeface="Poppins"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HkWkQG1L0GsN1JJzu8v6CmET5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font" Target="fonts/font4.fntdata"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font" Target="fonts/font3.fntdata"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customschemas.google.com/relationships/presentationmetadata" Target="meta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2.fntdata"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1.fntdata" /><Relationship Id="rId28" Type="http://schemas.openxmlformats.org/officeDocument/2006/relationships/font" Target="fonts/font6.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notesMaster" Target="notesMasters/notesMaster1.xml" /><Relationship Id="rId27" Type="http://schemas.openxmlformats.org/officeDocument/2006/relationships/font" Target="fonts/font5.fntdata" /><Relationship Id="rId30"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t-BR"/>
              <a:t>Bem vindo ao Ateliê Frei Damião </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43"/>
        <p:cNvGrpSpPr/>
        <p:nvPr/>
      </p:nvGrpSpPr>
      <p:grpSpPr>
        <a:xfrm>
          <a:off x="0" y="0"/>
          <a:ext cx="0" cy="0"/>
          <a:chOff x="0" y="0"/>
          <a:chExt cx="0" cy="0"/>
        </a:xfrm>
      </p:grpSpPr>
      <p:sp>
        <p:nvSpPr>
          <p:cNvPr id="44" name="Google Shape;44;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4"/>
        <p:cNvGrpSpPr/>
        <p:nvPr/>
      </p:nvGrpSpPr>
      <p:grpSpPr>
        <a:xfrm>
          <a:off x="0" y="0"/>
          <a:ext cx="0" cy="0"/>
          <a:chOff x="0" y="0"/>
          <a:chExt cx="0" cy="0"/>
        </a:xfrm>
      </p:grpSpPr>
      <p:sp>
        <p:nvSpPr>
          <p:cNvPr id="55" name="Google Shape;5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notesSlide" Target="../notesSlides/notesSlide10.xml" /><Relationship Id="rId1" Type="http://schemas.openxmlformats.org/officeDocument/2006/relationships/slideLayout" Target="../slideLayouts/slideLayout2.xml" /><Relationship Id="rId4" Type="http://schemas.openxmlformats.org/officeDocument/2006/relationships/image" Target="../media/image16.jpg" /></Relationships>
</file>

<file path=ppt/slides/_rels/slide11.xml.rels><?xml version="1.0" encoding="UTF-8" standalone="yes"?>
<Relationships xmlns="http://schemas.openxmlformats.org/package/2006/relationships"><Relationship Id="rId3" Type="http://schemas.openxmlformats.org/officeDocument/2006/relationships/image" Target="../media/image17.jpg" /><Relationship Id="rId2" Type="http://schemas.openxmlformats.org/officeDocument/2006/relationships/notesSlide" Target="../notesSlides/notesSlide11.xml" /><Relationship Id="rId1" Type="http://schemas.openxmlformats.org/officeDocument/2006/relationships/slideLayout" Target="../slideLayouts/slideLayout2.xml" /><Relationship Id="rId4" Type="http://schemas.openxmlformats.org/officeDocument/2006/relationships/image" Target="../media/image18.jpg" /></Relationships>
</file>

<file path=ppt/slides/_rels/slide12.xml.rels><?xml version="1.0" encoding="UTF-8" standalone="yes"?>
<Relationships xmlns="http://schemas.openxmlformats.org/package/2006/relationships"><Relationship Id="rId3" Type="http://schemas.openxmlformats.org/officeDocument/2006/relationships/image" Target="../media/image19.jpg" /><Relationship Id="rId2" Type="http://schemas.openxmlformats.org/officeDocument/2006/relationships/notesSlide" Target="../notesSlides/notesSlide12.xml" /><Relationship Id="rId1" Type="http://schemas.openxmlformats.org/officeDocument/2006/relationships/slideLayout" Target="../slideLayouts/slideLayout2.xml" /><Relationship Id="rId4" Type="http://schemas.openxmlformats.org/officeDocument/2006/relationships/image" Target="../media/image20.jpg" /></Relationships>
</file>

<file path=ppt/slides/_rels/slide13.xml.rels><?xml version="1.0" encoding="UTF-8" standalone="yes"?>
<Relationships xmlns="http://schemas.openxmlformats.org/package/2006/relationships"><Relationship Id="rId3" Type="http://schemas.openxmlformats.org/officeDocument/2006/relationships/image" Target="../media/image21.jpg" /><Relationship Id="rId2" Type="http://schemas.openxmlformats.org/officeDocument/2006/relationships/notesSlide" Target="../notesSlides/notesSlide13.xml" /><Relationship Id="rId1" Type="http://schemas.openxmlformats.org/officeDocument/2006/relationships/slideLayout" Target="../slideLayouts/slideLayout2.xml" /><Relationship Id="rId6" Type="http://schemas.openxmlformats.org/officeDocument/2006/relationships/image" Target="../media/image24.jpg" /><Relationship Id="rId5" Type="http://schemas.openxmlformats.org/officeDocument/2006/relationships/image" Target="../media/image23.jpg" /><Relationship Id="rId4" Type="http://schemas.openxmlformats.org/officeDocument/2006/relationships/image" Target="../media/image22.jpg" /></Relationships>
</file>

<file path=ppt/slides/_rels/slide14.xml.rels><?xml version="1.0" encoding="UTF-8" standalone="yes"?>
<Relationships xmlns="http://schemas.openxmlformats.org/package/2006/relationships"><Relationship Id="rId3" Type="http://schemas.openxmlformats.org/officeDocument/2006/relationships/image" Target="../media/image25.jpg" /><Relationship Id="rId2" Type="http://schemas.openxmlformats.org/officeDocument/2006/relationships/notesSlide" Target="../notesSlides/notesSlide14.xml" /><Relationship Id="rId1" Type="http://schemas.openxmlformats.org/officeDocument/2006/relationships/slideLayout" Target="../slideLayouts/slideLayout2.xml" /><Relationship Id="rId6" Type="http://schemas.openxmlformats.org/officeDocument/2006/relationships/image" Target="../media/image28.jpg" /><Relationship Id="rId5" Type="http://schemas.openxmlformats.org/officeDocument/2006/relationships/image" Target="../media/image27.jpg" /><Relationship Id="rId4" Type="http://schemas.openxmlformats.org/officeDocument/2006/relationships/image" Target="../media/image26.jpg" /></Relationships>
</file>

<file path=ppt/slides/_rels/slide15.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31.jpg" /><Relationship Id="rId2" Type="http://schemas.openxmlformats.org/officeDocument/2006/relationships/notesSlide" Target="../notesSlides/notesSlide17.xml" /><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4.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3.jpg" /></Relationships>
</file>

<file path=ppt/slides/_rels/slide4.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notesSlide" Target="../notesSlides/notesSlide4.xml" /><Relationship Id="rId1" Type="http://schemas.openxmlformats.org/officeDocument/2006/relationships/slideLayout" Target="../slideLayouts/slideLayout3.xml" /><Relationship Id="rId4" Type="http://schemas.openxmlformats.org/officeDocument/2006/relationships/image" Target="../media/image5.jpg" /></Relationships>
</file>

<file path=ppt/slides/_rels/slide5.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image" Target="../media/image7.jpg" /></Relationships>
</file>

<file path=ppt/slides/_rels/slide6.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notesSlide" Target="../notesSlides/notesSlide6.xml" /><Relationship Id="rId1" Type="http://schemas.openxmlformats.org/officeDocument/2006/relationships/slideLayout" Target="../slideLayouts/slideLayout2.xml" /><Relationship Id="rId4" Type="http://schemas.openxmlformats.org/officeDocument/2006/relationships/image" Target="../media/image9.jpg" /></Relationships>
</file>

<file path=ppt/slides/_rels/slide7.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notesSlide" Target="../notesSlides/notesSlide7.xml" /><Relationship Id="rId1" Type="http://schemas.openxmlformats.org/officeDocument/2006/relationships/slideLayout" Target="../slideLayouts/slideLayout2.xml" /><Relationship Id="rId4" Type="http://schemas.openxmlformats.org/officeDocument/2006/relationships/image" Target="../media/image11.jpg" /></Relationships>
</file>

<file path=ppt/slides/_rels/slide8.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notesSlide" Target="../notesSlides/notesSlide8.xml" /><Relationship Id="rId1" Type="http://schemas.openxmlformats.org/officeDocument/2006/relationships/slideLayout" Target="../slideLayouts/slideLayout2.xml" /><Relationship Id="rId4" Type="http://schemas.openxmlformats.org/officeDocument/2006/relationships/image" Target="../media/image13.jpg" /></Relationships>
</file>

<file path=ppt/slides/_rels/slide9.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notesSlide" Target="../notesSlides/notesSlide9.xml" /><Relationship Id="rId1" Type="http://schemas.openxmlformats.org/officeDocument/2006/relationships/slideLayout" Target="../slideLayouts/slideLayout2.xml" /><Relationship Id="rId4" Type="http://schemas.openxmlformats.org/officeDocument/2006/relationships/image" Target="../media/image15.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00000"/>
              </a:buClr>
              <a:buSzPts val="6000"/>
              <a:buFont typeface="Calibri"/>
              <a:buNone/>
            </a:pPr>
            <a:r>
              <a:rPr lang="pt-BR" b="1">
                <a:solidFill>
                  <a:srgbClr val="C00000"/>
                </a:solidFill>
              </a:rPr>
              <a:t>Modelagem e escultura na argila </a:t>
            </a:r>
            <a:endParaRPr/>
          </a:p>
        </p:txBody>
      </p:sp>
      <p:sp>
        <p:nvSpPr>
          <p:cNvPr id="90" name="Google Shape;90;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pt-BR" b="1"/>
              <a:t>EJA  2019 </a:t>
            </a:r>
            <a:endParaRPr/>
          </a:p>
          <a:p>
            <a:pPr marL="0" lvl="0" indent="0" algn="ctr" rtl="0">
              <a:lnSpc>
                <a:spcPct val="90000"/>
              </a:lnSpc>
              <a:spcBef>
                <a:spcPts val="1000"/>
              </a:spcBef>
              <a:spcAft>
                <a:spcPts val="0"/>
              </a:spcAft>
              <a:buClr>
                <a:schemeClr val="dk1"/>
              </a:buClr>
              <a:buSzPts val="2400"/>
              <a:buNone/>
            </a:pPr>
            <a:r>
              <a:rPr lang="pt-BR" b="1"/>
              <a:t>EMEF FREI DAMIÃO </a:t>
            </a:r>
            <a:endParaRPr/>
          </a:p>
        </p:txBody>
      </p:sp>
      <p:sp>
        <p:nvSpPr>
          <p:cNvPr id="91" name="Google Shape;91;p1"/>
          <p:cNvSpPr txBox="1"/>
          <p:nvPr/>
        </p:nvSpPr>
        <p:spPr>
          <a:xfrm>
            <a:off x="5179034" y="2517165"/>
            <a:ext cx="1828800" cy="182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t-BR" b="1"/>
              <a:t>Resgatando memórias...</a:t>
            </a:r>
            <a:endParaRPr/>
          </a:p>
        </p:txBody>
      </p:sp>
      <p:pic>
        <p:nvPicPr>
          <p:cNvPr id="156" name="Google Shape;156;p10"/>
          <p:cNvPicPr preferRelativeResize="0">
            <a:picLocks noGrp="1"/>
          </p:cNvPicPr>
          <p:nvPr>
            <p:ph type="body" idx="1"/>
          </p:nvPr>
        </p:nvPicPr>
        <p:blipFill rotWithShape="1">
          <a:blip r:embed="rId3">
            <a:alphaModFix/>
          </a:blip>
          <a:srcRect/>
          <a:stretch/>
        </p:blipFill>
        <p:spPr>
          <a:xfrm>
            <a:off x="1241176" y="1825625"/>
            <a:ext cx="4375647" cy="4351338"/>
          </a:xfrm>
          <a:prstGeom prst="rect">
            <a:avLst/>
          </a:prstGeom>
          <a:noFill/>
          <a:ln>
            <a:noFill/>
          </a:ln>
        </p:spPr>
      </p:pic>
      <p:pic>
        <p:nvPicPr>
          <p:cNvPr id="157" name="Google Shape;157;p10"/>
          <p:cNvPicPr preferRelativeResize="0">
            <a:picLocks noGrp="1"/>
          </p:cNvPicPr>
          <p:nvPr>
            <p:ph type="body" idx="2"/>
          </p:nvPr>
        </p:nvPicPr>
        <p:blipFill rotWithShape="1">
          <a:blip r:embed="rId4">
            <a:alphaModFix/>
          </a:blip>
          <a:srcRect/>
          <a:stretch/>
        </p:blipFill>
        <p:spPr>
          <a:xfrm>
            <a:off x="7108266" y="1825625"/>
            <a:ext cx="3309468" cy="4351338"/>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t-BR" b="1"/>
              <a:t>Alcançando os filhos...</a:t>
            </a:r>
            <a:endParaRPr/>
          </a:p>
        </p:txBody>
      </p:sp>
      <p:pic>
        <p:nvPicPr>
          <p:cNvPr id="163" name="Google Shape;163;p11"/>
          <p:cNvPicPr preferRelativeResize="0">
            <a:picLocks noGrp="1"/>
          </p:cNvPicPr>
          <p:nvPr>
            <p:ph type="body" idx="1"/>
          </p:nvPr>
        </p:nvPicPr>
        <p:blipFill rotWithShape="1">
          <a:blip r:embed="rId3">
            <a:alphaModFix/>
          </a:blip>
          <a:srcRect/>
          <a:stretch/>
        </p:blipFill>
        <p:spPr>
          <a:xfrm>
            <a:off x="1797248" y="1825625"/>
            <a:ext cx="3263503" cy="4351338"/>
          </a:xfrm>
          <a:prstGeom prst="rect">
            <a:avLst/>
          </a:prstGeom>
          <a:noFill/>
          <a:ln>
            <a:noFill/>
          </a:ln>
        </p:spPr>
      </p:pic>
      <p:pic>
        <p:nvPicPr>
          <p:cNvPr id="164" name="Google Shape;164;p11"/>
          <p:cNvPicPr preferRelativeResize="0">
            <a:picLocks noGrp="1"/>
          </p:cNvPicPr>
          <p:nvPr>
            <p:ph type="body" idx="2"/>
          </p:nvPr>
        </p:nvPicPr>
        <p:blipFill rotWithShape="1">
          <a:blip r:embed="rId4">
            <a:alphaModFix/>
          </a:blip>
          <a:srcRect/>
          <a:stretch/>
        </p:blipFill>
        <p:spPr>
          <a:xfrm>
            <a:off x="6628829" y="1825625"/>
            <a:ext cx="4268342" cy="4351338"/>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t-BR" b="1"/>
              <a:t>Momento finais...</a:t>
            </a:r>
            <a:endParaRPr/>
          </a:p>
        </p:txBody>
      </p:sp>
      <p:pic>
        <p:nvPicPr>
          <p:cNvPr id="170" name="Google Shape;170;p12"/>
          <p:cNvPicPr preferRelativeResize="0">
            <a:picLocks noGrp="1"/>
          </p:cNvPicPr>
          <p:nvPr>
            <p:ph type="body" idx="1"/>
          </p:nvPr>
        </p:nvPicPr>
        <p:blipFill rotWithShape="1">
          <a:blip r:embed="rId3">
            <a:alphaModFix/>
          </a:blip>
          <a:srcRect/>
          <a:stretch/>
        </p:blipFill>
        <p:spPr>
          <a:xfrm>
            <a:off x="838200" y="2580221"/>
            <a:ext cx="5181600" cy="2842146"/>
          </a:xfrm>
          <a:prstGeom prst="rect">
            <a:avLst/>
          </a:prstGeom>
          <a:noFill/>
          <a:ln>
            <a:noFill/>
          </a:ln>
        </p:spPr>
      </p:pic>
      <p:pic>
        <p:nvPicPr>
          <p:cNvPr id="171" name="Google Shape;171;p12"/>
          <p:cNvPicPr preferRelativeResize="0">
            <a:picLocks noGrp="1"/>
          </p:cNvPicPr>
          <p:nvPr>
            <p:ph type="body" idx="2"/>
          </p:nvPr>
        </p:nvPicPr>
        <p:blipFill rotWithShape="1">
          <a:blip r:embed="rId4">
            <a:alphaModFix/>
          </a:blip>
          <a:srcRect/>
          <a:stretch/>
        </p:blipFill>
        <p:spPr>
          <a:xfrm>
            <a:off x="6585311" y="1825625"/>
            <a:ext cx="4355378" cy="4351338"/>
          </a:xfrm>
          <a:prstGeom prst="rect">
            <a:avLst/>
          </a:prstGeom>
          <a:noFill/>
          <a:ln>
            <a:noFill/>
          </a:ln>
        </p:spPr>
      </p:pic>
      <p:sp>
        <p:nvSpPr>
          <p:cNvPr id="172" name="Google Shape;172;p12"/>
          <p:cNvSpPr txBox="1"/>
          <p:nvPr/>
        </p:nvSpPr>
        <p:spPr>
          <a:xfrm>
            <a:off x="5179034" y="2517165"/>
            <a:ext cx="1828800" cy="182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3"/>
          <p:cNvSpPr txBox="1">
            <a:spLocks noGrp="1"/>
          </p:cNvSpPr>
          <p:nvPr>
            <p:ph type="title"/>
          </p:nvPr>
        </p:nvSpPr>
        <p:spPr>
          <a:xfrm>
            <a:off x="428893" y="2616356"/>
            <a:ext cx="4799269" cy="13794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t-BR" b="1"/>
              <a:t>Alunos destaques</a:t>
            </a:r>
            <a:endParaRPr/>
          </a:p>
        </p:txBody>
      </p:sp>
      <p:pic>
        <p:nvPicPr>
          <p:cNvPr id="178" name="Google Shape;178;p13"/>
          <p:cNvPicPr preferRelativeResize="0">
            <a:picLocks noGrp="1"/>
          </p:cNvPicPr>
          <p:nvPr>
            <p:ph type="body" idx="1"/>
          </p:nvPr>
        </p:nvPicPr>
        <p:blipFill rotWithShape="1">
          <a:blip r:embed="rId3">
            <a:alphaModFix/>
          </a:blip>
          <a:srcRect/>
          <a:stretch/>
        </p:blipFill>
        <p:spPr>
          <a:xfrm>
            <a:off x="5427915" y="554093"/>
            <a:ext cx="2399054" cy="2403497"/>
          </a:xfrm>
          <a:prstGeom prst="rect">
            <a:avLst/>
          </a:prstGeom>
          <a:noFill/>
          <a:ln>
            <a:noFill/>
          </a:ln>
        </p:spPr>
      </p:pic>
      <p:pic>
        <p:nvPicPr>
          <p:cNvPr id="179" name="Google Shape;179;p13"/>
          <p:cNvPicPr preferRelativeResize="0">
            <a:picLocks noGrp="1"/>
          </p:cNvPicPr>
          <p:nvPr>
            <p:ph type="body" idx="2"/>
          </p:nvPr>
        </p:nvPicPr>
        <p:blipFill rotWithShape="1">
          <a:blip r:embed="rId4">
            <a:alphaModFix/>
          </a:blip>
          <a:srcRect/>
          <a:stretch/>
        </p:blipFill>
        <p:spPr>
          <a:xfrm>
            <a:off x="8604116" y="554093"/>
            <a:ext cx="3090210" cy="2403497"/>
          </a:xfrm>
          <a:prstGeom prst="rect">
            <a:avLst/>
          </a:prstGeom>
          <a:noFill/>
          <a:ln>
            <a:noFill/>
          </a:ln>
        </p:spPr>
      </p:pic>
      <p:pic>
        <p:nvPicPr>
          <p:cNvPr id="180" name="Google Shape;180;p13"/>
          <p:cNvPicPr preferRelativeResize="0"/>
          <p:nvPr/>
        </p:nvPicPr>
        <p:blipFill rotWithShape="1">
          <a:blip r:embed="rId5">
            <a:alphaModFix/>
          </a:blip>
          <a:srcRect/>
          <a:stretch/>
        </p:blipFill>
        <p:spPr>
          <a:xfrm>
            <a:off x="5427915" y="3458833"/>
            <a:ext cx="2776696" cy="3078766"/>
          </a:xfrm>
          <a:prstGeom prst="rect">
            <a:avLst/>
          </a:prstGeom>
          <a:noFill/>
          <a:ln>
            <a:noFill/>
          </a:ln>
        </p:spPr>
      </p:pic>
      <p:pic>
        <p:nvPicPr>
          <p:cNvPr id="181" name="Google Shape;181;p13"/>
          <p:cNvPicPr preferRelativeResize="0"/>
          <p:nvPr/>
        </p:nvPicPr>
        <p:blipFill rotWithShape="1">
          <a:blip r:embed="rId6">
            <a:alphaModFix/>
          </a:blip>
          <a:srcRect/>
          <a:stretch/>
        </p:blipFill>
        <p:spPr>
          <a:xfrm>
            <a:off x="8604116" y="3458831"/>
            <a:ext cx="3107509" cy="3096000"/>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4"/>
          <p:cNvSpPr txBox="1">
            <a:spLocks noGrp="1"/>
          </p:cNvSpPr>
          <p:nvPr>
            <p:ph type="title"/>
          </p:nvPr>
        </p:nvSpPr>
        <p:spPr>
          <a:xfrm>
            <a:off x="820083" y="48185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pt-BR" b="1"/>
              <a:t>Galeria</a:t>
            </a:r>
            <a:r>
              <a:rPr lang="pt-BR"/>
              <a:t> </a:t>
            </a:r>
            <a:endParaRPr/>
          </a:p>
        </p:txBody>
      </p:sp>
      <p:pic>
        <p:nvPicPr>
          <p:cNvPr id="187" name="Google Shape;187;p14"/>
          <p:cNvPicPr preferRelativeResize="0">
            <a:picLocks noGrp="1"/>
          </p:cNvPicPr>
          <p:nvPr>
            <p:ph type="body" idx="1"/>
          </p:nvPr>
        </p:nvPicPr>
        <p:blipFill rotWithShape="1">
          <a:blip r:embed="rId3">
            <a:alphaModFix/>
          </a:blip>
          <a:srcRect/>
          <a:stretch/>
        </p:blipFill>
        <p:spPr>
          <a:xfrm>
            <a:off x="255912" y="3091694"/>
            <a:ext cx="2744802" cy="2744802"/>
          </a:xfrm>
          <a:prstGeom prst="rect">
            <a:avLst/>
          </a:prstGeom>
          <a:noFill/>
          <a:ln>
            <a:noFill/>
          </a:ln>
        </p:spPr>
      </p:pic>
      <p:pic>
        <p:nvPicPr>
          <p:cNvPr id="188" name="Google Shape;188;p14"/>
          <p:cNvPicPr preferRelativeResize="0">
            <a:picLocks noGrp="1"/>
          </p:cNvPicPr>
          <p:nvPr>
            <p:ph type="body" idx="2"/>
          </p:nvPr>
        </p:nvPicPr>
        <p:blipFill rotWithShape="1">
          <a:blip r:embed="rId4">
            <a:alphaModFix/>
          </a:blip>
          <a:srcRect/>
          <a:stretch/>
        </p:blipFill>
        <p:spPr>
          <a:xfrm>
            <a:off x="3166897" y="3091694"/>
            <a:ext cx="2744802" cy="2744802"/>
          </a:xfrm>
          <a:prstGeom prst="rect">
            <a:avLst/>
          </a:prstGeom>
          <a:noFill/>
          <a:ln>
            <a:noFill/>
          </a:ln>
        </p:spPr>
      </p:pic>
      <p:pic>
        <p:nvPicPr>
          <p:cNvPr id="189" name="Google Shape;189;p14"/>
          <p:cNvPicPr preferRelativeResize="0"/>
          <p:nvPr/>
        </p:nvPicPr>
        <p:blipFill rotWithShape="1">
          <a:blip r:embed="rId5">
            <a:alphaModFix/>
          </a:blip>
          <a:srcRect/>
          <a:stretch/>
        </p:blipFill>
        <p:spPr>
          <a:xfrm>
            <a:off x="6077883" y="3091695"/>
            <a:ext cx="2755051" cy="2744800"/>
          </a:xfrm>
          <a:prstGeom prst="rect">
            <a:avLst/>
          </a:prstGeom>
          <a:noFill/>
          <a:ln>
            <a:noFill/>
          </a:ln>
        </p:spPr>
      </p:pic>
      <p:pic>
        <p:nvPicPr>
          <p:cNvPr id="190" name="Google Shape;190;p14"/>
          <p:cNvPicPr preferRelativeResize="0"/>
          <p:nvPr/>
        </p:nvPicPr>
        <p:blipFill rotWithShape="1">
          <a:blip r:embed="rId6">
            <a:alphaModFix/>
          </a:blip>
          <a:srcRect/>
          <a:stretch/>
        </p:blipFill>
        <p:spPr>
          <a:xfrm>
            <a:off x="8999118" y="3091695"/>
            <a:ext cx="2760135" cy="2744800"/>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4"/>
        <p:cNvGrpSpPr/>
        <p:nvPr/>
      </p:nvGrpSpPr>
      <p:grpSpPr>
        <a:xfrm>
          <a:off x="0" y="0"/>
          <a:ext cx="0" cy="0"/>
          <a:chOff x="0" y="0"/>
          <a:chExt cx="0" cy="0"/>
        </a:xfrm>
      </p:grpSpPr>
      <p:pic>
        <p:nvPicPr>
          <p:cNvPr id="195" name="Google Shape;195;p15"/>
          <p:cNvPicPr preferRelativeResize="0">
            <a:picLocks noGrp="1"/>
          </p:cNvPicPr>
          <p:nvPr>
            <p:ph type="body" idx="1"/>
          </p:nvPr>
        </p:nvPicPr>
        <p:blipFill rotWithShape="1">
          <a:blip r:embed="rId3">
            <a:alphaModFix/>
          </a:blip>
          <a:srcRect/>
          <a:stretch/>
        </p:blipFill>
        <p:spPr>
          <a:xfrm>
            <a:off x="4705910" y="810346"/>
            <a:ext cx="2616921" cy="4988165"/>
          </a:xfrm>
          <a:prstGeom prst="rect">
            <a:avLst/>
          </a:prstGeom>
          <a:noFill/>
          <a:ln w="127000" cap="sq" cmpd="sng">
            <a:solidFill>
              <a:schemeClr val="lt1"/>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196" name="Google Shape;196;p15"/>
          <p:cNvSpPr txBox="1">
            <a:spLocks noGrp="1"/>
          </p:cNvSpPr>
          <p:nvPr>
            <p:ph type="title"/>
          </p:nvPr>
        </p:nvSpPr>
        <p:spPr>
          <a:xfrm>
            <a:off x="1421859" y="0"/>
            <a:ext cx="2200564" cy="16206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pt-BR" b="1">
                <a:solidFill>
                  <a:schemeClr val="lt1"/>
                </a:solidFill>
              </a:rPr>
              <a:t>Vídeo 1</a:t>
            </a:r>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0"/>
        <p:cNvGrpSpPr/>
        <p:nvPr/>
      </p:nvGrpSpPr>
      <p:grpSpPr>
        <a:xfrm>
          <a:off x="0" y="0"/>
          <a:ext cx="0" cy="0"/>
          <a:chOff x="0" y="0"/>
          <a:chExt cx="0" cy="0"/>
        </a:xfrm>
      </p:grpSpPr>
      <p:pic>
        <p:nvPicPr>
          <p:cNvPr id="201" name="Google Shape;201;p17"/>
          <p:cNvPicPr preferRelativeResize="0"/>
          <p:nvPr/>
        </p:nvPicPr>
        <p:blipFill rotWithShape="1">
          <a:blip r:embed="rId3">
            <a:alphaModFix/>
          </a:blip>
          <a:srcRect/>
          <a:stretch/>
        </p:blipFill>
        <p:spPr>
          <a:xfrm>
            <a:off x="6129408" y="1245180"/>
            <a:ext cx="4143002" cy="4143002"/>
          </a:xfrm>
          <a:prstGeom prst="rect">
            <a:avLst/>
          </a:prstGeom>
          <a:noFill/>
          <a:ln w="127000" cap="sq" cmpd="sng">
            <a:solidFill>
              <a:schemeClr val="lt1"/>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202" name="Google Shape;202;p17"/>
          <p:cNvSpPr txBox="1">
            <a:spLocks noGrp="1"/>
          </p:cNvSpPr>
          <p:nvPr>
            <p:ph type="title"/>
          </p:nvPr>
        </p:nvSpPr>
        <p:spPr>
          <a:xfrm>
            <a:off x="1052208" y="517768"/>
            <a:ext cx="2200564" cy="16206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pt-BR" b="1">
                <a:solidFill>
                  <a:schemeClr val="lt1"/>
                </a:solidFill>
              </a:rPr>
              <a:t>Vídeo 3</a:t>
            </a:r>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8"/>
          <p:cNvSpPr txBox="1">
            <a:spLocks noGrp="1"/>
          </p:cNvSpPr>
          <p:nvPr>
            <p:ph type="title"/>
          </p:nvPr>
        </p:nvSpPr>
        <p:spPr>
          <a:xfrm>
            <a:off x="838200" y="365125"/>
            <a:ext cx="397699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t-BR" b="1"/>
              <a:t>Depoimento	</a:t>
            </a:r>
            <a:endParaRPr/>
          </a:p>
        </p:txBody>
      </p:sp>
      <p:pic>
        <p:nvPicPr>
          <p:cNvPr id="208" name="Google Shape;208;p18"/>
          <p:cNvPicPr preferRelativeResize="0"/>
          <p:nvPr/>
        </p:nvPicPr>
        <p:blipFill rotWithShape="1">
          <a:blip r:embed="rId3">
            <a:alphaModFix/>
          </a:blip>
          <a:srcRect l="5004"/>
          <a:stretch/>
        </p:blipFill>
        <p:spPr>
          <a:xfrm>
            <a:off x="838200" y="1541833"/>
            <a:ext cx="7578200" cy="5065686"/>
          </a:xfrm>
          <a:prstGeom prst="rect">
            <a:avLst/>
          </a:prstGeom>
          <a:noFill/>
          <a:ln>
            <a:noFill/>
          </a:ln>
        </p:spPr>
      </p:pic>
      <p:sp>
        <p:nvSpPr>
          <p:cNvPr id="209" name="Google Shape;209;p18"/>
          <p:cNvSpPr/>
          <p:nvPr/>
        </p:nvSpPr>
        <p:spPr>
          <a:xfrm>
            <a:off x="7146763" y="365125"/>
            <a:ext cx="4789075" cy="3228451"/>
          </a:xfrm>
          <a:prstGeom prst="wedgeEllipseCallout">
            <a:avLst>
              <a:gd name="adj1" fmla="val -42507"/>
              <a:gd name="adj2" fmla="val 58997"/>
            </a:avLst>
          </a:prstGeom>
          <a:solidFill>
            <a:schemeClr val="lt1"/>
          </a:solidFill>
          <a:ln w="254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800" b="0" i="0" u="none" strike="noStrike" cap="none">
                <a:solidFill>
                  <a:schemeClr val="dk1"/>
                </a:solidFill>
                <a:latin typeface="Calibri"/>
                <a:ea typeface="Calibri"/>
                <a:cs typeface="Calibri"/>
                <a:sym typeface="Calibri"/>
              </a:rPr>
              <a:t>Meu nome é Larissa Rocha, aluna da Emef Frei Damião. Amei participar do Projeto Argila. No início tive dificuldades, achei até que não fosse conseguir. Ao longo do projeto fui desenvolvendo minhas habilidades. Vejam minhas peças, ficaram fantásticas!</a:t>
            </a: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t-BR" b="1"/>
              <a:t>Agradecimento</a:t>
            </a:r>
            <a:endParaRPr/>
          </a:p>
        </p:txBody>
      </p:sp>
      <p:sp>
        <p:nvSpPr>
          <p:cNvPr id="215" name="Google Shape;215;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800"/>
              <a:buNone/>
            </a:pPr>
            <a:r>
              <a:rPr lang="pt-BR"/>
              <a:t>Quero agradecer a cada um de vocês pelo esforço e dedicação que colocaram diariamente nos desafios e atividades propostas. Obrigado, equipe! Vocês são a prova de que o sucesso se alcança através de foco, determinação, pesquisa  e trabalho continuo. </a:t>
            </a:r>
            <a:endParaRPr/>
          </a:p>
          <a:p>
            <a:pPr marL="0" lvl="0" indent="0" algn="just" rtl="0">
              <a:lnSpc>
                <a:spcPct val="100000"/>
              </a:lnSpc>
              <a:spcBef>
                <a:spcPts val="1000"/>
              </a:spcBef>
              <a:spcAft>
                <a:spcPts val="0"/>
              </a:spcAft>
              <a:buClr>
                <a:schemeClr val="dk1"/>
              </a:buClr>
              <a:buSzPts val="2800"/>
              <a:buNone/>
            </a:pPr>
            <a:r>
              <a:rPr lang="pt-BR"/>
              <a:t>Sem o apoio da equipe gestora, professores, funcionários, alunos e comunidade local, nada teria acontecido.</a:t>
            </a:r>
            <a:endParaRPr/>
          </a:p>
          <a:p>
            <a:pPr marL="0" lvl="0" indent="0" algn="just" rtl="0">
              <a:lnSpc>
                <a:spcPct val="100000"/>
              </a:lnSpc>
              <a:spcBef>
                <a:spcPts val="1000"/>
              </a:spcBef>
              <a:spcAft>
                <a:spcPts val="0"/>
              </a:spcAft>
              <a:buClr>
                <a:schemeClr val="dk1"/>
              </a:buClr>
              <a:buSzPts val="2800"/>
              <a:buNone/>
            </a:pPr>
            <a:r>
              <a:rPr lang="pt-BR"/>
              <a:t>                                                </a:t>
            </a:r>
            <a:endParaRPr/>
          </a:p>
          <a:p>
            <a:pPr marL="0" lvl="0" indent="0" algn="r" rtl="0">
              <a:lnSpc>
                <a:spcPct val="100000"/>
              </a:lnSpc>
              <a:spcBef>
                <a:spcPts val="1000"/>
              </a:spcBef>
              <a:spcAft>
                <a:spcPts val="0"/>
              </a:spcAft>
              <a:buClr>
                <a:schemeClr val="dk1"/>
              </a:buClr>
              <a:buSzPts val="2800"/>
              <a:buNone/>
            </a:pPr>
            <a:r>
              <a:rPr lang="pt-BR"/>
              <a:t>Elisangela Quintão</a:t>
            </a:r>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429BC-946F-6144-A804-5B57A7A4A9ED}"/>
              </a:ext>
            </a:extLst>
          </p:cNvPr>
          <p:cNvSpPr>
            <a:spLocks noGrp="1"/>
          </p:cNvSpPr>
          <p:nvPr>
            <p:ph type="title"/>
          </p:nvPr>
        </p:nvSpPr>
        <p:spPr/>
        <p:txBody>
          <a:bodyPr/>
          <a:lstStyle/>
          <a:p>
            <a:r>
              <a:rPr lang="pt-BR">
                <a:solidFill>
                  <a:srgbClr val="FF0000"/>
                </a:solidFill>
              </a:rPr>
              <a:t>Bibliografia </a:t>
            </a:r>
          </a:p>
        </p:txBody>
      </p:sp>
      <p:sp>
        <p:nvSpPr>
          <p:cNvPr id="3" name="Espaço Reservado para Texto 2">
            <a:extLst>
              <a:ext uri="{FF2B5EF4-FFF2-40B4-BE49-F238E27FC236}">
                <a16:creationId xmlns:a16="http://schemas.microsoft.com/office/drawing/2014/main" id="{71D21133-83C2-2441-8914-6139C6D431F3}"/>
              </a:ext>
            </a:extLst>
          </p:cNvPr>
          <p:cNvSpPr>
            <a:spLocks noGrp="1"/>
          </p:cNvSpPr>
          <p:nvPr>
            <p:ph type="body" idx="1"/>
          </p:nvPr>
        </p:nvSpPr>
        <p:spPr/>
        <p:txBody>
          <a:bodyPr>
            <a:normAutofit fontScale="92500"/>
          </a:bodyPr>
          <a:lstStyle/>
          <a:p>
            <a:pPr marL="114300" indent="0">
              <a:buNone/>
            </a:pPr>
            <a:r>
              <a:rPr lang="pt-BR"/>
              <a:t>MORAIS,  Frederico. Arte é o que eu e você chamamos arte. 4. ed .</a:t>
            </a:r>
          </a:p>
          <a:p>
            <a:pPr marL="114300" indent="0">
              <a:buNone/>
            </a:pPr>
            <a:r>
              <a:rPr lang="pt-BR"/>
              <a:t>Rio de Janeiro: Record, 2002.</a:t>
            </a:r>
          </a:p>
          <a:p>
            <a:pPr marL="114300" indent="0">
              <a:buNone/>
            </a:pPr>
            <a:r>
              <a:rPr lang="pt-BR"/>
              <a:t>BEUQUE, Jacques van de. Arte Popular Brasileira. São Paulo: Câmara Brasileira do Livro, 1994</a:t>
            </a:r>
          </a:p>
          <a:p>
            <a:pPr marL="114300" indent="0">
              <a:buNone/>
            </a:pPr>
            <a:r>
              <a:rPr lang="pt-BR"/>
              <a:t>GONÇALVES,  L. A. Oliveira; SILVA, P.B.G.O. O jogo das diferenças: o multiculturalismo e seus contextos. Belo Horizonte: Autêntica, 1998.</a:t>
            </a:r>
          </a:p>
        </p:txBody>
      </p:sp>
      <p:sp>
        <p:nvSpPr>
          <p:cNvPr id="4" name="Espaço Reservado para Texto 3">
            <a:extLst>
              <a:ext uri="{FF2B5EF4-FFF2-40B4-BE49-F238E27FC236}">
                <a16:creationId xmlns:a16="http://schemas.microsoft.com/office/drawing/2014/main" id="{BF85095E-4942-7340-B02A-B893CD0561D3}"/>
              </a:ext>
            </a:extLst>
          </p:cNvPr>
          <p:cNvSpPr>
            <a:spLocks noGrp="1"/>
          </p:cNvSpPr>
          <p:nvPr>
            <p:ph type="body" idx="2"/>
          </p:nvPr>
        </p:nvSpPr>
        <p:spPr/>
        <p:txBody>
          <a:bodyPr/>
          <a:lstStyle/>
          <a:p>
            <a:pPr marL="114300" indent="0">
              <a:buNone/>
            </a:pPr>
            <a:r>
              <a:rPr lang="pt-BR"/>
              <a:t>FERREIRA,  Erasmo Norberto. A linguagem oral na educação de adultos. Porto Alegre: Artmed , 1998.</a:t>
            </a:r>
          </a:p>
          <a:p>
            <a:pPr marL="114300" indent="0">
              <a:buNone/>
            </a:pPr>
            <a:r>
              <a:rPr lang="pt-BR"/>
              <a:t>FREIRE, Paulo. Pedagogia do oprimido. 50. ed. São Paulo  Paz e Terra, 2011.</a:t>
            </a:r>
          </a:p>
          <a:p>
            <a:pPr marL="114300" indent="0">
              <a:buNone/>
            </a:pPr>
            <a:r>
              <a:rPr lang="pt-BR"/>
              <a:t>Pedagogia da autonomia. 43.ed .São Paulo: Paz e Terra,  2011.</a:t>
            </a:r>
          </a:p>
          <a:p>
            <a:pPr marL="114300" indent="0">
              <a:buNone/>
            </a:pPr>
            <a:endParaRPr lang="pt-BR"/>
          </a:p>
        </p:txBody>
      </p:sp>
    </p:spTree>
    <p:extLst>
      <p:ext uri="{BB962C8B-B14F-4D97-AF65-F5344CB8AC3E}">
        <p14:creationId xmlns:p14="http://schemas.microsoft.com/office/powerpoint/2010/main" val="2852249647"/>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t-BR" b="1"/>
              <a:t>           INTRODUÇÃO  </a:t>
            </a:r>
            <a:endParaRPr/>
          </a:p>
        </p:txBody>
      </p:sp>
      <p:sp>
        <p:nvSpPr>
          <p:cNvPr id="97" name="Google Shape;97;p2"/>
          <p:cNvSpPr txBox="1">
            <a:spLocks noGrp="1"/>
          </p:cNvSpPr>
          <p:nvPr>
            <p:ph type="body" idx="1"/>
          </p:nvPr>
        </p:nvSpPr>
        <p:spPr>
          <a:xfrm>
            <a:off x="838201" y="1825625"/>
            <a:ext cx="6409780" cy="4473062"/>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rgbClr val="FFFFFF"/>
              </a:buClr>
              <a:buSzPts val="2170"/>
              <a:buChar char="•"/>
            </a:pPr>
            <a:r>
              <a:rPr lang="pt-BR" sz="2170" b="1" i="0">
                <a:solidFill>
                  <a:srgbClr val="FFFFFF"/>
                </a:solidFill>
                <a:latin typeface="Poppins"/>
                <a:ea typeface="Poppins"/>
                <a:cs typeface="Poppins"/>
                <a:sym typeface="Poppins"/>
              </a:rPr>
              <a:t>Sobre o projeto </a:t>
            </a:r>
            <a:endParaRPr/>
          </a:p>
          <a:p>
            <a:pPr marL="228600" lvl="0" indent="-228600" algn="l" rtl="0">
              <a:lnSpc>
                <a:spcPct val="70000"/>
              </a:lnSpc>
              <a:spcBef>
                <a:spcPts val="1000"/>
              </a:spcBef>
              <a:spcAft>
                <a:spcPts val="0"/>
              </a:spcAft>
              <a:buClr>
                <a:srgbClr val="FFFFFF"/>
              </a:buClr>
              <a:buSzPts val="2170"/>
              <a:buChar char="•"/>
            </a:pPr>
            <a:r>
              <a:rPr lang="pt-BR" sz="2170" b="0" i="0">
                <a:solidFill>
                  <a:srgbClr val="FFFFFF"/>
                </a:solidFill>
                <a:latin typeface="Dancing Script"/>
                <a:ea typeface="Dancing Script"/>
                <a:cs typeface="Dancing Script"/>
                <a:sym typeface="Dancing Script"/>
              </a:rPr>
              <a:t>Compartilhando meu trabalho com outros</a:t>
            </a:r>
            <a:endParaRPr/>
          </a:p>
          <a:p>
            <a:pPr marL="228600" lvl="0" indent="-228600" algn="l" rtl="0">
              <a:lnSpc>
                <a:spcPct val="70000"/>
              </a:lnSpc>
              <a:spcBef>
                <a:spcPts val="1000"/>
              </a:spcBef>
              <a:spcAft>
                <a:spcPts val="0"/>
              </a:spcAft>
              <a:buClr>
                <a:srgbClr val="FFFFFF"/>
              </a:buClr>
              <a:buSzPts val="2170"/>
              <a:buChar char="•"/>
            </a:pPr>
            <a:r>
              <a:rPr lang="pt-BR" sz="2170" b="0" i="0">
                <a:solidFill>
                  <a:srgbClr val="FFFFFF"/>
                </a:solidFill>
                <a:latin typeface="Avenir"/>
                <a:ea typeface="Avenir"/>
                <a:cs typeface="Avenir"/>
                <a:sym typeface="Avenir"/>
              </a:rPr>
              <a:t>Trabalhar neste projeto exigiu que e o dividissemos  em várias etapas. A etapa mais importante foi delinear os objetivos e definir as a direções da  pesquisa. Depois que terminamos essa parte, passamos a focar na captação de materiais e recursos naturais para à  realização do trabalho.  Buscamos apoio junto à  direção, coordenação e comunidade loca.l realizamos vários experimentos. As  atividades práticas   , as oficinas , as  apresentaçãoes dos trabalhos realizados foram surgindo... O resultado está aqui para apreciação e contemplação . Adoraríamos opinioes e comentários - entrem em contato conosco na escola ou por e-mail!</a:t>
            </a:r>
            <a:endParaRPr/>
          </a:p>
          <a:p>
            <a:pPr marL="228600" lvl="0" indent="-90804" algn="l" rtl="0">
              <a:lnSpc>
                <a:spcPct val="70000"/>
              </a:lnSpc>
              <a:spcBef>
                <a:spcPts val="1000"/>
              </a:spcBef>
              <a:spcAft>
                <a:spcPts val="0"/>
              </a:spcAft>
              <a:buClr>
                <a:schemeClr val="dk1"/>
              </a:buClr>
              <a:buSzPts val="2170"/>
              <a:buNone/>
            </a:pPr>
            <a:endParaRPr sz="2170"/>
          </a:p>
        </p:txBody>
      </p:sp>
      <p:pic>
        <p:nvPicPr>
          <p:cNvPr id="98" name="Google Shape;98;p2"/>
          <p:cNvPicPr preferRelativeResize="0">
            <a:picLocks noGrp="1"/>
          </p:cNvPicPr>
          <p:nvPr>
            <p:ph type="body" idx="2"/>
          </p:nvPr>
        </p:nvPicPr>
        <p:blipFill rotWithShape="1">
          <a:blip r:embed="rId3">
            <a:alphaModFix/>
          </a:blip>
          <a:srcRect/>
          <a:stretch/>
        </p:blipFill>
        <p:spPr>
          <a:xfrm>
            <a:off x="6587331" y="1825625"/>
            <a:ext cx="4351338" cy="4351338"/>
          </a:xfrm>
          <a:prstGeom prst="rect">
            <a:avLst/>
          </a:prstGeom>
          <a:noFill/>
          <a:ln>
            <a:noFill/>
          </a:ln>
        </p:spPr>
      </p:pic>
      <p:sp>
        <p:nvSpPr>
          <p:cNvPr id="99" name="Google Shape;99;p2"/>
          <p:cNvSpPr txBox="1"/>
          <p:nvPr/>
        </p:nvSpPr>
        <p:spPr>
          <a:xfrm>
            <a:off x="590376" y="2016135"/>
            <a:ext cx="5990533" cy="39703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800" b="1" i="0" u="none" strike="noStrike" cap="none">
                <a:solidFill>
                  <a:schemeClr val="dk1"/>
                </a:solidFill>
                <a:latin typeface="Poppins"/>
                <a:ea typeface="Poppins"/>
                <a:cs typeface="Poppins"/>
                <a:sym typeface="Poppins"/>
              </a:rPr>
              <a:t>Sobre o projeto </a:t>
            </a:r>
            <a:endParaRPr/>
          </a:p>
          <a:p>
            <a:pPr marL="0" marR="0" lvl="0" indent="0" algn="l" rtl="0">
              <a:spcBef>
                <a:spcPts val="0"/>
              </a:spcBef>
              <a:spcAft>
                <a:spcPts val="0"/>
              </a:spcAft>
              <a:buNone/>
            </a:pPr>
            <a:endParaRPr sz="1800" b="0" i="0" u="none" strike="noStrike" cap="none">
              <a:solidFill>
                <a:schemeClr val="dk1"/>
              </a:solidFill>
              <a:latin typeface="Dancing Script"/>
              <a:ea typeface="Dancing Script"/>
              <a:cs typeface="Dancing Script"/>
              <a:sym typeface="Dancing Script"/>
            </a:endParaRPr>
          </a:p>
          <a:p>
            <a:pPr marL="0" marR="0" lvl="0" indent="0" algn="ctr" rtl="0">
              <a:spcBef>
                <a:spcPts val="0"/>
              </a:spcBef>
              <a:spcAft>
                <a:spcPts val="0"/>
              </a:spcAft>
              <a:buNone/>
            </a:pPr>
            <a:r>
              <a:rPr lang="pt-BR" sz="1800" b="1" i="0" u="none" strike="noStrike" cap="none">
                <a:solidFill>
                  <a:schemeClr val="dk1"/>
                </a:solidFill>
                <a:latin typeface="Avenir"/>
                <a:ea typeface="Avenir"/>
                <a:cs typeface="Avenir"/>
                <a:sym typeface="Avenir"/>
              </a:rPr>
              <a:t>Trabalhar neste projeto exigiu que e o dividissemos  em várias etapas. A etapa mais importante foi delinear os objetivos e definir as adireções da  pesquisa. Depois que terminamos essa parte, passamos a focar na captação de materiais e recursos naturais para à  realização do trabalho.  Buscamos apoio junto à  direção, coordenação e comunidade loca.l realizamos vários experimentos. As  atividades práticas   , as oficinas , as  apresentaçãoes dos trabalhos realizados foram surgindo... O resultado está aqui para apreciação e contemplação . Adoraríamos opinioes e comentários - entrem em contato conosco na escola ou por e-mail</a:t>
            </a:r>
            <a:r>
              <a:rPr lang="pt-BR" sz="1800" b="1">
                <a:solidFill>
                  <a:schemeClr val="dk1"/>
                </a:solidFill>
                <a:latin typeface="Avenir"/>
                <a:ea typeface="Avenir"/>
                <a:cs typeface="Avenir"/>
                <a:sym typeface="Avenir"/>
              </a:rPr>
              <a:t> elys_francisco@hotmail.com . </a:t>
            </a:r>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A841E959-40BE-2249-A6FE-3B1A159ADC5A}"/>
              </a:ext>
            </a:extLst>
          </p:cNvPr>
          <p:cNvSpPr>
            <a:spLocks noGrp="1"/>
          </p:cNvSpPr>
          <p:nvPr>
            <p:ph type="body" idx="1"/>
          </p:nvPr>
        </p:nvSpPr>
        <p:spPr>
          <a:xfrm>
            <a:off x="838200" y="744040"/>
            <a:ext cx="5181600" cy="5432923"/>
          </a:xfrm>
        </p:spPr>
        <p:txBody>
          <a:bodyPr>
            <a:normAutofit lnSpcReduction="10000"/>
          </a:bodyPr>
          <a:lstStyle/>
          <a:p>
            <a:pPr marL="114300" indent="0">
              <a:buNone/>
            </a:pPr>
            <a:r>
              <a:rPr lang="pt-BR"/>
              <a:t>São Paulo (SP). Prefeitura do Município de São Paulo. Secretaria Municipal de Educação. Diretoria de Orientação Técnica. Orientação Curricular: expectativas de aprendizagem para Educação de Jovens e Adultos. São Paulo: SME/DOT, 2007.</a:t>
            </a:r>
          </a:p>
          <a:p>
            <a:pPr marL="114300" indent="0">
              <a:buNone/>
            </a:pPr>
            <a:r>
              <a:rPr lang="pt-BR"/>
              <a:t>COSTA,  Cristina. Questões de arte : o belo , a percepção estética e o fazer artístico.2. ed. São Paulo: Moderna,  2004. p. 61-63.</a:t>
            </a:r>
          </a:p>
        </p:txBody>
      </p:sp>
    </p:spTree>
    <p:extLst>
      <p:ext uri="{BB962C8B-B14F-4D97-AF65-F5344CB8AC3E}">
        <p14:creationId xmlns:p14="http://schemas.microsoft.com/office/powerpoint/2010/main" val="840164596"/>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59"/>
              <a:buFont typeface="Calibri"/>
              <a:buNone/>
            </a:pPr>
            <a:r>
              <a:rPr lang="pt-BR" sz="3959" b="1"/>
              <a:t>Fase Inicial do Projeto </a:t>
            </a:r>
            <a:br>
              <a:rPr lang="pt-BR" sz="3959" b="1"/>
            </a:br>
            <a:r>
              <a:rPr lang="pt-BR" sz="3959" b="1"/>
              <a:t>Oficina prática na sala de aula com alunos da EJA </a:t>
            </a:r>
            <a:endParaRPr/>
          </a:p>
        </p:txBody>
      </p:sp>
      <p:pic>
        <p:nvPicPr>
          <p:cNvPr id="105" name="Google Shape;105;p3"/>
          <p:cNvPicPr preferRelativeResize="0">
            <a:picLocks noGrp="1"/>
          </p:cNvPicPr>
          <p:nvPr>
            <p:ph type="body" idx="1"/>
          </p:nvPr>
        </p:nvPicPr>
        <p:blipFill rotWithShape="1">
          <a:blip r:embed="rId3">
            <a:alphaModFix/>
          </a:blip>
          <a:srcRect/>
          <a:stretch/>
        </p:blipFill>
        <p:spPr>
          <a:xfrm>
            <a:off x="1269329" y="1825625"/>
            <a:ext cx="4319342" cy="4351338"/>
          </a:xfrm>
          <a:prstGeom prst="rect">
            <a:avLst/>
          </a:prstGeom>
          <a:noFill/>
          <a:ln>
            <a:noFill/>
          </a:ln>
        </p:spPr>
      </p:pic>
      <p:pic>
        <p:nvPicPr>
          <p:cNvPr id="106" name="Google Shape;106;p3"/>
          <p:cNvPicPr preferRelativeResize="0">
            <a:picLocks noGrp="1"/>
          </p:cNvPicPr>
          <p:nvPr>
            <p:ph type="body" idx="2"/>
          </p:nvPr>
        </p:nvPicPr>
        <p:blipFill rotWithShape="1">
          <a:blip r:embed="rId4">
            <a:alphaModFix/>
          </a:blip>
          <a:srcRect/>
          <a:stretch/>
        </p:blipFill>
        <p:spPr>
          <a:xfrm>
            <a:off x="7005541" y="1825625"/>
            <a:ext cx="3514917" cy="4351338"/>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t-BR" b="1"/>
              <a:t>Engajamento!</a:t>
            </a:r>
            <a:endParaRPr/>
          </a:p>
        </p:txBody>
      </p:sp>
      <p:sp>
        <p:nvSpPr>
          <p:cNvPr id="112" name="Google Shape;112;p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endParaRPr/>
          </a:p>
        </p:txBody>
      </p:sp>
      <p:pic>
        <p:nvPicPr>
          <p:cNvPr id="113" name="Google Shape;113;p4"/>
          <p:cNvPicPr preferRelativeResize="0">
            <a:picLocks noGrp="1"/>
          </p:cNvPicPr>
          <p:nvPr>
            <p:ph type="body" idx="2"/>
          </p:nvPr>
        </p:nvPicPr>
        <p:blipFill rotWithShape="1">
          <a:blip r:embed="rId3">
            <a:alphaModFix/>
          </a:blip>
          <a:srcRect/>
          <a:stretch/>
        </p:blipFill>
        <p:spPr>
          <a:xfrm>
            <a:off x="1591613" y="2505075"/>
            <a:ext cx="3654136" cy="3684588"/>
          </a:xfrm>
          <a:prstGeom prst="rect">
            <a:avLst/>
          </a:prstGeom>
          <a:noFill/>
          <a:ln>
            <a:noFill/>
          </a:ln>
        </p:spPr>
      </p:pic>
      <p:sp>
        <p:nvSpPr>
          <p:cNvPr id="114" name="Google Shape;114;p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endParaRPr/>
          </a:p>
        </p:txBody>
      </p:sp>
      <p:pic>
        <p:nvPicPr>
          <p:cNvPr id="115" name="Google Shape;115;p4"/>
          <p:cNvPicPr preferRelativeResize="0">
            <a:picLocks noGrp="1"/>
          </p:cNvPicPr>
          <p:nvPr>
            <p:ph type="body" idx="4"/>
          </p:nvPr>
        </p:nvPicPr>
        <p:blipFill rotWithShape="1">
          <a:blip r:embed="rId4">
            <a:alphaModFix/>
          </a:blip>
          <a:srcRect/>
          <a:stretch/>
        </p:blipFill>
        <p:spPr>
          <a:xfrm>
            <a:off x="6931678" y="2505075"/>
            <a:ext cx="3664231" cy="3684588"/>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59"/>
              <a:buFont typeface="Calibri"/>
              <a:buNone/>
            </a:pPr>
            <a:r>
              <a:rPr lang="pt-BR" sz="3959" b="1"/>
              <a:t>Compartilhando com demais professores, multiplicando saberes...</a:t>
            </a:r>
            <a:br>
              <a:rPr lang="pt-BR" sz="3959" b="1"/>
            </a:br>
            <a:endParaRPr sz="3959" b="1"/>
          </a:p>
        </p:txBody>
      </p:sp>
      <p:pic>
        <p:nvPicPr>
          <p:cNvPr id="121" name="Google Shape;121;p5"/>
          <p:cNvPicPr preferRelativeResize="0">
            <a:picLocks noGrp="1"/>
          </p:cNvPicPr>
          <p:nvPr>
            <p:ph type="body" idx="1"/>
          </p:nvPr>
        </p:nvPicPr>
        <p:blipFill rotWithShape="1">
          <a:blip r:embed="rId3">
            <a:alphaModFix/>
          </a:blip>
          <a:srcRect/>
          <a:stretch/>
        </p:blipFill>
        <p:spPr>
          <a:xfrm>
            <a:off x="1283135" y="1825625"/>
            <a:ext cx="4291730" cy="4351338"/>
          </a:xfrm>
          <a:prstGeom prst="rect">
            <a:avLst/>
          </a:prstGeom>
          <a:noFill/>
          <a:ln>
            <a:noFill/>
          </a:ln>
        </p:spPr>
      </p:pic>
      <p:pic>
        <p:nvPicPr>
          <p:cNvPr id="122" name="Google Shape;122;p5"/>
          <p:cNvPicPr preferRelativeResize="0">
            <a:picLocks noGrp="1"/>
          </p:cNvPicPr>
          <p:nvPr>
            <p:ph type="body" idx="2"/>
          </p:nvPr>
        </p:nvPicPr>
        <p:blipFill rotWithShape="1">
          <a:blip r:embed="rId4">
            <a:alphaModFix/>
          </a:blip>
          <a:srcRect/>
          <a:stretch/>
        </p:blipFill>
        <p:spPr>
          <a:xfrm>
            <a:off x="6575176" y="1825625"/>
            <a:ext cx="4375647" cy="4351338"/>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t-BR" b="1"/>
              <a:t>Compartilhando com ensino regular em outros períodos. </a:t>
            </a:r>
            <a:endParaRPr/>
          </a:p>
        </p:txBody>
      </p:sp>
      <p:pic>
        <p:nvPicPr>
          <p:cNvPr id="128" name="Google Shape;128;p6"/>
          <p:cNvPicPr preferRelativeResize="0">
            <a:picLocks noGrp="1"/>
          </p:cNvPicPr>
          <p:nvPr>
            <p:ph type="body" idx="1"/>
          </p:nvPr>
        </p:nvPicPr>
        <p:blipFill rotWithShape="1">
          <a:blip r:embed="rId3">
            <a:alphaModFix/>
          </a:blip>
          <a:srcRect/>
          <a:stretch/>
        </p:blipFill>
        <p:spPr>
          <a:xfrm>
            <a:off x="1269329" y="1825625"/>
            <a:ext cx="4319342" cy="4351338"/>
          </a:xfrm>
          <a:prstGeom prst="rect">
            <a:avLst/>
          </a:prstGeom>
          <a:noFill/>
          <a:ln>
            <a:noFill/>
          </a:ln>
        </p:spPr>
      </p:pic>
      <p:pic>
        <p:nvPicPr>
          <p:cNvPr id="129" name="Google Shape;129;p6"/>
          <p:cNvPicPr preferRelativeResize="0">
            <a:picLocks noGrp="1"/>
          </p:cNvPicPr>
          <p:nvPr>
            <p:ph type="body" idx="2"/>
          </p:nvPr>
        </p:nvPicPr>
        <p:blipFill rotWithShape="1">
          <a:blip r:embed="rId4">
            <a:alphaModFix/>
          </a:blip>
          <a:srcRect/>
          <a:stretch/>
        </p:blipFill>
        <p:spPr>
          <a:xfrm>
            <a:off x="6587331" y="1825625"/>
            <a:ext cx="4351338" cy="4351338"/>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t-BR" b="1"/>
              <a:t>Mão na massa!</a:t>
            </a:r>
            <a:endParaRPr/>
          </a:p>
        </p:txBody>
      </p:sp>
      <p:pic>
        <p:nvPicPr>
          <p:cNvPr id="135" name="Google Shape;135;p7"/>
          <p:cNvPicPr preferRelativeResize="0">
            <a:picLocks noGrp="1"/>
          </p:cNvPicPr>
          <p:nvPr>
            <p:ph type="body" idx="1"/>
          </p:nvPr>
        </p:nvPicPr>
        <p:blipFill rotWithShape="1">
          <a:blip r:embed="rId3">
            <a:alphaModFix/>
          </a:blip>
          <a:srcRect/>
          <a:stretch/>
        </p:blipFill>
        <p:spPr>
          <a:xfrm>
            <a:off x="838200" y="2067790"/>
            <a:ext cx="5181600" cy="3867008"/>
          </a:xfrm>
          <a:prstGeom prst="rect">
            <a:avLst/>
          </a:prstGeom>
          <a:noFill/>
          <a:ln>
            <a:noFill/>
          </a:ln>
        </p:spPr>
      </p:pic>
      <p:pic>
        <p:nvPicPr>
          <p:cNvPr id="136" name="Google Shape;136;p7"/>
          <p:cNvPicPr preferRelativeResize="0">
            <a:picLocks noGrp="1"/>
          </p:cNvPicPr>
          <p:nvPr>
            <p:ph type="body" idx="2"/>
          </p:nvPr>
        </p:nvPicPr>
        <p:blipFill rotWithShape="1">
          <a:blip r:embed="rId4">
            <a:alphaModFix/>
          </a:blip>
          <a:srcRect/>
          <a:stretch/>
        </p:blipFill>
        <p:spPr>
          <a:xfrm>
            <a:off x="7443672" y="1825625"/>
            <a:ext cx="2638655" cy="4351338"/>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a:spLocks noGrp="1"/>
          </p:cNvSpPr>
          <p:nvPr>
            <p:ph type="title"/>
          </p:nvPr>
        </p:nvSpPr>
        <p:spPr>
          <a:xfrm>
            <a:off x="627625" y="0"/>
            <a:ext cx="9597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t-BR" b="1"/>
              <a:t>Surgindo resultados </a:t>
            </a:r>
            <a:endParaRPr/>
          </a:p>
        </p:txBody>
      </p:sp>
      <p:pic>
        <p:nvPicPr>
          <p:cNvPr id="142" name="Google Shape;142;p8"/>
          <p:cNvPicPr preferRelativeResize="0">
            <a:picLocks noGrp="1"/>
          </p:cNvPicPr>
          <p:nvPr>
            <p:ph type="body" idx="1"/>
          </p:nvPr>
        </p:nvPicPr>
        <p:blipFill rotWithShape="1">
          <a:blip r:embed="rId3">
            <a:alphaModFix/>
          </a:blip>
          <a:srcRect/>
          <a:stretch/>
        </p:blipFill>
        <p:spPr>
          <a:xfrm>
            <a:off x="1507275" y="1987375"/>
            <a:ext cx="3908400" cy="5122500"/>
          </a:xfrm>
          <a:prstGeom prst="rect">
            <a:avLst/>
          </a:prstGeom>
          <a:noFill/>
          <a:ln>
            <a:noFill/>
          </a:ln>
        </p:spPr>
      </p:pic>
      <p:pic>
        <p:nvPicPr>
          <p:cNvPr id="143" name="Google Shape;143;p8"/>
          <p:cNvPicPr preferRelativeResize="0"/>
          <p:nvPr/>
        </p:nvPicPr>
        <p:blipFill rotWithShape="1">
          <a:blip r:embed="rId4">
            <a:alphaModFix/>
          </a:blip>
          <a:srcRect/>
          <a:stretch/>
        </p:blipFill>
        <p:spPr>
          <a:xfrm>
            <a:off x="6523825" y="1987375"/>
            <a:ext cx="4927251" cy="5122501"/>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t-BR" b="1"/>
              <a:t>Mais resultados...</a:t>
            </a:r>
            <a:endParaRPr/>
          </a:p>
        </p:txBody>
      </p:sp>
      <p:pic>
        <p:nvPicPr>
          <p:cNvPr id="149" name="Google Shape;149;p9"/>
          <p:cNvPicPr preferRelativeResize="0">
            <a:picLocks noGrp="1"/>
          </p:cNvPicPr>
          <p:nvPr>
            <p:ph type="body" idx="1"/>
          </p:nvPr>
        </p:nvPicPr>
        <p:blipFill rotWithShape="1">
          <a:blip r:embed="rId3">
            <a:alphaModFix/>
          </a:blip>
          <a:srcRect/>
          <a:stretch/>
        </p:blipFill>
        <p:spPr>
          <a:xfrm>
            <a:off x="1241176" y="1825625"/>
            <a:ext cx="4375647" cy="4351338"/>
          </a:xfrm>
          <a:prstGeom prst="rect">
            <a:avLst/>
          </a:prstGeom>
          <a:noFill/>
          <a:ln>
            <a:noFill/>
          </a:ln>
        </p:spPr>
      </p:pic>
      <p:pic>
        <p:nvPicPr>
          <p:cNvPr id="150" name="Google Shape;150;p9"/>
          <p:cNvPicPr preferRelativeResize="0">
            <a:picLocks noGrp="1"/>
          </p:cNvPicPr>
          <p:nvPr>
            <p:ph type="body" idx="2"/>
          </p:nvPr>
        </p:nvPicPr>
        <p:blipFill rotWithShape="1">
          <a:blip r:embed="rId4">
            <a:alphaModFix/>
          </a:blip>
          <a:srcRect/>
          <a:stretch/>
        </p:blipFill>
        <p:spPr>
          <a:xfrm>
            <a:off x="6599351" y="1825625"/>
            <a:ext cx="4327297" cy="4351338"/>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18</Notes>
  <HiddenSlides>0</HiddenSlides>
  <ScaleCrop>false</ScaleCrop>
  <HeadingPairs>
    <vt:vector size="4" baseType="variant">
      <vt:variant>
        <vt:lpstr>Tema</vt:lpstr>
      </vt:variant>
      <vt:variant>
        <vt:i4>1</vt:i4>
      </vt:variant>
      <vt:variant>
        <vt:lpstr>Títulos de slides</vt:lpstr>
      </vt:variant>
      <vt:variant>
        <vt:i4>20</vt:i4>
      </vt:variant>
    </vt:vector>
  </HeadingPairs>
  <TitlesOfParts>
    <vt:vector size="21" baseType="lpstr">
      <vt:lpstr>Tema do Office</vt:lpstr>
      <vt:lpstr>Modelagem e escultura na argila </vt:lpstr>
      <vt:lpstr>           INTRODUÇÃO  </vt:lpstr>
      <vt:lpstr>Fase Inicial do Projeto  Oficina prática na sala de aula com alunos da EJA </vt:lpstr>
      <vt:lpstr>Engajamento!</vt:lpstr>
      <vt:lpstr>Compartilhando com demais professores, multiplicando saberes... </vt:lpstr>
      <vt:lpstr>Compartilhando com ensino regular em outros períodos. </vt:lpstr>
      <vt:lpstr>Mão na massa!</vt:lpstr>
      <vt:lpstr>Surgindo resultados </vt:lpstr>
      <vt:lpstr>Mais resultados...</vt:lpstr>
      <vt:lpstr>Resgatando memórias...</vt:lpstr>
      <vt:lpstr>Alcançando os filhos...</vt:lpstr>
      <vt:lpstr>Momento finais...</vt:lpstr>
      <vt:lpstr>Alunos destaques</vt:lpstr>
      <vt:lpstr>Galeria </vt:lpstr>
      <vt:lpstr>Vídeo 1</vt:lpstr>
      <vt:lpstr>Vídeo 3</vt:lpstr>
      <vt:lpstr>Depoimento </vt:lpstr>
      <vt:lpstr>Agradecimento</vt:lpstr>
      <vt:lpstr>Bibliografia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Modelagem e escultura na argila </dc:title>
  <dc:creator>elisangela quintão francisco</dc:creator>
  <cp:lastModifiedBy>elisangela quintão francisco</cp:lastModifiedBy>
  <cp:revision>3</cp:revision>
  <dcterms:created xsi:type="dcterms:W3CDTF">2020-07-30T09:27:03Z</dcterms:created>
  <dcterms:modified xsi:type="dcterms:W3CDTF">2020-08-04T03:18:37Z</dcterms:modified>
</cp:coreProperties>
</file>