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01" r:id="rId2"/>
    <p:sldId id="302" r:id="rId3"/>
    <p:sldId id="303" r:id="rId4"/>
    <p:sldId id="304" r:id="rId5"/>
    <p:sldId id="306" r:id="rId6"/>
    <p:sldId id="316" r:id="rId7"/>
    <p:sldId id="307" r:id="rId8"/>
    <p:sldId id="322" r:id="rId9"/>
    <p:sldId id="309" r:id="rId10"/>
    <p:sldId id="311" r:id="rId11"/>
    <p:sldId id="313" r:id="rId12"/>
    <p:sldId id="323" r:id="rId13"/>
    <p:sldId id="324" r:id="rId14"/>
    <p:sldId id="314" r:id="rId15"/>
    <p:sldId id="315" r:id="rId16"/>
    <p:sldId id="326" r:id="rId17"/>
    <p:sldId id="325" r:id="rId18"/>
    <p:sldId id="319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3300"/>
    <a:srgbClr val="3333CC"/>
    <a:srgbClr val="13C5DD"/>
    <a:srgbClr val="00FFFF"/>
    <a:srgbClr val="0099FF"/>
    <a:srgbClr val="FF66FF"/>
    <a:srgbClr val="CC00CC"/>
    <a:srgbClr val="F6930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1EA86-32F8-4ECD-910E-D99FF1532653}" type="datetimeFigureOut">
              <a:rPr lang="pt-BR" smtClean="0"/>
              <a:pPr/>
              <a:t>10/08/2020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1F932-494A-4263-BF28-5403884C45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1F932-494A-4263-BF28-5403884C4582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8E65-414F-4B4E-BE60-F70C32953C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B268-0FC9-4D8E-9C7F-6B80DB3FC3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3B20-0461-490C-840B-B413AD2641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5911-AA52-4771-9AC9-BCCA5AFD32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2C5EB-A457-4E81-9808-24D9971986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9F45-6515-44C5-9220-38A720066C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D186-78B2-49C6-97E5-66037E350E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CE92-FE18-47A9-BAED-A258B94D9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0A7D-B5DC-428B-9926-42D411013E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B995-DAA4-41F0-A391-4D5D34771F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95D35-1B9E-4B01-BE16-FE70B32E71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C1F27-ABEE-4F6F-874F-BABE2FFBA6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5BAC-36F9-42E0-BC0D-263998970B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1D489-95E4-436A-92EC-A159434537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51F9CDD-604E-45C5-8070-42CF0923C4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AN\Desktop\M&#205;DIAS%20XXI%20PR&#202;MIO%20ARTE%20NA%20ESCOLA\COMPOSI&#199;&#195;O%20V&#205;DEO\Fabr&#237;cio%20-%20Editado%20Portfolio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AN\Desktop\M&#205;DIAS%20XXI%20PR&#202;MIO%20ARTE%20NA%20ESCOLA\PORTFOLIO\Depoimento%20Gestora.mp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AN\Desktop\M&#205;DIAS%20XXI%20PR&#202;MIO%20ARTE%20NA%20ESCOLA\COMPOSI&#199;&#195;O%20V&#205;DEO\Iran%20-%20Portfolio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AN\Desktop\M&#205;DIAS%20XXI%20PR&#202;MIO%20ARTE%20NA%20ESCOLA\COMPOSI&#199;&#195;O%20V&#205;DEO\Cristiany%20-%20Editado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AN\Desktop\M&#205;DIAS%20XXI%20PR&#202;MIO%20ARTE%20NA%20ESCOLA\COMPOSI&#199;&#195;O%20V&#205;DEO\Willamys%20-%20Editado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971550" y="6396038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1200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01667" y="-27320"/>
            <a:ext cx="8385175" cy="1714512"/>
          </a:xfrm>
        </p:spPr>
        <p:txBody>
          <a:bodyPr/>
          <a:lstStyle/>
          <a:p>
            <a:pPr algn="ctr"/>
            <a:r>
              <a:rPr lang="pt-BR" sz="4000" b="0" dirty="0" smtClean="0">
                <a:solidFill>
                  <a:schemeClr val="tx1"/>
                </a:solidFill>
                <a:latin typeface="Arial Rounded MT Bold" pitchFamily="34" charset="0"/>
              </a:rPr>
              <a:t>Projeto</a:t>
            </a:r>
            <a:r>
              <a:rPr lang="pt-BR" sz="400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pt-BR" sz="40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pt-BR" sz="4000" b="0" dirty="0" smtClean="0">
                <a:solidFill>
                  <a:schemeClr val="tx1"/>
                </a:solidFill>
                <a:latin typeface="Arial Rounded MT Bold" pitchFamily="34" charset="0"/>
              </a:rPr>
              <a:t>Teatro: Do Palco para a Vida</a:t>
            </a:r>
            <a:endParaRPr lang="pt-BR" sz="4000" b="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85786" y="622553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EREM Gil Rodrigues - Vertentes/PE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9" name="Imagem 8" descr="IMG-20191217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518" y="1840518"/>
            <a:ext cx="6500858" cy="4425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44" y="71414"/>
            <a:ext cx="878684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dirty="0" smtClean="0">
                <a:latin typeface="Arial Rounded MT Bold" pitchFamily="34" charset="0"/>
              </a:rPr>
              <a:t>Utilizou-se métodos específicos do teatro, além de reflexões, sentimentos e valores trabalhados, transformados e levados do Palco para a Vida.</a:t>
            </a:r>
            <a:endParaRPr lang="pt-BR" sz="2300" dirty="0"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034" y="635795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Montagem de Espetáculo Musical</a:t>
            </a:r>
            <a:endParaRPr lang="pt-BR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" name="Imagem 17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43650"/>
            <a:ext cx="4143404" cy="2371102"/>
          </a:xfrm>
          <a:prstGeom prst="rect">
            <a:avLst/>
          </a:prstGeom>
        </p:spPr>
      </p:pic>
      <p:pic>
        <p:nvPicPr>
          <p:cNvPr id="19" name="Imagem 18" descr="im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343650"/>
            <a:ext cx="4071966" cy="2357454"/>
          </a:xfrm>
          <a:prstGeom prst="rect">
            <a:avLst/>
          </a:prstGeom>
        </p:spPr>
      </p:pic>
      <p:pic>
        <p:nvPicPr>
          <p:cNvPr id="20" name="Imagem 19" descr="IMG-20191217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857628"/>
            <a:ext cx="4143404" cy="2428892"/>
          </a:xfrm>
          <a:prstGeom prst="rect">
            <a:avLst/>
          </a:prstGeom>
        </p:spPr>
      </p:pic>
      <p:pic>
        <p:nvPicPr>
          <p:cNvPr id="9" name="Imagem 8" descr="IMG-20191217-WA00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894" y="3857628"/>
            <a:ext cx="402782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7158" y="454863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Participação ativa e entusiástica da comunidade escolar durante o desenvolvimento e conclusão do Projeto.</a:t>
            </a:r>
            <a:endParaRPr lang="pt-BR" sz="2400" dirty="0"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1472" y="634581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Alunos e professores prestigiando Atividades / Apresentações</a:t>
            </a:r>
            <a:endParaRPr lang="pt-BR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Imagem 9" descr="IMG 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520" y="1871012"/>
            <a:ext cx="4857784" cy="2761651"/>
          </a:xfrm>
          <a:prstGeom prst="rect">
            <a:avLst/>
          </a:prstGeom>
        </p:spPr>
      </p:pic>
      <p:pic>
        <p:nvPicPr>
          <p:cNvPr id="7" name="Imagem 6" descr="IMG-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714752"/>
            <a:ext cx="4357718" cy="243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00100" y="714356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 - Depoimento de Aluno -</a:t>
            </a:r>
            <a:endParaRPr lang="pt-BR" sz="2400" dirty="0"/>
          </a:p>
        </p:txBody>
      </p:sp>
      <p:pic>
        <p:nvPicPr>
          <p:cNvPr id="6" name="Fabrício - Editado Portfoli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0710" y="200024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00100" y="714356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 - Depoimento da Gestora -</a:t>
            </a:r>
            <a:endParaRPr lang="pt-BR" sz="2400" dirty="0"/>
          </a:p>
        </p:txBody>
      </p:sp>
      <p:pic>
        <p:nvPicPr>
          <p:cNvPr id="4" name="Depoimento Gestor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2148" y="200027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NOTAÇÃO 3.jpg"/>
          <p:cNvPicPr>
            <a:picLocks noChangeAspect="1"/>
          </p:cNvPicPr>
          <p:nvPr/>
        </p:nvPicPr>
        <p:blipFill>
          <a:blip r:embed="rId2">
            <a:lum bright="17000" contrast="8000"/>
          </a:blip>
          <a:stretch>
            <a:fillRect/>
          </a:stretch>
        </p:blipFill>
        <p:spPr>
          <a:xfrm rot="20799869">
            <a:off x="516814" y="1139885"/>
            <a:ext cx="2701437" cy="214314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43108" y="21429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Anotações / Direcionamentos</a:t>
            </a:r>
            <a:endParaRPr lang="pt-BR" sz="2400" dirty="0">
              <a:latin typeface="Arial Rounded MT Bold" pitchFamily="34" charset="0"/>
            </a:endParaRPr>
          </a:p>
        </p:txBody>
      </p:sp>
      <p:pic>
        <p:nvPicPr>
          <p:cNvPr id="9" name="Imagem 8" descr="ANOTAÇÃO 5.jpg"/>
          <p:cNvPicPr>
            <a:picLocks noChangeAspect="1"/>
          </p:cNvPicPr>
          <p:nvPr/>
        </p:nvPicPr>
        <p:blipFill>
          <a:blip r:embed="rId3">
            <a:lum bright="17000" contrast="8000"/>
          </a:blip>
          <a:stretch>
            <a:fillRect/>
          </a:stretch>
        </p:blipFill>
        <p:spPr>
          <a:xfrm rot="1098767">
            <a:off x="4763399" y="3131293"/>
            <a:ext cx="2141392" cy="2472917"/>
          </a:xfrm>
          <a:prstGeom prst="rect">
            <a:avLst/>
          </a:prstGeom>
        </p:spPr>
      </p:pic>
      <p:pic>
        <p:nvPicPr>
          <p:cNvPr id="11" name="Imagem 10" descr="ANOTAÇÃO 7.jpg"/>
          <p:cNvPicPr>
            <a:picLocks noChangeAspect="1"/>
          </p:cNvPicPr>
          <p:nvPr/>
        </p:nvPicPr>
        <p:blipFill>
          <a:blip r:embed="rId4" cstate="print">
            <a:lum bright="17000" contrast="8000"/>
          </a:blip>
          <a:stretch>
            <a:fillRect/>
          </a:stretch>
        </p:blipFill>
        <p:spPr>
          <a:xfrm rot="21168028">
            <a:off x="6644296" y="4299911"/>
            <a:ext cx="2214578" cy="2428892"/>
          </a:xfrm>
          <a:prstGeom prst="rect">
            <a:avLst/>
          </a:prstGeom>
        </p:spPr>
      </p:pic>
      <p:pic>
        <p:nvPicPr>
          <p:cNvPr id="5" name="Imagem 4" descr="ANOTAÇÃO 1.jpg"/>
          <p:cNvPicPr>
            <a:picLocks noChangeAspect="1"/>
          </p:cNvPicPr>
          <p:nvPr/>
        </p:nvPicPr>
        <p:blipFill>
          <a:blip r:embed="rId5" cstate="print">
            <a:lum bright="17000" contrast="8000"/>
          </a:blip>
          <a:stretch>
            <a:fillRect/>
          </a:stretch>
        </p:blipFill>
        <p:spPr>
          <a:xfrm rot="21421874">
            <a:off x="3363323" y="1089006"/>
            <a:ext cx="2147351" cy="2428892"/>
          </a:xfrm>
          <a:prstGeom prst="rect">
            <a:avLst/>
          </a:prstGeom>
        </p:spPr>
      </p:pic>
      <p:pic>
        <p:nvPicPr>
          <p:cNvPr id="13" name="Imagem 12" descr="ANOTAÇÃO 9.jpg"/>
          <p:cNvPicPr>
            <a:picLocks noChangeAspect="1"/>
          </p:cNvPicPr>
          <p:nvPr/>
        </p:nvPicPr>
        <p:blipFill>
          <a:blip r:embed="rId6" cstate="print">
            <a:lum bright="-7000" contrast="1000"/>
          </a:blip>
          <a:stretch>
            <a:fillRect/>
          </a:stretch>
        </p:blipFill>
        <p:spPr>
          <a:xfrm rot="941911">
            <a:off x="426202" y="3878144"/>
            <a:ext cx="2271068" cy="2650630"/>
          </a:xfrm>
          <a:prstGeom prst="rect">
            <a:avLst/>
          </a:prstGeom>
        </p:spPr>
      </p:pic>
      <p:pic>
        <p:nvPicPr>
          <p:cNvPr id="14" name="Imagem 13" descr="ANOTAÇÃO 11.jpg"/>
          <p:cNvPicPr>
            <a:picLocks noChangeAspect="1"/>
          </p:cNvPicPr>
          <p:nvPr/>
        </p:nvPicPr>
        <p:blipFill>
          <a:blip r:embed="rId7" cstate="print">
            <a:lum bright="-5000" contrast="8000"/>
          </a:blip>
          <a:stretch>
            <a:fillRect/>
          </a:stretch>
        </p:blipFill>
        <p:spPr>
          <a:xfrm rot="1682159">
            <a:off x="5802038" y="1468098"/>
            <a:ext cx="3074776" cy="1904549"/>
          </a:xfrm>
          <a:prstGeom prst="rect">
            <a:avLst/>
          </a:prstGeom>
        </p:spPr>
      </p:pic>
      <p:pic>
        <p:nvPicPr>
          <p:cNvPr id="15" name="Imagem 14" descr="ANOTAÇÃO 10.jpg"/>
          <p:cNvPicPr>
            <a:picLocks noChangeAspect="1"/>
          </p:cNvPicPr>
          <p:nvPr/>
        </p:nvPicPr>
        <p:blipFill>
          <a:blip r:embed="rId8" cstate="print">
            <a:lum bright="-3000" contrast="-17000"/>
          </a:blip>
          <a:stretch>
            <a:fillRect/>
          </a:stretch>
        </p:blipFill>
        <p:spPr>
          <a:xfrm rot="20668561">
            <a:off x="2828952" y="4111116"/>
            <a:ext cx="2235041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Screenshot_2020-07-01-18-40-21-668_com.instagram.andro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3121">
            <a:off x="332211" y="1982380"/>
            <a:ext cx="2596715" cy="408982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85786" y="252691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Redes Sociais</a:t>
            </a:r>
            <a:endParaRPr lang="pt-BR" sz="2400" dirty="0">
              <a:latin typeface="Arial Rounded MT Bold" pitchFamily="34" charset="0"/>
            </a:endParaRPr>
          </a:p>
        </p:txBody>
      </p:sp>
      <p:pic>
        <p:nvPicPr>
          <p:cNvPr id="6" name="Imagem 5" descr="Screenshot_2020-07-01-18-43-29-840_com.instagram.andro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536" y="1285860"/>
            <a:ext cx="2928958" cy="3857652"/>
          </a:xfrm>
          <a:prstGeom prst="rect">
            <a:avLst/>
          </a:prstGeom>
        </p:spPr>
      </p:pic>
      <p:pic>
        <p:nvPicPr>
          <p:cNvPr id="11" name="Imagem 10" descr="Screenshot_2020-07-01-18-40-44-231_com.instagram.andro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143">
            <a:off x="6286512" y="2071678"/>
            <a:ext cx="2599064" cy="407196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43042" y="6308354"/>
            <a:ext cx="642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0000"/>
                </a:solidFill>
                <a:latin typeface="Arial Rounded MT Bold" pitchFamily="34" charset="0"/>
              </a:rPr>
              <a:t>Comentários de Alunos, Ex-Alunos, Pais e Comunidade Escolar</a:t>
            </a:r>
            <a:endParaRPr lang="pt-BR" sz="16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creenshot_2020-07-01-18-32-48-839_com.facebook.kat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5910" y="714356"/>
            <a:ext cx="2469098" cy="2571768"/>
          </a:xfrm>
          <a:prstGeom prst="rect">
            <a:avLst/>
          </a:prstGeom>
        </p:spPr>
      </p:pic>
      <p:pic>
        <p:nvPicPr>
          <p:cNvPr id="6" name="Imagem 5" descr="Screenshot_2020-07-01-18-45-10-246_com.whatsa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36991">
            <a:off x="640420" y="1535525"/>
            <a:ext cx="2238709" cy="3917741"/>
          </a:xfrm>
          <a:prstGeom prst="rect">
            <a:avLst/>
          </a:prstGeom>
        </p:spPr>
      </p:pic>
      <p:pic>
        <p:nvPicPr>
          <p:cNvPr id="7" name="Imagem 6" descr="Screenshot_2020-07-01-18-50-23-495_com.whatsap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6879">
            <a:off x="6422017" y="764395"/>
            <a:ext cx="2429358" cy="2780266"/>
          </a:xfrm>
          <a:prstGeom prst="rect">
            <a:avLst/>
          </a:prstGeom>
        </p:spPr>
      </p:pic>
      <p:pic>
        <p:nvPicPr>
          <p:cNvPr id="10" name="Imagem 9" descr="Printt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4322926"/>
            <a:ext cx="4662977" cy="226941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rot="20947987">
            <a:off x="748257" y="5486771"/>
            <a:ext cx="301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 Rounded MT Bold" pitchFamily="34" charset="0"/>
              </a:rPr>
              <a:t>O aluno </a:t>
            </a:r>
            <a:r>
              <a:rPr lang="pt-BR" sz="1200" dirty="0" err="1" smtClean="0">
                <a:solidFill>
                  <a:srgbClr val="000000"/>
                </a:solidFill>
                <a:latin typeface="Arial Rounded MT Bold" pitchFamily="34" charset="0"/>
              </a:rPr>
              <a:t>Melque</a:t>
            </a:r>
            <a:r>
              <a:rPr lang="pt-BR" sz="1200" dirty="0" smtClean="0">
                <a:solidFill>
                  <a:srgbClr val="000000"/>
                </a:solidFill>
                <a:latin typeface="Arial Rounded MT Bold" pitchFamily="34" charset="0"/>
              </a:rPr>
              <a:t> falando sobre a sua experiência no Projeto</a:t>
            </a:r>
            <a:endParaRPr lang="pt-BR" sz="1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28926" y="3286124"/>
            <a:ext cx="301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 Rounded MT Bold" pitchFamily="34" charset="0"/>
              </a:rPr>
              <a:t>Relato de Ana Cristina, </a:t>
            </a:r>
          </a:p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 Rounded MT Bold" pitchFamily="34" charset="0"/>
              </a:rPr>
              <a:t>mãe de Aluna do Projeto</a:t>
            </a:r>
            <a:endParaRPr lang="pt-BR" sz="1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 rot="320839">
            <a:off x="5903438" y="3495765"/>
            <a:ext cx="322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 Rounded MT Bold" pitchFamily="34" charset="0"/>
              </a:rPr>
              <a:t>A satisfação e gratidão expressas nas palavras do aluno Willamys</a:t>
            </a:r>
            <a:endParaRPr lang="pt-BR" sz="1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357290" y="752757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- Depoimento do Professor Autor do Projeto -</a:t>
            </a:r>
            <a:endParaRPr lang="pt-BR" sz="2400" dirty="0">
              <a:latin typeface="Arial Rounded MT Bold" pitchFamily="34" charset="0"/>
            </a:endParaRPr>
          </a:p>
        </p:txBody>
      </p:sp>
      <p:pic>
        <p:nvPicPr>
          <p:cNvPr id="8" name="Iran - Portfoli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2148" y="200024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7158" y="28572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Bibliografia e </a:t>
            </a:r>
            <a:r>
              <a:rPr lang="pt-BR" sz="2400" smtClean="0">
                <a:latin typeface="Arial Rounded MT Bold" pitchFamily="34" charset="0"/>
              </a:rPr>
              <a:t>Referências Teóricas</a:t>
            </a:r>
            <a:endParaRPr lang="pt-BR" sz="2400" dirty="0"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2910" y="1000108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 Rounded MT Bold" pitchFamily="34" charset="0"/>
              </a:rPr>
              <a:t>BOAL, Augusto 1998: em </a:t>
            </a:r>
            <a:r>
              <a:rPr lang="pt-BR" sz="2000" dirty="0" err="1" smtClean="0">
                <a:solidFill>
                  <a:srgbClr val="000000"/>
                </a:solidFill>
                <a:latin typeface="Arial Rounded MT Bold" pitchFamily="34" charset="0"/>
              </a:rPr>
              <a:t>Boal</a:t>
            </a:r>
            <a:r>
              <a:rPr lang="pt-BR" sz="2000" dirty="0" smtClean="0">
                <a:solidFill>
                  <a:srgbClr val="000000"/>
                </a:solidFill>
                <a:latin typeface="Arial Rounded MT Bold" pitchFamily="34" charset="0"/>
              </a:rPr>
              <a:t> foi apresentado aos alunos vários jogos e exercícios de práticas de discussões e argumentações. 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Arial Rounded MT Bold" pitchFamily="34" charset="0"/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 Rounded MT Bold" pitchFamily="34" charset="0"/>
              </a:rPr>
              <a:t>CHACRA, Sandra 1983: em </a:t>
            </a:r>
            <a:r>
              <a:rPr lang="pt-BR" sz="2000" dirty="0" err="1" smtClean="0">
                <a:solidFill>
                  <a:srgbClr val="000000"/>
                </a:solidFill>
                <a:latin typeface="Arial Rounded MT Bold" pitchFamily="34" charset="0"/>
              </a:rPr>
              <a:t>Chacra</a:t>
            </a:r>
            <a:r>
              <a:rPr lang="pt-BR" sz="2000" dirty="0" smtClean="0">
                <a:solidFill>
                  <a:srgbClr val="000000"/>
                </a:solidFill>
                <a:latin typeface="Arial Rounded MT Bold" pitchFamily="34" charset="0"/>
              </a:rPr>
              <a:t> analisou-se o objeto não apenas em si ou apenas no palco, mas também em áreas que utilizam a improvisação teatral como instrumento.  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Arial Rounded MT Bold" pitchFamily="34" charset="0"/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 Rounded MT Bold" pitchFamily="34" charset="0"/>
              </a:rPr>
              <a:t>COURTNEY, Richard 1980: em Courtney mostramos uma obra destinada a provar que a introdução do teatro nos currículos escolares é uma força motivadora para criar os significados da existência.  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Arial Rounded MT Bold" pitchFamily="34" charset="0"/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 Rounded MT Bold" pitchFamily="34" charset="0"/>
              </a:rPr>
              <a:t>BARBA, Eugênio e SAVARESE, Nicola 1995: em Barba e </a:t>
            </a:r>
            <a:r>
              <a:rPr lang="pt-BR" sz="2000" dirty="0" err="1" smtClean="0">
                <a:solidFill>
                  <a:srgbClr val="000000"/>
                </a:solidFill>
                <a:latin typeface="Arial Rounded MT Bold" pitchFamily="34" charset="0"/>
              </a:rPr>
              <a:t>Savarese</a:t>
            </a:r>
            <a:r>
              <a:rPr lang="pt-BR" sz="2000" dirty="0" smtClean="0">
                <a:solidFill>
                  <a:srgbClr val="000000"/>
                </a:solidFill>
                <a:latin typeface="Arial Rounded MT Bold" pitchFamily="34" charset="0"/>
              </a:rPr>
              <a:t> pudemos trabalhar toda a magia que envolve o ator em cena. 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Arial Rounded MT Bold" pitchFamily="34" charset="0"/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 Rounded MT Bold" pitchFamily="34" charset="0"/>
              </a:rPr>
              <a:t>REVERBEL, Olga 1989: em </a:t>
            </a:r>
            <a:r>
              <a:rPr lang="pt-BR" sz="2000" dirty="0" err="1" smtClean="0">
                <a:solidFill>
                  <a:srgbClr val="000000"/>
                </a:solidFill>
                <a:latin typeface="Arial Rounded MT Bold" pitchFamily="34" charset="0"/>
              </a:rPr>
              <a:t>Reverbel</a:t>
            </a:r>
            <a:r>
              <a:rPr lang="pt-BR" sz="2000" dirty="0" smtClean="0">
                <a:solidFill>
                  <a:srgbClr val="000000"/>
                </a:solidFill>
                <a:latin typeface="Arial Rounded MT Bold" pitchFamily="34" charset="0"/>
              </a:rPr>
              <a:t> discutimos o teatro na formação da personalidade e expressão de ideias.</a:t>
            </a:r>
            <a:r>
              <a:rPr lang="pt-BR" dirty="0" smtClean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endParaRPr lang="pt-BR" sz="1100" dirty="0">
              <a:solidFill>
                <a:srgbClr val="0000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28662" y="1928802"/>
            <a:ext cx="7643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>
                <a:solidFill>
                  <a:srgbClr val="002060"/>
                </a:solidFill>
                <a:latin typeface="Arial Rounded MT Bold" pitchFamily="34" charset="0"/>
              </a:rPr>
              <a:t>       </a:t>
            </a:r>
            <a:r>
              <a:rPr lang="pt-BR" sz="2600" dirty="0" smtClean="0">
                <a:latin typeface="Arial Rounded MT Bold" pitchFamily="34" charset="0"/>
              </a:rPr>
              <a:t>Na educação, o teatro apresenta-se como excelente ferramenta, já que atua como um recurso importante para a formação comportamental. </a:t>
            </a:r>
            <a:r>
              <a:rPr lang="pt-BR" sz="2600" dirty="0" smtClean="0">
                <a:latin typeface="Arial Rounded MT Bold" pitchFamily="34" charset="0"/>
                <a:cs typeface="Times New Roman" pitchFamily="18" charset="0"/>
              </a:rPr>
              <a:t>O projeto desenvolvido teve como foco iniciar os alunos na arte da dramaturgia, contribuindo em suas formações escolares e pessoais, utilizando técnicas específicas do teatro e conscientizando-os acerca da necessidade e importância da arte como exteriorização de sentimentos e valores.</a:t>
            </a:r>
            <a:endParaRPr lang="pt-BR" sz="2600" dirty="0"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8" name="Imagem 7" descr="Cami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42852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28596" y="454863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Estimulou-se a capacidade de concentração, desinibição, imaginação e criatividade dos alunos.</a:t>
            </a:r>
            <a:endParaRPr lang="pt-BR" sz="2400" dirty="0">
              <a:latin typeface="Arial Rounded MT Bold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57488" y="421632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Exercícios e jogos teatrais</a:t>
            </a:r>
            <a:endParaRPr lang="pt-BR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Imagem 9" descr="IMG 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366" y="1874210"/>
            <a:ext cx="3929090" cy="2286016"/>
          </a:xfrm>
          <a:prstGeom prst="rect">
            <a:avLst/>
          </a:prstGeom>
        </p:spPr>
      </p:pic>
      <p:pic>
        <p:nvPicPr>
          <p:cNvPr id="11" name="Imagem 10" descr="IMG_20191008_083353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857364"/>
            <a:ext cx="3912244" cy="2299664"/>
          </a:xfrm>
          <a:prstGeom prst="rect">
            <a:avLst/>
          </a:prstGeom>
        </p:spPr>
      </p:pic>
      <p:pic>
        <p:nvPicPr>
          <p:cNvPr id="12" name="Imagem 11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643446"/>
            <a:ext cx="3857652" cy="213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00034" y="253679"/>
            <a:ext cx="83582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Realizou-se práticas de introdução aos elementos que compõem o teatro, buscando sempre desenvolver o senso crítico de cada integrante.</a:t>
            </a:r>
            <a:endParaRPr lang="pt-BR" sz="2400" dirty="0">
              <a:latin typeface="Arial Rounded MT Bold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85786" y="4282867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Trabalhos práticos de corpo, voz e construção de cenas</a:t>
            </a:r>
            <a:endParaRPr lang="pt-BR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643438" y="627437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Jogos de improviso e espacialidade </a:t>
            </a:r>
            <a:endParaRPr lang="pt-BR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Imagem 8" descr="Sem Títul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916925"/>
            <a:ext cx="4066011" cy="2286015"/>
          </a:xfrm>
          <a:prstGeom prst="rect">
            <a:avLst/>
          </a:prstGeom>
        </p:spPr>
      </p:pic>
      <p:pic>
        <p:nvPicPr>
          <p:cNvPr id="11" name="Imagem 10" descr="IMG 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070" y="1871012"/>
            <a:ext cx="392909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7158" y="228407"/>
            <a:ext cx="850112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Observou-se traços da personalidade, comportamento individual e em grupo, oportunizando um melhor direcionamento pedagógico.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14480" y="420267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Práticas de discussões e argumentações / Leitura Dramática</a:t>
            </a:r>
            <a:endParaRPr lang="pt-BR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Imagem 11" descr="IMG_20191008_083109133_BURST000_COVER_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2691" y="1877408"/>
            <a:ext cx="3937027" cy="2265972"/>
          </a:xfrm>
          <a:prstGeom prst="rect">
            <a:avLst/>
          </a:prstGeom>
        </p:spPr>
      </p:pic>
      <p:pic>
        <p:nvPicPr>
          <p:cNvPr id="9" name="Imagem 8" descr="Port 3.jpg"/>
          <p:cNvPicPr>
            <a:picLocks noChangeAspect="1"/>
          </p:cNvPicPr>
          <p:nvPr/>
        </p:nvPicPr>
        <p:blipFill>
          <a:blip r:embed="rId4" cstate="print">
            <a:lum bright="-7000" contrast="10000"/>
          </a:blip>
          <a:stretch>
            <a:fillRect/>
          </a:stretch>
        </p:blipFill>
        <p:spPr>
          <a:xfrm>
            <a:off x="2857488" y="4640248"/>
            <a:ext cx="3857652" cy="2132522"/>
          </a:xfrm>
          <a:prstGeom prst="rect">
            <a:avLst/>
          </a:prstGeom>
        </p:spPr>
      </p:pic>
      <p:pic>
        <p:nvPicPr>
          <p:cNvPr id="8" name="Imagem 7" descr="IMG 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070" y="1871012"/>
            <a:ext cx="392909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00100" y="714356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 - Depoimento de Aluna -</a:t>
            </a:r>
            <a:endParaRPr lang="pt-BR" sz="2400" dirty="0"/>
          </a:p>
        </p:txBody>
      </p:sp>
      <p:pic>
        <p:nvPicPr>
          <p:cNvPr id="6" name="Cristiany - Editad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0710" y="200027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7158" y="299845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Proporcionou-se o acesso a descobertas e experiências interessantes e prazerosas aos alunos no </a:t>
            </a:r>
          </a:p>
          <a:p>
            <a:pPr algn="ctr"/>
            <a:r>
              <a:rPr lang="pt-BR" sz="2400" dirty="0" smtClean="0">
                <a:latin typeface="Arial Rounded MT Bold" pitchFamily="34" charset="0"/>
              </a:rPr>
              <a:t>campo da dramaturgia.</a:t>
            </a:r>
            <a:endParaRPr lang="pt-BR" sz="2400" dirty="0"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2548" y="419797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Construção e Caracterização de Personagens</a:t>
            </a:r>
            <a:endParaRPr lang="pt-BR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Espaço Reservado para Conteúdo 5" descr="IMG_20180802_081827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1884660"/>
            <a:ext cx="392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 descr="Sem Títul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871012"/>
            <a:ext cx="3857652" cy="2299664"/>
          </a:xfrm>
          <a:prstGeom prst="rect">
            <a:avLst/>
          </a:prstGeom>
        </p:spPr>
      </p:pic>
      <p:pic>
        <p:nvPicPr>
          <p:cNvPr id="10" name="Imagem 9" descr="IMG_20191217_141053685.jpg"/>
          <p:cNvPicPr>
            <a:picLocks noChangeAspect="1"/>
          </p:cNvPicPr>
          <p:nvPr/>
        </p:nvPicPr>
        <p:blipFill>
          <a:blip r:embed="rId4" cstate="print">
            <a:lum contrast="16000"/>
          </a:blip>
          <a:stretch>
            <a:fillRect/>
          </a:stretch>
        </p:blipFill>
        <p:spPr>
          <a:xfrm>
            <a:off x="2857488" y="4629798"/>
            <a:ext cx="3857652" cy="217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1538" y="714356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 - Depoimento de Aluno -</a:t>
            </a:r>
            <a:endParaRPr lang="pt-BR" sz="2400" dirty="0"/>
          </a:p>
        </p:txBody>
      </p:sp>
      <p:pic>
        <p:nvPicPr>
          <p:cNvPr id="5" name="Willamys - Editad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2148" y="200027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2694" y="6357958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Apresentação de Esquetes (com uso de figurinos) à comunidade escolar</a:t>
            </a:r>
            <a:endParaRPr lang="pt-BR" sz="20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7158" y="467005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Rounded MT Bold" pitchFamily="34" charset="0"/>
              </a:rPr>
              <a:t>Trabalhou-se faz de conta, imaginação e interpretação.</a:t>
            </a:r>
            <a:endParaRPr lang="pt-BR" sz="2400" dirty="0">
              <a:latin typeface="Arial Rounded MT Bold" pitchFamily="34" charset="0"/>
            </a:endParaRPr>
          </a:p>
        </p:txBody>
      </p:sp>
      <p:pic>
        <p:nvPicPr>
          <p:cNvPr id="9" name="Imagem 8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428736"/>
            <a:ext cx="4071966" cy="2357454"/>
          </a:xfrm>
          <a:prstGeom prst="rect">
            <a:avLst/>
          </a:prstGeom>
        </p:spPr>
      </p:pic>
      <p:pic>
        <p:nvPicPr>
          <p:cNvPr id="13" name="Imagem 12" descr="IM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428736"/>
            <a:ext cx="4150519" cy="2357454"/>
          </a:xfrm>
          <a:prstGeom prst="rect">
            <a:avLst/>
          </a:prstGeom>
        </p:spPr>
      </p:pic>
      <p:pic>
        <p:nvPicPr>
          <p:cNvPr id="7" name="Imagem 6" descr="IMG-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6403" y="3901770"/>
            <a:ext cx="4068737" cy="245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 sobrepostas">
  <a:themeElements>
    <a:clrScheme name="Camadas sobreposta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Camadas sobreposta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sobreposta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sobreposta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sobreposta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4101</TotalTime>
  <Words>463</Words>
  <Application>Microsoft Office PowerPoint</Application>
  <PresentationFormat>Apresentação na tela (4:3)</PresentationFormat>
  <Paragraphs>42</Paragraphs>
  <Slides>18</Slides>
  <Notes>1</Notes>
  <HiddenSlides>0</HiddenSlides>
  <MMClips>5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Rounded MT Bold</vt:lpstr>
      <vt:lpstr>Arial Unicode MS</vt:lpstr>
      <vt:lpstr>Calibri</vt:lpstr>
      <vt:lpstr>Times New Roman</vt:lpstr>
      <vt:lpstr>Wingdings</vt:lpstr>
      <vt:lpstr>Camadas sobrepostas</vt:lpstr>
      <vt:lpstr>Projeto Teatro: Do Palco para a Vida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IRAN</dc:creator>
  <cp:lastModifiedBy>Luiz</cp:lastModifiedBy>
  <cp:revision>499</cp:revision>
  <dcterms:created xsi:type="dcterms:W3CDTF">2009-11-01T11:06:22Z</dcterms:created>
  <dcterms:modified xsi:type="dcterms:W3CDTF">2020-08-10T06:27:04Z</dcterms:modified>
</cp:coreProperties>
</file>