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57" r:id="rId3"/>
    <p:sldId id="267" r:id="rId4"/>
    <p:sldId id="264" r:id="rId5"/>
    <p:sldId id="261" r:id="rId6"/>
    <p:sldId id="263" r:id="rId7"/>
    <p:sldId id="265" r:id="rId8"/>
    <p:sldId id="266" r:id="rId9"/>
    <p:sldId id="269" r:id="rId10"/>
    <p:sldId id="277" r:id="rId11"/>
    <p:sldId id="268" r:id="rId12"/>
    <p:sldId id="271" r:id="rId13"/>
    <p:sldId id="270" r:id="rId14"/>
    <p:sldId id="274" r:id="rId15"/>
    <p:sldId id="272" r:id="rId16"/>
    <p:sldId id="273"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A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2292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512377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93566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00267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85946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34756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9974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520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6386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1451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502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582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2655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6541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7652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586B75A-687E-405C-8A0B-8D00578BA2C3}"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583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7/31/2020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577752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8.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criancasmaissaudaveis.com.br/sobre-o-programa/?gclid=EAIaIQobChMIv5qXld7j4QIVig-RCh06sQeIEAAYASAAEgLcTPD_BwE" TargetMode="External"/><Relationship Id="rId2" Type="http://schemas.openxmlformats.org/officeDocument/2006/relationships/hyperlink" Target="http://empatianaescola.org.br/prevenir-o-bullying/" TargetMode="External"/><Relationship Id="rId1" Type="http://schemas.openxmlformats.org/officeDocument/2006/relationships/slideLayout" Target="../slideLayouts/slideLayout8.xml"/><Relationship Id="rId4" Type="http://schemas.openxmlformats.org/officeDocument/2006/relationships/hyperlink" Target="https://comunidade.rockcontent.com/o-que-e-portfoli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XXI Prêmio Arte na Escola Cidadã"/>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pt-BR" sz="3200" dirty="0" smtClean="0">
                <a:latin typeface="Times New Roman" panose="02020603050405020304" pitchFamily="18" charset="0"/>
                <a:cs typeface="Times New Roman" panose="02020603050405020304" pitchFamily="18" charset="0"/>
              </a:rPr>
              <a:t>	</a:t>
            </a:r>
            <a:br>
              <a:rPr lang="pt-BR" sz="3200" dirty="0" smtClean="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a:r>
            <a:br>
              <a:rPr lang="pt-BR" sz="3200" dirty="0">
                <a:latin typeface="Times New Roman" panose="02020603050405020304" pitchFamily="18" charset="0"/>
                <a:cs typeface="Times New Roman" panose="02020603050405020304" pitchFamily="18" charset="0"/>
              </a:rPr>
            </a:br>
            <a:r>
              <a:rPr lang="pt-BR" sz="3200" dirty="0" smtClean="0">
                <a:latin typeface="Times New Roman" panose="02020603050405020304" pitchFamily="18" charset="0"/>
                <a:cs typeface="Times New Roman" panose="02020603050405020304" pitchFamily="18" charset="0"/>
              </a:rPr>
              <a:t>	PORTFÓLIO</a:t>
            </a:r>
            <a:endParaRPr lang="pt-BR" sz="3200"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p:txBody>
          <a:bodyPr>
            <a:normAutofit lnSpcReduction="10000"/>
          </a:bodyPr>
          <a:lstStyle/>
          <a:p>
            <a:r>
              <a:rPr lang="pt-BR" dirty="0" smtClean="0"/>
              <a:t>PROJETO:</a:t>
            </a:r>
          </a:p>
          <a:p>
            <a:r>
              <a:rPr lang="pt-BR" dirty="0" smtClean="0"/>
              <a:t>BULLYING – É SENTIR NA PELE</a:t>
            </a:r>
          </a:p>
          <a:p>
            <a:r>
              <a:rPr lang="pt-BR" dirty="0" smtClean="0"/>
              <a:t>Por: SILVANA DOS SANTOS ORTEGA</a:t>
            </a:r>
            <a:endParaRPr lang="pt-BR" dirty="0"/>
          </a:p>
        </p:txBody>
      </p:sp>
      <p:pic>
        <p:nvPicPr>
          <p:cNvPr id="6" name="Imagem 5"/>
          <p:cNvPicPr/>
          <p:nvPr/>
        </p:nvPicPr>
        <p:blipFill rotWithShape="1">
          <a:blip r:embed="rId2"/>
          <a:srcRect l="8819" t="14432" r="75482" b="56390"/>
          <a:stretch/>
        </p:blipFill>
        <p:spPr bwMode="auto">
          <a:xfrm>
            <a:off x="2478176" y="695459"/>
            <a:ext cx="2699131" cy="2814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674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algn="just"/>
            <a:r>
              <a:rPr lang="pt-BR" dirty="0" smtClean="0"/>
              <a:t>Depoimento da aluna </a:t>
            </a:r>
            <a:r>
              <a:rPr lang="pt-BR" dirty="0"/>
              <a:t>Regiane Ferreira</a:t>
            </a:r>
          </a:p>
          <a:p>
            <a:pPr algn="just"/>
            <a:r>
              <a:rPr lang="pt-BR" dirty="0"/>
              <a:t>Projeto </a:t>
            </a:r>
            <a:r>
              <a:rPr lang="pt-BR" dirty="0" err="1"/>
              <a:t>bullying</a:t>
            </a:r>
            <a:r>
              <a:rPr lang="pt-BR" dirty="0"/>
              <a:t> No ano passado iniciamos um projeto que relativa </a:t>
            </a:r>
            <a:r>
              <a:rPr lang="pt-BR" dirty="0" smtClean="0"/>
              <a:t> </a:t>
            </a:r>
            <a:r>
              <a:rPr lang="pt-BR" dirty="0"/>
              <a:t>o </a:t>
            </a:r>
            <a:r>
              <a:rPr lang="pt-BR" dirty="0" err="1"/>
              <a:t>bullying</a:t>
            </a:r>
            <a:r>
              <a:rPr lang="pt-BR" dirty="0"/>
              <a:t> e suas consequências. Tivemos várias salas </a:t>
            </a:r>
            <a:r>
              <a:rPr lang="pt-BR" dirty="0" smtClean="0"/>
              <a:t>escuras e claras. </a:t>
            </a:r>
            <a:r>
              <a:rPr lang="pt-BR" dirty="0"/>
              <a:t>A primeira sala tivemos uma apresentação onde os personagens relatava sobre as causas do </a:t>
            </a:r>
            <a:r>
              <a:rPr lang="pt-BR" dirty="0" err="1"/>
              <a:t>bullying</a:t>
            </a:r>
            <a:r>
              <a:rPr lang="pt-BR" dirty="0"/>
              <a:t> que são as mutilações o suicídio entre outras causas. Na segunda sala escura que foi a sala que eu </a:t>
            </a:r>
            <a:r>
              <a:rPr lang="pt-BR" dirty="0" smtClean="0"/>
              <a:t>apresentei, </a:t>
            </a:r>
            <a:r>
              <a:rPr lang="pt-BR" dirty="0"/>
              <a:t>eu e o Wellington </a:t>
            </a:r>
            <a:r>
              <a:rPr lang="pt-BR" dirty="0" smtClean="0"/>
              <a:t>nós </a:t>
            </a:r>
            <a:r>
              <a:rPr lang="pt-BR" dirty="0"/>
              <a:t>falamos sobre o que a gente passava com </a:t>
            </a:r>
            <a:r>
              <a:rPr lang="pt-BR" dirty="0" err="1" smtClean="0"/>
              <a:t>bullying</a:t>
            </a:r>
            <a:r>
              <a:rPr lang="pt-BR" dirty="0" smtClean="0"/>
              <a:t>, </a:t>
            </a:r>
            <a:r>
              <a:rPr lang="pt-BR" dirty="0"/>
              <a:t>após isso teve </a:t>
            </a:r>
            <a:r>
              <a:rPr lang="pt-BR" dirty="0" smtClean="0"/>
              <a:t>o relato da Alice, um </a:t>
            </a:r>
            <a:r>
              <a:rPr lang="pt-BR" dirty="0"/>
              <a:t>aluno que </a:t>
            </a:r>
            <a:r>
              <a:rPr lang="pt-BR" dirty="0" smtClean="0"/>
              <a:t>fez </a:t>
            </a:r>
            <a:r>
              <a:rPr lang="pt-BR" dirty="0"/>
              <a:t>uma dança sobre o tema </a:t>
            </a:r>
            <a:r>
              <a:rPr lang="pt-BR" dirty="0" smtClean="0"/>
              <a:t>e teve </a:t>
            </a:r>
            <a:r>
              <a:rPr lang="pt-BR" dirty="0"/>
              <a:t>vídeo também sobre. Na sala três foi a sala que eu mais </a:t>
            </a:r>
            <a:r>
              <a:rPr lang="pt-BR" dirty="0" smtClean="0"/>
              <a:t>me identifiquei, </a:t>
            </a:r>
            <a:r>
              <a:rPr lang="pt-BR" dirty="0"/>
              <a:t>foi algo meio que mágico por que teve uma aluna que estava relatando um pouco sobre a vida dela e eu simplesmente me identifiquei muito com ela e quando uma aluna veio me abraçar eu me senti tão acolhida foi algo que não consigo explicar muito bem. Esse projeto me </a:t>
            </a:r>
            <a:r>
              <a:rPr lang="pt-BR" dirty="0" smtClean="0"/>
              <a:t>fez bem, </a:t>
            </a:r>
            <a:r>
              <a:rPr lang="pt-BR" dirty="0"/>
              <a:t>gostei muito dessa </a:t>
            </a:r>
            <a:r>
              <a:rPr lang="pt-BR" dirty="0" smtClean="0"/>
              <a:t>experiência, </a:t>
            </a:r>
            <a:r>
              <a:rPr lang="pt-BR" dirty="0"/>
              <a:t>tenho muito a agradecer a professora Silvana Ortega.</a:t>
            </a:r>
          </a:p>
          <a:p>
            <a:endParaRPr lang="pt-BR" dirty="0"/>
          </a:p>
        </p:txBody>
      </p:sp>
      <p:sp>
        <p:nvSpPr>
          <p:cNvPr id="4" name="Espaço Reservado para Texto 3"/>
          <p:cNvSpPr>
            <a:spLocks noGrp="1"/>
          </p:cNvSpPr>
          <p:nvPr>
            <p:ph type="body" sz="half" idx="2"/>
          </p:nvPr>
        </p:nvSpPr>
        <p:spPr/>
        <p:txBody>
          <a:bodyPr/>
          <a:lstStyle/>
          <a:p>
            <a:endParaRPr lang="pt-BR" dirty="0"/>
          </a:p>
        </p:txBody>
      </p:sp>
      <p:pic>
        <p:nvPicPr>
          <p:cNvPr id="5" name="Imagem 4"/>
          <p:cNvPicPr/>
          <p:nvPr/>
        </p:nvPicPr>
        <p:blipFill rotWithShape="1">
          <a:blip r:embed="rId2">
            <a:extLst>
              <a:ext uri="{28A0092B-C50C-407E-A947-70E740481C1C}">
                <a14:useLocalDpi xmlns:a14="http://schemas.microsoft.com/office/drawing/2010/main"/>
              </a:ext>
            </a:extLst>
          </a:blip>
          <a:srcRect l="58835" t="7463" r="11462" b="52537"/>
          <a:stretch/>
        </p:blipFill>
        <p:spPr bwMode="auto">
          <a:xfrm>
            <a:off x="2743200" y="1764406"/>
            <a:ext cx="3129566" cy="3902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249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Conteúdo 9"/>
          <p:cNvPicPr/>
          <p:nvPr/>
        </p:nvPicPr>
        <p:blipFill rotWithShape="1">
          <a:blip r:embed="rId2" cstate="email">
            <a:extLst>
              <a:ext uri="{28A0092B-C50C-407E-A947-70E740481C1C}">
                <a14:useLocalDpi xmlns:a14="http://schemas.microsoft.com/office/drawing/2010/main"/>
              </a:ext>
            </a:extLst>
          </a:blip>
          <a:srcRect l="61388" t="19652" r="21152" b="22903"/>
          <a:stretch/>
        </p:blipFill>
        <p:spPr bwMode="auto">
          <a:xfrm rot="20101783">
            <a:off x="1221436" y="167530"/>
            <a:ext cx="1087486" cy="1778317"/>
          </a:xfrm>
          <a:prstGeom prst="rect">
            <a:avLst/>
          </a:prstGeom>
          <a:ln>
            <a:noFill/>
          </a:ln>
          <a:extLst>
            <a:ext uri="{53640926-AAD7-44D8-BBD7-CCE9431645EC}">
              <a14:shadowObscured xmlns:a14="http://schemas.microsoft.com/office/drawing/2010/main"/>
            </a:ext>
          </a:extLst>
        </p:spPr>
      </p:pic>
      <p:sp>
        <p:nvSpPr>
          <p:cNvPr id="3" name="Espaço Reservado para Texto 2"/>
          <p:cNvSpPr>
            <a:spLocks noGrp="1"/>
          </p:cNvSpPr>
          <p:nvPr>
            <p:ph type="body" idx="1"/>
          </p:nvPr>
        </p:nvSpPr>
        <p:spPr>
          <a:xfrm>
            <a:off x="1927274" y="330713"/>
            <a:ext cx="3319975" cy="3889595"/>
          </a:xfrm>
        </p:spPr>
        <p:txBody>
          <a:bodyPr>
            <a:normAutofit fontScale="40000" lnSpcReduction="20000"/>
          </a:bodyPr>
          <a:lstStyle/>
          <a:p>
            <a:r>
              <a:rPr lang="pt-BR" sz="2900" dirty="0" smtClean="0">
                <a:latin typeface="Times New Roman" panose="02020603050405020304" pitchFamily="18" charset="0"/>
                <a:cs typeface="Times New Roman" panose="02020603050405020304" pitchFamily="18" charset="0"/>
              </a:rPr>
              <a:t>Depoimento:</a:t>
            </a:r>
          </a:p>
          <a:p>
            <a:r>
              <a:rPr lang="pt-BR" sz="2900" dirty="0" smtClean="0">
                <a:latin typeface="Times New Roman" panose="02020603050405020304" pitchFamily="18" charset="0"/>
                <a:cs typeface="Times New Roman" panose="02020603050405020304" pitchFamily="18" charset="0"/>
              </a:rPr>
              <a:t>Achei </a:t>
            </a:r>
            <a:r>
              <a:rPr lang="pt-BR" sz="2900" dirty="0">
                <a:latin typeface="Times New Roman" panose="02020603050405020304" pitchFamily="18" charset="0"/>
                <a:cs typeface="Times New Roman" panose="02020603050405020304" pitchFamily="18" charset="0"/>
              </a:rPr>
              <a:t>o projeto muito legal e importante, porque eu já sofri </a:t>
            </a:r>
            <a:r>
              <a:rPr lang="pt-BR" sz="2900" dirty="0" err="1">
                <a:latin typeface="Times New Roman" panose="02020603050405020304" pitchFamily="18" charset="0"/>
                <a:cs typeface="Times New Roman" panose="02020603050405020304" pitchFamily="18" charset="0"/>
              </a:rPr>
              <a:t>bullying</a:t>
            </a:r>
            <a:r>
              <a:rPr lang="pt-BR" sz="2900" dirty="0">
                <a:latin typeface="Times New Roman" panose="02020603050405020304" pitchFamily="18" charset="0"/>
                <a:cs typeface="Times New Roman" panose="02020603050405020304" pitchFamily="18" charset="0"/>
              </a:rPr>
              <a:t> e sei como isso magoa e deixa a pessoa mal, as únicas pessoas que me ajudaram foram os meus pais e os meus familiares, quando eu vi aqueles alunos mostrando como é ruim fazer </a:t>
            </a:r>
            <a:r>
              <a:rPr lang="pt-BR" sz="2900" dirty="0" err="1">
                <a:latin typeface="Times New Roman" panose="02020603050405020304" pitchFamily="18" charset="0"/>
                <a:cs typeface="Times New Roman" panose="02020603050405020304" pitchFamily="18" charset="0"/>
              </a:rPr>
              <a:t>bullying</a:t>
            </a:r>
            <a:r>
              <a:rPr lang="pt-BR" sz="2900" dirty="0">
                <a:latin typeface="Times New Roman" panose="02020603050405020304" pitchFamily="18" charset="0"/>
                <a:cs typeface="Times New Roman" panose="02020603050405020304" pitchFamily="18" charset="0"/>
              </a:rPr>
              <a:t> e como é ruim sofrer </a:t>
            </a:r>
            <a:r>
              <a:rPr lang="pt-BR" sz="2900" dirty="0" err="1">
                <a:latin typeface="Times New Roman" panose="02020603050405020304" pitchFamily="18" charset="0"/>
                <a:cs typeface="Times New Roman" panose="02020603050405020304" pitchFamily="18" charset="0"/>
              </a:rPr>
              <a:t>bullying</a:t>
            </a:r>
            <a:r>
              <a:rPr lang="pt-BR" sz="2900" dirty="0">
                <a:latin typeface="Times New Roman" panose="02020603050405020304" pitchFamily="18" charset="0"/>
                <a:cs typeface="Times New Roman" panose="02020603050405020304" pitchFamily="18" charset="0"/>
              </a:rPr>
              <a:t>, deu para perceber o quanto precisa conversar sobre isso,  pois  na maioria das vezes não percebem o quanto o outro pode sofrer com o </a:t>
            </a:r>
            <a:r>
              <a:rPr lang="pt-BR" sz="2900" dirty="0" err="1">
                <a:latin typeface="Times New Roman" panose="02020603050405020304" pitchFamily="18" charset="0"/>
                <a:cs typeface="Times New Roman" panose="02020603050405020304" pitchFamily="18" charset="0"/>
              </a:rPr>
              <a:t>bullying</a:t>
            </a:r>
            <a:r>
              <a:rPr lang="pt-BR" sz="2900" dirty="0">
                <a:latin typeface="Times New Roman" panose="02020603050405020304" pitchFamily="18" charset="0"/>
                <a:cs typeface="Times New Roman" panose="02020603050405020304" pitchFamily="18" charset="0"/>
              </a:rPr>
              <a:t>, ou então até sabem que o outro sofre, porém não se importam.</a:t>
            </a:r>
          </a:p>
          <a:p>
            <a:r>
              <a:rPr lang="pt-BR" sz="2900" dirty="0">
                <a:latin typeface="Times New Roman" panose="02020603050405020304" pitchFamily="18" charset="0"/>
                <a:cs typeface="Times New Roman" panose="02020603050405020304" pitchFamily="18" charset="0"/>
              </a:rPr>
              <a:t>O interessante do projeto que houve a participação dos alunos, com danças, apresentação teatral e os alunos deram suas opiniões através de questionário.</a:t>
            </a:r>
          </a:p>
          <a:p>
            <a:r>
              <a:rPr lang="pt-BR" sz="2900" dirty="0" smtClean="0">
                <a:latin typeface="Times New Roman" panose="02020603050405020304" pitchFamily="18" charset="0"/>
                <a:cs typeface="Times New Roman" panose="02020603050405020304" pitchFamily="18" charset="0"/>
              </a:rPr>
              <a:t>É </a:t>
            </a:r>
            <a:r>
              <a:rPr lang="pt-BR" sz="2900" dirty="0">
                <a:latin typeface="Times New Roman" panose="02020603050405020304" pitchFamily="18" charset="0"/>
                <a:cs typeface="Times New Roman" panose="02020603050405020304" pitchFamily="18" charset="0"/>
              </a:rPr>
              <a:t>importante saber que há uma solução, basta confiar em pessoas que realmente se importam com você.</a:t>
            </a:r>
          </a:p>
          <a:p>
            <a:r>
              <a:rPr lang="pt-BR" sz="2900" dirty="0" smtClean="0">
                <a:latin typeface="Times New Roman" panose="02020603050405020304" pitchFamily="18" charset="0"/>
                <a:cs typeface="Times New Roman" panose="02020603050405020304" pitchFamily="18" charset="0"/>
              </a:rPr>
              <a:t>(Aluno: </a:t>
            </a:r>
            <a:r>
              <a:rPr lang="pt-BR" sz="2900" dirty="0" err="1" smtClean="0">
                <a:latin typeface="Times New Roman" panose="02020603050405020304" pitchFamily="18" charset="0"/>
                <a:cs typeface="Times New Roman" panose="02020603050405020304" pitchFamily="18" charset="0"/>
              </a:rPr>
              <a:t>Luis</a:t>
            </a:r>
            <a:r>
              <a:rPr lang="pt-BR" sz="2900" dirty="0" smtClean="0">
                <a:latin typeface="Times New Roman" panose="02020603050405020304" pitchFamily="18" charset="0"/>
                <a:cs typeface="Times New Roman" panose="02020603050405020304" pitchFamily="18" charset="0"/>
              </a:rPr>
              <a:t> </a:t>
            </a:r>
            <a:r>
              <a:rPr lang="pt-BR" sz="2900" dirty="0">
                <a:latin typeface="Times New Roman" panose="02020603050405020304" pitchFamily="18" charset="0"/>
                <a:cs typeface="Times New Roman" panose="02020603050405020304" pitchFamily="18" charset="0"/>
              </a:rPr>
              <a:t>Felipe dos Santos Picoli).</a:t>
            </a:r>
          </a:p>
          <a:p>
            <a:endParaRPr lang="pt-BR" dirty="0"/>
          </a:p>
        </p:txBody>
      </p:sp>
      <p:pic>
        <p:nvPicPr>
          <p:cNvPr id="7" name="Espaço Reservado para Conteúdo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07135" y="1589649"/>
            <a:ext cx="4839285" cy="3536022"/>
          </a:xfrm>
          <a:ln>
            <a:solidFill>
              <a:srgbClr val="B2A7A2"/>
            </a:solidFill>
          </a:ln>
        </p:spPr>
      </p:pic>
      <p:sp>
        <p:nvSpPr>
          <p:cNvPr id="5" name="Espaço Reservado para Texto 4"/>
          <p:cNvSpPr>
            <a:spLocks noGrp="1"/>
          </p:cNvSpPr>
          <p:nvPr>
            <p:ph type="body" sz="quarter" idx="3"/>
          </p:nvPr>
        </p:nvSpPr>
        <p:spPr>
          <a:xfrm>
            <a:off x="5359791" y="168813"/>
            <a:ext cx="5995597" cy="1420836"/>
          </a:xfrm>
        </p:spPr>
        <p:txBody>
          <a:bodyPr>
            <a:normAutofit fontScale="85000" lnSpcReduction="10000"/>
          </a:bodyPr>
          <a:lstStyle/>
          <a:p>
            <a:pPr algn="just"/>
            <a:r>
              <a:rPr lang="pt-BR" dirty="0" smtClean="0"/>
              <a:t>Os alunos do Ensino fundamental assistindo aos relatos de fatos verídicos acontecidos sobre o </a:t>
            </a:r>
            <a:r>
              <a:rPr lang="pt-BR" dirty="0" err="1" smtClean="0"/>
              <a:t>Bullying</a:t>
            </a:r>
            <a:r>
              <a:rPr lang="pt-BR" dirty="0" smtClean="0"/>
              <a:t>. Nesta sala tinha relatos motivacionais com direito a balas e pirulitos. </a:t>
            </a:r>
            <a:endParaRPr lang="pt-BR" dirty="0"/>
          </a:p>
        </p:txBody>
      </p:sp>
      <p:pic>
        <p:nvPicPr>
          <p:cNvPr id="10" name="Espaço Reservado para Conteúdo 9"/>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2105257" y="4220308"/>
            <a:ext cx="5183188" cy="2328081"/>
          </a:xfrm>
        </p:spPr>
      </p:pic>
      <p:pic>
        <p:nvPicPr>
          <p:cNvPr id="14" name="Imagem 13"/>
          <p:cNvPicPr/>
          <p:nvPr/>
        </p:nvPicPr>
        <p:blipFill rotWithShape="1">
          <a:blip r:embed="rId5" cstate="email">
            <a:extLst>
              <a:ext uri="{28A0092B-C50C-407E-A947-70E740481C1C}">
                <a14:useLocalDpi xmlns:a14="http://schemas.microsoft.com/office/drawing/2010/main"/>
              </a:ext>
            </a:extLst>
          </a:blip>
          <a:srcRect l="27693" t="10667" r="47965" b="40389"/>
          <a:stretch/>
        </p:blipFill>
        <p:spPr bwMode="auto">
          <a:xfrm>
            <a:off x="8544865" y="4288131"/>
            <a:ext cx="2857500" cy="2571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35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5504741" cy="1600200"/>
          </a:xfrm>
        </p:spPr>
        <p:txBody>
          <a:bodyPr>
            <a:noAutofit/>
          </a:bodyPr>
          <a:lstStyle/>
          <a:p>
            <a:r>
              <a:rPr lang="pt-BR" sz="2000" dirty="0" smtClean="0">
                <a:latin typeface="Times New Roman" panose="02020603050405020304" pitchFamily="18" charset="0"/>
                <a:cs typeface="Times New Roman" panose="02020603050405020304" pitchFamily="18" charset="0"/>
              </a:rPr>
              <a:t>Sala motivacional, a sala da inspiração, do amor, da paz, do aconchego. Assim foram as apresentações da última sala temática, com músicas motivacionais.</a:t>
            </a:r>
            <a:br>
              <a:rPr lang="pt-BR" sz="2000" dirty="0" smtClean="0">
                <a:latin typeface="Times New Roman" panose="02020603050405020304" pitchFamily="18" charset="0"/>
                <a:cs typeface="Times New Roman" panose="02020603050405020304" pitchFamily="18" charset="0"/>
              </a:rPr>
            </a:br>
            <a:r>
              <a:rPr lang="pt-BR" sz="2000" dirty="0" smtClean="0">
                <a:latin typeface="Times New Roman" panose="02020603050405020304" pitchFamily="18" charset="0"/>
                <a:cs typeface="Times New Roman" panose="02020603050405020304" pitchFamily="18" charset="0"/>
              </a:rPr>
              <a:t>Se foi lindo? Foi encantador!!</a:t>
            </a:r>
            <a:endParaRPr lang="pt-BR" sz="2000" dirty="0">
              <a:latin typeface="Times New Roman" panose="02020603050405020304" pitchFamily="18" charset="0"/>
              <a:cs typeface="Times New Roman" panose="02020603050405020304" pitchFamily="18" charset="0"/>
            </a:endParaRPr>
          </a:p>
        </p:txBody>
      </p:sp>
      <p:pic>
        <p:nvPicPr>
          <p:cNvPr id="6" name="Espaço Reservado para Conteúdo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0511" y="2518117"/>
            <a:ext cx="6172200" cy="4197446"/>
          </a:xfrm>
        </p:spPr>
      </p:pic>
      <p:sp>
        <p:nvSpPr>
          <p:cNvPr id="4" name="Espaço Reservado para Texto 3"/>
          <p:cNvSpPr>
            <a:spLocks noGrp="1"/>
          </p:cNvSpPr>
          <p:nvPr>
            <p:ph type="body" sz="half" idx="2"/>
          </p:nvPr>
        </p:nvSpPr>
        <p:spPr/>
        <p:txBody>
          <a:bodyPr/>
          <a:lstStyle/>
          <a:p>
            <a:endParaRPr lang="pt-BR" dirty="0"/>
          </a:p>
        </p:txBody>
      </p:sp>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2711" y="323557"/>
            <a:ext cx="5018737" cy="4839286"/>
          </a:xfrm>
          <a:prstGeom prst="rect">
            <a:avLst/>
          </a:prstGeom>
        </p:spPr>
      </p:pic>
    </p:spTree>
    <p:extLst>
      <p:ext uri="{BB962C8B-B14F-4D97-AF65-F5344CB8AC3E}">
        <p14:creationId xmlns:p14="http://schemas.microsoft.com/office/powerpoint/2010/main" val="243004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8401" y="0"/>
            <a:ext cx="3335198" cy="2996418"/>
          </a:xfrm>
          <a:prstGeom prst="rect">
            <a:avLst/>
          </a:prstGeom>
        </p:spPr>
      </p:pic>
      <p:sp>
        <p:nvSpPr>
          <p:cNvPr id="2" name="Título 1"/>
          <p:cNvSpPr>
            <a:spLocks noGrp="1"/>
          </p:cNvSpPr>
          <p:nvPr>
            <p:ph type="title"/>
          </p:nvPr>
        </p:nvSpPr>
        <p:spPr>
          <a:xfrm>
            <a:off x="839789" y="249344"/>
            <a:ext cx="3380520" cy="2747074"/>
          </a:xfrm>
        </p:spPr>
        <p:txBody>
          <a:bodyPr>
            <a:normAutofit fontScale="90000"/>
          </a:bodyPr>
          <a:lstStyle/>
          <a:p>
            <a:pPr algn="just"/>
            <a:r>
              <a:rPr lang="pt-BR" sz="1600" b="1" dirty="0" smtClean="0">
                <a:latin typeface="Times New Roman" panose="02020603050405020304" pitchFamily="18" charset="0"/>
                <a:cs typeface="Times New Roman" panose="02020603050405020304" pitchFamily="18" charset="0"/>
              </a:rPr>
              <a:t>O Projeto foi estendido para os alunos do noturno também, de forma diferenciada, com karaokês, teatro e músicas. Alguns alunos do Ensino  Fundamental do matutino empolgaram-se e quiseram apresentar uma peça sobre o tema </a:t>
            </a:r>
            <a:r>
              <a:rPr lang="pt-BR" sz="1600" b="1" dirty="0" err="1" smtClean="0">
                <a:latin typeface="Times New Roman" panose="02020603050405020304" pitchFamily="18" charset="0"/>
                <a:cs typeface="Times New Roman" panose="02020603050405020304" pitchFamily="18" charset="0"/>
              </a:rPr>
              <a:t>bullying</a:t>
            </a:r>
            <a:r>
              <a:rPr lang="pt-BR" sz="1600" b="1" dirty="0" smtClean="0">
                <a:latin typeface="Times New Roman" panose="02020603050405020304" pitchFamily="18" charset="0"/>
                <a:cs typeface="Times New Roman" panose="02020603050405020304" pitchFamily="18" charset="0"/>
              </a:rPr>
              <a:t>, assim formaram um grupo com o Ensino Médio da noite e a apresentação</a:t>
            </a:r>
            <a:br>
              <a:rPr lang="pt-BR" sz="1600" b="1" dirty="0" smtClean="0">
                <a:latin typeface="Times New Roman" panose="02020603050405020304" pitchFamily="18" charset="0"/>
                <a:cs typeface="Times New Roman" panose="02020603050405020304" pitchFamily="18" charset="0"/>
              </a:rPr>
            </a:br>
            <a:r>
              <a:rPr lang="pt-BR" sz="1600" b="1" dirty="0" smtClean="0">
                <a:latin typeface="Times New Roman" panose="02020603050405020304" pitchFamily="18" charset="0"/>
                <a:cs typeface="Times New Roman" panose="02020603050405020304" pitchFamily="18" charset="0"/>
              </a:rPr>
              <a:t> foi perfeita.</a:t>
            </a:r>
            <a:r>
              <a:rPr lang="pt-BR" dirty="0" smtClean="0"/>
              <a:t/>
            </a:r>
            <a:br>
              <a:rPr lang="pt-BR" dirty="0" smtClean="0"/>
            </a:br>
            <a:endParaRPr lang="pt-BR" dirty="0"/>
          </a:p>
        </p:txBody>
      </p:sp>
      <p:pic>
        <p:nvPicPr>
          <p:cNvPr id="7" name="Espaço Reservado para Conteúdo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221808" y="249344"/>
            <a:ext cx="3623189" cy="3001677"/>
          </a:xfrm>
        </p:spPr>
      </p:pic>
      <p:pic>
        <p:nvPicPr>
          <p:cNvPr id="10" name="Imagem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474" y="3749039"/>
            <a:ext cx="4772025" cy="2961249"/>
          </a:xfrm>
          <a:prstGeom prst="rect">
            <a:avLst/>
          </a:prstGeom>
        </p:spPr>
      </p:pic>
      <p:pic>
        <p:nvPicPr>
          <p:cNvPr id="12" name="Imagem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583239">
            <a:off x="601572" y="3183040"/>
            <a:ext cx="4534670" cy="3071251"/>
          </a:xfrm>
          <a:prstGeom prst="rect">
            <a:avLst/>
          </a:prstGeom>
        </p:spPr>
      </p:pic>
      <p:pic>
        <p:nvPicPr>
          <p:cNvPr id="14" name="Espaço Reservado para Conteúdo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36203">
            <a:off x="5183188" y="1923399"/>
            <a:ext cx="2722855" cy="3001677"/>
          </a:xfrm>
          <a:prstGeom prst="rect">
            <a:avLst/>
          </a:prstGeom>
        </p:spPr>
      </p:pic>
    </p:spTree>
    <p:extLst>
      <p:ext uri="{BB962C8B-B14F-4D97-AF65-F5344CB8AC3E}">
        <p14:creationId xmlns:p14="http://schemas.microsoft.com/office/powerpoint/2010/main" val="351238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7"/>
            <a:ext cx="3505199" cy="2122525"/>
          </a:xfrm>
        </p:spPr>
        <p:txBody>
          <a:bodyPr>
            <a:noAutofit/>
          </a:bodyPr>
          <a:lstStyle/>
          <a:p>
            <a:pPr algn="just"/>
            <a:r>
              <a:rPr lang="pt-BR" sz="1400" dirty="0" smtClean="0">
                <a:latin typeface="Times New Roman" panose="02020603050405020304" pitchFamily="18" charset="0"/>
                <a:cs typeface="Times New Roman" panose="02020603050405020304" pitchFamily="18" charset="0"/>
              </a:rPr>
              <a:t>Depoimento: “Minha </a:t>
            </a:r>
            <a:r>
              <a:rPr lang="pt-BR" sz="1400" dirty="0">
                <a:latin typeface="Times New Roman" panose="02020603050405020304" pitchFamily="18" charset="0"/>
                <a:cs typeface="Times New Roman" panose="02020603050405020304" pitchFamily="18" charset="0"/>
              </a:rPr>
              <a:t>participação </a:t>
            </a:r>
            <a:r>
              <a:rPr lang="pt-BR" sz="1400" dirty="0" err="1">
                <a:latin typeface="Times New Roman" panose="02020603050405020304" pitchFamily="18" charset="0"/>
                <a:cs typeface="Times New Roman" panose="02020603050405020304" pitchFamily="18" charset="0"/>
              </a:rPr>
              <a:t>consisitiu</a:t>
            </a:r>
            <a:r>
              <a:rPr lang="pt-BR" sz="1400" dirty="0">
                <a:latin typeface="Times New Roman" panose="02020603050405020304" pitchFamily="18" charset="0"/>
                <a:cs typeface="Times New Roman" panose="02020603050405020304" pitchFamily="18" charset="0"/>
              </a:rPr>
              <a:t> em um suporte a professora Silvana Ortega que idealizou o projeto. O suporte foi dado na fase de execução do projeto, onde foi discutida a temática do </a:t>
            </a:r>
            <a:r>
              <a:rPr lang="pt-BR" sz="1400" dirty="0" err="1">
                <a:latin typeface="Times New Roman" panose="02020603050405020304" pitchFamily="18" charset="0"/>
                <a:cs typeface="Times New Roman" panose="02020603050405020304" pitchFamily="18" charset="0"/>
              </a:rPr>
              <a:t>bullying</a:t>
            </a:r>
            <a:r>
              <a:rPr lang="pt-BR" sz="1400" dirty="0">
                <a:latin typeface="Times New Roman" panose="02020603050405020304" pitchFamily="18" charset="0"/>
                <a:cs typeface="Times New Roman" panose="02020603050405020304" pitchFamily="18" charset="0"/>
              </a:rPr>
              <a:t> e o limite entre a brincadeira e o preconceito. O ato final do projeto foi a apresentação do teatro, que foi preparado pela professora Silvana. Ao fim foi aberto espaço aos alunos para participarem do </a:t>
            </a:r>
            <a:r>
              <a:rPr lang="pt-BR" sz="1400" dirty="0" err="1">
                <a:latin typeface="Times New Roman" panose="02020603050405020304" pitchFamily="18" charset="0"/>
                <a:cs typeface="Times New Roman" panose="02020603050405020304" pitchFamily="18" charset="0"/>
              </a:rPr>
              <a:t>karaoke</a:t>
            </a:r>
            <a:r>
              <a:rPr lang="pt-BR" sz="1400" dirty="0">
                <a:latin typeface="Times New Roman" panose="02020603050405020304" pitchFamily="18" charset="0"/>
                <a:cs typeface="Times New Roman" panose="02020603050405020304" pitchFamily="18" charset="0"/>
              </a:rPr>
              <a:t>, onde as músicas tinham letras de motivação</a:t>
            </a:r>
            <a:r>
              <a:rPr lang="pt-BR" sz="1400" dirty="0" smtClean="0">
                <a:latin typeface="Times New Roman" panose="02020603050405020304" pitchFamily="18" charset="0"/>
                <a:cs typeface="Times New Roman" panose="02020603050405020304" pitchFamily="18" charset="0"/>
              </a:rPr>
              <a:t>.” (Professor Maurício)</a:t>
            </a:r>
            <a:endParaRPr lang="pt-BR" sz="1400" dirty="0">
              <a:latin typeface="Times New Roman" panose="02020603050405020304" pitchFamily="18" charset="0"/>
              <a:cs typeface="Times New Roman" panose="02020603050405020304" pitchFamily="18" charset="0"/>
            </a:endParaRPr>
          </a:p>
        </p:txBody>
      </p:sp>
      <p:pic>
        <p:nvPicPr>
          <p:cNvPr id="5" name="Espaço Reservado para Conteúdo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63239" y="2887579"/>
            <a:ext cx="3410287" cy="3845668"/>
          </a:xfrm>
        </p:spPr>
      </p:pic>
      <p:sp>
        <p:nvSpPr>
          <p:cNvPr id="4" name="Espaço Reservado para Texto 3"/>
          <p:cNvSpPr>
            <a:spLocks noGrp="1"/>
          </p:cNvSpPr>
          <p:nvPr>
            <p:ph type="body" sz="half" idx="2"/>
          </p:nvPr>
        </p:nvSpPr>
        <p:spPr>
          <a:xfrm>
            <a:off x="6907238" y="182880"/>
            <a:ext cx="4543864" cy="5686108"/>
          </a:xfrm>
        </p:spPr>
        <p:txBody>
          <a:bodyPr>
            <a:noAutofit/>
          </a:bodyPr>
          <a:lstStyle/>
          <a:p>
            <a:pPr algn="just"/>
            <a:r>
              <a:rPr lang="pt-BR" sz="1200" b="1" dirty="0" smtClean="0">
                <a:latin typeface="Times New Roman" panose="02020603050405020304" pitchFamily="18" charset="0"/>
                <a:cs typeface="Times New Roman" panose="02020603050405020304" pitchFamily="18" charset="0"/>
              </a:rPr>
              <a:t>Depoimento: “Umas das importâncias da Escola Estadual Marechal Rondon é o projeto Do </a:t>
            </a:r>
            <a:r>
              <a:rPr lang="pt-BR" sz="1200" b="1" dirty="0" err="1" smtClean="0">
                <a:latin typeface="Times New Roman" panose="02020603050405020304" pitchFamily="18" charset="0"/>
                <a:cs typeface="Times New Roman" panose="02020603050405020304" pitchFamily="18" charset="0"/>
              </a:rPr>
              <a:t>Bullying</a:t>
            </a:r>
            <a:r>
              <a:rPr lang="pt-BR" sz="1200" b="1" dirty="0" smtClean="0">
                <a:latin typeface="Times New Roman" panose="02020603050405020304" pitchFamily="18" charset="0"/>
                <a:cs typeface="Times New Roman" panose="02020603050405020304" pitchFamily="18" charset="0"/>
              </a:rPr>
              <a:t> que começa desde o ensino fundamental até o ensino médio Cada aluno faz total questão de participar Eu então Gostei muito por conta que É a única escola de Nova Andradina que se interessa nesse projeto tão Valioso para todos nós alunos de uma escola Desde o ensino fundamental até o Médio o </a:t>
            </a:r>
            <a:r>
              <a:rPr lang="pt-BR" sz="1200" b="1" dirty="0" err="1" smtClean="0">
                <a:latin typeface="Times New Roman" panose="02020603050405020304" pitchFamily="18" charset="0"/>
                <a:cs typeface="Times New Roman" panose="02020603050405020304" pitchFamily="18" charset="0"/>
              </a:rPr>
              <a:t>Bullying</a:t>
            </a:r>
            <a:r>
              <a:rPr lang="pt-BR" sz="1200" b="1" dirty="0" smtClean="0">
                <a:latin typeface="Times New Roman" panose="02020603050405020304" pitchFamily="18" charset="0"/>
                <a:cs typeface="Times New Roman" panose="02020603050405020304" pitchFamily="18" charset="0"/>
              </a:rPr>
              <a:t> está presente na nova vida escolar sempre Somos todos vítimas do </a:t>
            </a:r>
            <a:r>
              <a:rPr lang="pt-BR" sz="1200" b="1" dirty="0" err="1" smtClean="0">
                <a:latin typeface="Times New Roman" panose="02020603050405020304" pitchFamily="18" charset="0"/>
                <a:cs typeface="Times New Roman" panose="02020603050405020304" pitchFamily="18" charset="0"/>
              </a:rPr>
              <a:t>bullying</a:t>
            </a:r>
            <a:r>
              <a:rPr lang="pt-BR" sz="1200" b="1" dirty="0" smtClean="0">
                <a:latin typeface="Times New Roman" panose="02020603050405020304" pitchFamily="18" charset="0"/>
                <a:cs typeface="Times New Roman" panose="02020603050405020304" pitchFamily="18" charset="0"/>
              </a:rPr>
              <a:t> Então eu tive prazer em fazer parte desse projeto ficando com a parte do Teatro já que o Teatro para mim tem grande importância na minha vida, assim me ajudando a ser mais comunicativo e Ajudando a todos. Em nossa escola o </a:t>
            </a:r>
            <a:r>
              <a:rPr lang="pt-BR" sz="1200" b="1" dirty="0" err="1" smtClean="0">
                <a:latin typeface="Times New Roman" panose="02020603050405020304" pitchFamily="18" charset="0"/>
                <a:cs typeface="Times New Roman" panose="02020603050405020304" pitchFamily="18" charset="0"/>
              </a:rPr>
              <a:t>bullying</a:t>
            </a:r>
            <a:r>
              <a:rPr lang="pt-BR" sz="1200" b="1" dirty="0" smtClean="0">
                <a:latin typeface="Times New Roman" panose="02020603050405020304" pitchFamily="18" charset="0"/>
                <a:cs typeface="Times New Roman" panose="02020603050405020304" pitchFamily="18" charset="0"/>
              </a:rPr>
              <a:t> ajudou muito, com todos se sensibilizando com as outras pessoas sejam elas desconhecidos, amigos ou </a:t>
            </a:r>
            <a:r>
              <a:rPr lang="pt-BR" sz="1200" b="1" dirty="0" err="1" smtClean="0">
                <a:latin typeface="Times New Roman" panose="02020603050405020304" pitchFamily="18" charset="0"/>
                <a:cs typeface="Times New Roman" panose="02020603050405020304" pitchFamily="18" charset="0"/>
              </a:rPr>
              <a:t>colegasAté</a:t>
            </a:r>
            <a:r>
              <a:rPr lang="pt-BR" sz="1200" b="1" dirty="0" smtClean="0">
                <a:latin typeface="Times New Roman" panose="02020603050405020304" pitchFamily="18" charset="0"/>
                <a:cs typeface="Times New Roman" panose="02020603050405020304" pitchFamily="18" charset="0"/>
              </a:rPr>
              <a:t> mesmo pessoas que se sentiam sozinhas pro serem tratadas mal por conta de Raças, religião, sexualidade ou Desfeitos E tudo isso Foi gratificante é Necessário graças a nossa Querida professora Silvana Ortega.”   (Aluno Fabrício)</a:t>
            </a:r>
            <a:endParaRPr lang="pt-BR" sz="1200" b="1"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11296">
            <a:off x="3969878" y="3238361"/>
            <a:ext cx="3739506" cy="3168747"/>
          </a:xfrm>
          <a:prstGeom prst="rect">
            <a:avLst/>
          </a:prstGeom>
        </p:spPr>
      </p:pic>
      <p:pic>
        <p:nvPicPr>
          <p:cNvPr id="6" name="Image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1571" y="3609474"/>
            <a:ext cx="3335198" cy="3123772"/>
          </a:xfrm>
          <a:prstGeom prst="rect">
            <a:avLst/>
          </a:prstGeom>
        </p:spPr>
      </p:pic>
    </p:spTree>
    <p:extLst>
      <p:ext uri="{BB962C8B-B14F-4D97-AF65-F5344CB8AC3E}">
        <p14:creationId xmlns:p14="http://schemas.microsoft.com/office/powerpoint/2010/main" val="143911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839788" y="520505"/>
            <a:ext cx="3932237" cy="5348483"/>
          </a:xfrm>
        </p:spPr>
        <p:txBody>
          <a:bodyPr>
            <a:normAutofit fontScale="92500" lnSpcReduction="10000"/>
          </a:bodyPr>
          <a:lstStyle/>
          <a:p>
            <a:r>
              <a:rPr lang="pt-BR" dirty="0" smtClean="0"/>
              <a:t>Depoimento: Foi </a:t>
            </a:r>
            <a:r>
              <a:rPr lang="pt-BR" dirty="0"/>
              <a:t>ótimo ter participado do projeto sobre o </a:t>
            </a:r>
            <a:r>
              <a:rPr lang="pt-BR" dirty="0" err="1"/>
              <a:t>bullying</a:t>
            </a:r>
            <a:r>
              <a:rPr lang="pt-BR" dirty="0"/>
              <a:t> na Escola Estadual Marechal Rondon elaborado pela professora Silvana Ortega, porque realmente foi um projeto encantador, muito bem elaborado e conduzido com muito profissionalismo. Durante o projeto pude perceber o encanto em que os alunos ficaram com cada cena, cada palavra e cada gesto no teatro, além do teatro os alunos puderam se desfrutar da beleza da música onde uma delas foi cantada pela própria autora do projeto (que </a:t>
            </a:r>
            <a:r>
              <a:rPr lang="pt-BR" dirty="0" err="1"/>
              <a:t>xik</a:t>
            </a:r>
            <a:r>
              <a:rPr lang="pt-BR" dirty="0"/>
              <a:t> </a:t>
            </a:r>
            <a:r>
              <a:rPr lang="pt-BR" dirty="0" err="1"/>
              <a:t>kkk</a:t>
            </a:r>
            <a:r>
              <a:rPr lang="pt-BR" dirty="0"/>
              <a:t>,). Na dança, juntamente com o teatro, os alunos arrebentaram, além da linda coreografia, os alunos estavam com aquele sorriso, aquela alegria. Todos os alunos que participaram ou assistiram, puderam entender e aprender que o </a:t>
            </a:r>
            <a:r>
              <a:rPr lang="pt-BR" dirty="0" err="1"/>
              <a:t>bullying</a:t>
            </a:r>
            <a:r>
              <a:rPr lang="pt-BR" dirty="0"/>
              <a:t> pode ser cometido de várias formas, como verbal, psicológica, física, virtual (</a:t>
            </a:r>
            <a:r>
              <a:rPr lang="pt-BR" dirty="0" err="1"/>
              <a:t>cyberbullying</a:t>
            </a:r>
            <a:r>
              <a:rPr lang="pt-BR" dirty="0"/>
              <a:t>) etc... Projeto igual a esse deveria ser sempre repetido, pois engrandece a escola em um todo, e é muito valoroso ver alunos e professores trabalhando juntos pelo mesmo ideal.  </a:t>
            </a:r>
          </a:p>
          <a:p>
            <a:r>
              <a:rPr lang="pt-BR" dirty="0"/>
              <a:t>Estou muito feliz em escrever este relado devido a grandeza do projeto. </a:t>
            </a:r>
            <a:r>
              <a:rPr lang="pt-BR" b="1" dirty="0"/>
              <a:t>“</a:t>
            </a:r>
            <a:r>
              <a:rPr lang="pt-BR" b="1" dirty="0" err="1"/>
              <a:t>Say</a:t>
            </a:r>
            <a:r>
              <a:rPr lang="pt-BR" b="1" dirty="0"/>
              <a:t> no </a:t>
            </a:r>
            <a:r>
              <a:rPr lang="pt-BR" b="1" dirty="0" err="1"/>
              <a:t>to</a:t>
            </a:r>
            <a:r>
              <a:rPr lang="pt-BR" b="1" dirty="0"/>
              <a:t> </a:t>
            </a:r>
            <a:r>
              <a:rPr lang="pt-BR" b="1" dirty="0" err="1"/>
              <a:t>Bullying</a:t>
            </a:r>
            <a:r>
              <a:rPr lang="pt-BR" b="1" dirty="0"/>
              <a:t>”</a:t>
            </a:r>
            <a:endParaRPr lang="pt-BR" dirty="0"/>
          </a:p>
          <a:p>
            <a:r>
              <a:rPr lang="pt-BR" dirty="0"/>
              <a:t>        “Professor Picoli”</a:t>
            </a:r>
          </a:p>
          <a:p>
            <a:endParaRPr lang="pt-BR" dirty="0"/>
          </a:p>
        </p:txBody>
      </p:sp>
      <p:pic>
        <p:nvPicPr>
          <p:cNvPr id="8" name="Imagem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9114" y="660881"/>
            <a:ext cx="6006904" cy="5050602"/>
          </a:xfrm>
          <a:prstGeom prst="rect">
            <a:avLst/>
          </a:prstGeom>
        </p:spPr>
      </p:pic>
    </p:spTree>
    <p:extLst>
      <p:ext uri="{BB962C8B-B14F-4D97-AF65-F5344CB8AC3E}">
        <p14:creationId xmlns:p14="http://schemas.microsoft.com/office/powerpoint/2010/main" val="100334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p:nvPr/>
        </p:nvPicPr>
        <p:blipFill rotWithShape="1">
          <a:blip r:embed="rId2"/>
          <a:srcRect l="47977" t="63062" r="47613" b="9643"/>
          <a:stretch/>
        </p:blipFill>
        <p:spPr bwMode="auto">
          <a:xfrm rot="20273894">
            <a:off x="1438078" y="1730700"/>
            <a:ext cx="1162712" cy="1665238"/>
          </a:xfrm>
          <a:prstGeom prst="rect">
            <a:avLst/>
          </a:prstGeom>
          <a:ln>
            <a:noFill/>
          </a:ln>
          <a:extLst>
            <a:ext uri="{53640926-AAD7-44D8-BBD7-CCE9431645EC}">
              <a14:shadowObscured xmlns:a14="http://schemas.microsoft.com/office/drawing/2010/main"/>
            </a:ext>
          </a:extLst>
        </p:spPr>
      </p:pic>
      <p:pic>
        <p:nvPicPr>
          <p:cNvPr id="8" name="Image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4240" y="549475"/>
            <a:ext cx="3476525" cy="3680385"/>
          </a:xfrm>
          <a:prstGeom prst="rect">
            <a:avLst/>
          </a:prstGeom>
        </p:spPr>
      </p:pic>
      <p:sp>
        <p:nvSpPr>
          <p:cNvPr id="2" name="Título 1"/>
          <p:cNvSpPr>
            <a:spLocks noGrp="1"/>
          </p:cNvSpPr>
          <p:nvPr>
            <p:ph type="title"/>
          </p:nvPr>
        </p:nvSpPr>
        <p:spPr>
          <a:xfrm>
            <a:off x="839788" y="457201"/>
            <a:ext cx="3932237" cy="1345842"/>
          </a:xfrm>
        </p:spPr>
        <p:txBody>
          <a:bodyPr>
            <a:noAutofit/>
          </a:bodyPr>
          <a:lstStyle/>
          <a:p>
            <a:pPr algn="just"/>
            <a:r>
              <a:rPr lang="pt-BR" sz="1600" b="1" dirty="0">
                <a:latin typeface="Times New Roman" panose="02020603050405020304" pitchFamily="18" charset="0"/>
                <a:cs typeface="Times New Roman" panose="02020603050405020304" pitchFamily="18" charset="0"/>
              </a:rPr>
              <a:t>O Projeto: “</a:t>
            </a:r>
            <a:r>
              <a:rPr lang="pt-BR" sz="1600" b="1" dirty="0" err="1">
                <a:latin typeface="Times New Roman" panose="02020603050405020304" pitchFamily="18" charset="0"/>
                <a:cs typeface="Times New Roman" panose="02020603050405020304" pitchFamily="18" charset="0"/>
              </a:rPr>
              <a:t>Bullying</a:t>
            </a:r>
            <a:r>
              <a:rPr lang="pt-BR" sz="1600" b="1" dirty="0">
                <a:latin typeface="Times New Roman" panose="02020603050405020304" pitchFamily="18" charset="0"/>
                <a:cs typeface="Times New Roman" panose="02020603050405020304" pitchFamily="18" charset="0"/>
              </a:rPr>
              <a:t> – É Sentir na Pele, foi chamado para fazer uma apresentação no centro de apresentações do município – FUNAC e saiu até no jornal </a:t>
            </a:r>
            <a:r>
              <a:rPr lang="pt-BR" sz="1600" b="1" dirty="0" err="1">
                <a:latin typeface="Times New Roman" panose="02020603050405020304" pitchFamily="18" charset="0"/>
                <a:cs typeface="Times New Roman" panose="02020603050405020304" pitchFamily="18" charset="0"/>
              </a:rPr>
              <a:t>on</a:t>
            </a:r>
            <a:r>
              <a:rPr lang="pt-BR" sz="1600" b="1" dirty="0">
                <a:latin typeface="Times New Roman" panose="02020603050405020304" pitchFamily="18" charset="0"/>
                <a:cs typeface="Times New Roman" panose="02020603050405020304" pitchFamily="18" charset="0"/>
              </a:rPr>
              <a:t> </a:t>
            </a:r>
            <a:r>
              <a:rPr lang="pt-BR" sz="1600" b="1" dirty="0" err="1">
                <a:latin typeface="Times New Roman" panose="02020603050405020304" pitchFamily="18" charset="0"/>
                <a:cs typeface="Times New Roman" panose="02020603050405020304" pitchFamily="18" charset="0"/>
              </a:rPr>
              <a:t>line</a:t>
            </a:r>
            <a:r>
              <a:rPr lang="pt-BR" sz="1600" b="1" dirty="0">
                <a:latin typeface="Times New Roman" panose="02020603050405020304" pitchFamily="18" charset="0"/>
                <a:cs typeface="Times New Roman" panose="02020603050405020304" pitchFamily="18" charset="0"/>
              </a:rPr>
              <a:t> da cidade. </a:t>
            </a:r>
          </a:p>
        </p:txBody>
      </p:sp>
      <p:pic>
        <p:nvPicPr>
          <p:cNvPr id="5" name="Espaço Reservado para Conteúdo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72026" y="306416"/>
            <a:ext cx="3237124" cy="4656834"/>
          </a:xfrm>
        </p:spPr>
      </p:pic>
      <p:pic>
        <p:nvPicPr>
          <p:cNvPr id="7" name="Image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545776">
            <a:off x="6796156" y="3150457"/>
            <a:ext cx="4262511" cy="3331171"/>
          </a:xfrm>
          <a:prstGeom prst="rect">
            <a:avLst/>
          </a:prstGeom>
        </p:spPr>
      </p:pic>
      <p:sp>
        <p:nvSpPr>
          <p:cNvPr id="3" name="Retângulo 2"/>
          <p:cNvSpPr/>
          <p:nvPr/>
        </p:nvSpPr>
        <p:spPr>
          <a:xfrm>
            <a:off x="528034" y="1997903"/>
            <a:ext cx="4121239" cy="5244513"/>
          </a:xfrm>
          <a:prstGeom prst="rect">
            <a:avLst/>
          </a:prstGeom>
        </p:spPr>
        <p:txBody>
          <a:bodyPr wrap="square">
            <a:spAutoFit/>
          </a:bodyPr>
          <a:lstStyle/>
          <a:p>
            <a:pPr algn="just">
              <a:lnSpc>
                <a:spcPct val="107000"/>
              </a:lnSpc>
              <a:spcAft>
                <a:spcPts val="800"/>
              </a:spcAft>
            </a:pPr>
            <a:endParaRPr lang="pt-BR"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pt-B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smtClean="0">
                <a:latin typeface="Times New Roman" panose="02020603050405020304" pitchFamily="18" charset="0"/>
                <a:ea typeface="Calibri" panose="020F0502020204030204" pitchFamily="34" charset="0"/>
                <a:cs typeface="Times New Roman" panose="02020603050405020304" pitchFamily="18" charset="0"/>
              </a:rPr>
              <a:t>Foi </a:t>
            </a:r>
            <a:r>
              <a:rPr lang="pt-BR" dirty="0">
                <a:latin typeface="Times New Roman" panose="02020603050405020304" pitchFamily="18" charset="0"/>
                <a:ea typeface="Calibri" panose="020F0502020204030204" pitchFamily="34" charset="0"/>
                <a:cs typeface="Times New Roman" panose="02020603050405020304" pitchFamily="18" charset="0"/>
              </a:rPr>
              <a:t>muito bom esse teatro, na hora que eu comecei a cantar eu comecei a lembrar de que eu também uma vez sofri </a:t>
            </a:r>
            <a:r>
              <a:rPr lang="pt-BR" dirty="0" err="1">
                <a:latin typeface="Times New Roman" panose="02020603050405020304" pitchFamily="18" charset="0"/>
                <a:ea typeface="Calibri" panose="020F0502020204030204" pitchFamily="34" charset="0"/>
                <a:cs typeface="Times New Roman" panose="02020603050405020304" pitchFamily="18" charset="0"/>
              </a:rPr>
              <a:t>Bullying</a:t>
            </a:r>
            <a:r>
              <a:rPr lang="pt-BR" dirty="0">
                <a:latin typeface="Times New Roman" panose="02020603050405020304" pitchFamily="18" charset="0"/>
                <a:ea typeface="Calibri" panose="020F0502020204030204" pitchFamily="34" charset="0"/>
                <a:cs typeface="Times New Roman" panose="02020603050405020304" pitchFamily="18" charset="0"/>
              </a:rPr>
              <a:t>, eu ficava muito triste. E eu acho que muitas pessoas lá naquele lugar ficaram muito admiradas com o nosso teatro porque eu acho que elas tomaram pra si aquela apresentação. E assim, eu gostei muito de apresentar até porque eu sou muito vergonhosa e naquela hora eu fiquei sem medo algum de cantar, de interpretar. E é </a:t>
            </a:r>
            <a:r>
              <a:rPr lang="pt-BR" dirty="0" smtClean="0">
                <a:latin typeface="Times New Roman" panose="02020603050405020304" pitchFamily="18" charset="0"/>
                <a:ea typeface="Calibri" panose="020F0502020204030204" pitchFamily="34" charset="0"/>
                <a:cs typeface="Times New Roman" panose="02020603050405020304" pitchFamily="18" charset="0"/>
              </a:rPr>
              <a:t>isso.</a:t>
            </a:r>
          </a:p>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Depoimento da aluna Paola Lopes</a:t>
            </a:r>
          </a:p>
          <a:p>
            <a:pPr algn="just">
              <a:lnSpc>
                <a:spcPct val="107000"/>
              </a:lnSpc>
              <a:spcAft>
                <a:spcPts val="800"/>
              </a:spcAft>
            </a:pPr>
            <a:endParaRPr lang="pt-B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47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69895" y="288758"/>
            <a:ext cx="7585493" cy="6272463"/>
          </a:xfrm>
        </p:spPr>
        <p:txBody>
          <a:bodyPr>
            <a:normAutofit fontScale="92500" lnSpcReduction="10000"/>
          </a:bodyPr>
          <a:lstStyle/>
          <a:p>
            <a:pPr marL="0" indent="0" algn="just">
              <a:buNone/>
            </a:pPr>
            <a:r>
              <a:rPr lang="pt-BR" sz="1800" b="1" dirty="0" smtClean="0">
                <a:latin typeface="Times New Roman" panose="02020603050405020304" pitchFamily="18" charset="0"/>
                <a:cs typeface="Times New Roman" panose="02020603050405020304" pitchFamily="18" charset="0"/>
              </a:rPr>
              <a:t>Meu depoimento: “Não posso deixar de dar meu depoimento sobre esse projeto. Confesso que foi maravilhoso trabalhar o tema sobre </a:t>
            </a:r>
            <a:r>
              <a:rPr lang="pt-BR" sz="1800" b="1" dirty="0" err="1" smtClean="0">
                <a:latin typeface="Times New Roman" panose="02020603050405020304" pitchFamily="18" charset="0"/>
                <a:cs typeface="Times New Roman" panose="02020603050405020304" pitchFamily="18" charset="0"/>
              </a:rPr>
              <a:t>Bullying</a:t>
            </a:r>
            <a:r>
              <a:rPr lang="pt-BR" sz="1800" b="1" dirty="0" smtClean="0">
                <a:latin typeface="Times New Roman" panose="02020603050405020304" pitchFamily="18" charset="0"/>
                <a:cs typeface="Times New Roman" panose="02020603050405020304" pitchFamily="18" charset="0"/>
              </a:rPr>
              <a:t>, penso que foi de uma imensidão aprendizagem, tanto para mim, direção, coordenação, professores e principalmente para os alunos. e em todo o seu desenvolvimento</a:t>
            </a:r>
          </a:p>
          <a:p>
            <a:pPr marL="0" indent="0" algn="just">
              <a:buNone/>
            </a:pPr>
            <a:r>
              <a:rPr lang="pt-BR" sz="1800" b="1" dirty="0" smtClean="0">
                <a:latin typeface="Times New Roman" panose="02020603050405020304" pitchFamily="18" charset="0"/>
                <a:cs typeface="Times New Roman" panose="02020603050405020304" pitchFamily="18" charset="0"/>
              </a:rPr>
              <a:t>O projeto </a:t>
            </a:r>
            <a:r>
              <a:rPr lang="pt-BR" sz="1800" b="1" dirty="0" err="1" smtClean="0">
                <a:latin typeface="Times New Roman" panose="02020603050405020304" pitchFamily="18" charset="0"/>
                <a:cs typeface="Times New Roman" panose="02020603050405020304" pitchFamily="18" charset="0"/>
              </a:rPr>
              <a:t>Bullying</a:t>
            </a:r>
            <a:r>
              <a:rPr lang="pt-BR" sz="1800" b="1" dirty="0" smtClean="0">
                <a:latin typeface="Times New Roman" panose="02020603050405020304" pitchFamily="18" charset="0"/>
                <a:cs typeface="Times New Roman" panose="02020603050405020304" pitchFamily="18" charset="0"/>
              </a:rPr>
              <a:t> – É Sentir na Pele, foi muito envolvente, desde o início da sua divulgação, das produções artísticas, como cartazes, enquetes de dados de porcentagens de casos na escola, das pesquisas, dos ensaios das músicas, teatro, dança, enfim, de acordo com que eu fora passando as responsabilidades de cada parte que os grupos dos alunos ficariam responsáveis, eles foram me surpreendendo com suas ideias, colocações de como apresentarem. </a:t>
            </a:r>
          </a:p>
          <a:p>
            <a:pPr marL="0" indent="0" algn="just">
              <a:buNone/>
            </a:pPr>
            <a:r>
              <a:rPr lang="pt-BR" sz="1800" b="1" dirty="0" smtClean="0">
                <a:latin typeface="Times New Roman" panose="02020603050405020304" pitchFamily="18" charset="0"/>
                <a:cs typeface="Times New Roman" panose="02020603050405020304" pitchFamily="18" charset="0"/>
              </a:rPr>
              <a:t>Os alunos do Ensino </a:t>
            </a:r>
            <a:r>
              <a:rPr lang="pt-BR" sz="1800" b="1" smtClean="0">
                <a:latin typeface="Times New Roman" panose="02020603050405020304" pitchFamily="18" charset="0"/>
                <a:cs typeface="Times New Roman" panose="02020603050405020304" pitchFamily="18" charset="0"/>
              </a:rPr>
              <a:t>Médio conseguiram </a:t>
            </a:r>
            <a:r>
              <a:rPr lang="pt-BR" sz="1800" b="1" dirty="0" smtClean="0">
                <a:latin typeface="Times New Roman" panose="02020603050405020304" pitchFamily="18" charset="0"/>
                <a:cs typeface="Times New Roman" panose="02020603050405020304" pitchFamily="18" charset="0"/>
              </a:rPr>
              <a:t>passar a mensagem do tema aos alunos do Ensino Fundamental com louvor, com precisão, com propriedade de conhecimento, tanto é que, os alunos que assistiram somente, vieram após as apresentações me procurar porque queriam também participarem com ênfase nas principais linguagens artísticas, nesse caso escolhido por eles, o teatro.</a:t>
            </a:r>
          </a:p>
          <a:p>
            <a:pPr marL="0" indent="0" algn="just">
              <a:buNone/>
            </a:pPr>
            <a:r>
              <a:rPr lang="pt-BR" sz="1800" b="1" dirty="0" smtClean="0">
                <a:latin typeface="Times New Roman" panose="02020603050405020304" pitchFamily="18" charset="0"/>
                <a:cs typeface="Times New Roman" panose="02020603050405020304" pitchFamily="18" charset="0"/>
              </a:rPr>
              <a:t>Neste depoimento, quero deixar aqui meus sinceros agradecimentos, a direção da escola – diretora da gestão – Tânia, as coordenadoras do ano de 2019 – Giovana, Érica e </a:t>
            </a:r>
            <a:r>
              <a:rPr lang="pt-BR" sz="1800" b="1" dirty="0" err="1" smtClean="0">
                <a:latin typeface="Times New Roman" panose="02020603050405020304" pitchFamily="18" charset="0"/>
                <a:cs typeface="Times New Roman" panose="02020603050405020304" pitchFamily="18" charset="0"/>
              </a:rPr>
              <a:t>Loreni</a:t>
            </a:r>
            <a:r>
              <a:rPr lang="pt-BR" sz="1800" b="1" dirty="0" smtClean="0">
                <a:latin typeface="Times New Roman" panose="02020603050405020304" pitchFamily="18" charset="0"/>
                <a:cs typeface="Times New Roman" panose="02020603050405020304" pitchFamily="18" charset="0"/>
              </a:rPr>
              <a:t>, aos professores que me ajudaram a fazer com que o projeto pudesse acontecer e aos meus queridos alunos, foram sensacionais.”</a:t>
            </a:r>
          </a:p>
          <a:p>
            <a:pPr marL="0" indent="0" algn="just">
              <a:buNone/>
            </a:pPr>
            <a:r>
              <a:rPr lang="pt-BR" sz="1800" b="1" dirty="0" smtClean="0">
                <a:latin typeface="Times New Roman" panose="02020603050405020304" pitchFamily="18" charset="0"/>
                <a:cs typeface="Times New Roman" panose="02020603050405020304" pitchFamily="18" charset="0"/>
              </a:rPr>
              <a:t>O projeto tomou uma proporção maior do que o esperado, passou a mensagem para muitos alunos, para a comunidade escolar e para a sociedade do município.”</a:t>
            </a:r>
          </a:p>
          <a:p>
            <a:pPr marL="0" indent="0" algn="just">
              <a:buNone/>
            </a:pPr>
            <a:r>
              <a:rPr lang="pt-BR" sz="1800" b="1" dirty="0" smtClean="0">
                <a:latin typeface="Times New Roman" panose="02020603050405020304" pitchFamily="18" charset="0"/>
                <a:cs typeface="Times New Roman" panose="02020603050405020304" pitchFamily="18" charset="0"/>
              </a:rPr>
              <a:t>Professora Silvana dos Santos Ortega – responsável e produtora do projeto.</a:t>
            </a:r>
          </a:p>
          <a:p>
            <a:pPr marL="0" indent="0">
              <a:buNone/>
            </a:pPr>
            <a:endParaRPr lang="pt-BR" sz="1400" dirty="0" smtClean="0">
              <a:latin typeface="Times New Roman" panose="02020603050405020304" pitchFamily="18" charset="0"/>
              <a:cs typeface="Times New Roman" panose="02020603050405020304" pitchFamily="18" charset="0"/>
            </a:endParaRPr>
          </a:p>
          <a:p>
            <a:pPr marL="0" indent="0">
              <a:buNone/>
            </a:pPr>
            <a:endParaRPr lang="pt-BR" sz="1400" dirty="0">
              <a:latin typeface="Times New Roman" panose="02020603050405020304" pitchFamily="18" charset="0"/>
              <a:cs typeface="Times New Roman" panose="02020603050405020304" pitchFamily="18" charset="0"/>
            </a:endParaRPr>
          </a:p>
        </p:txBody>
      </p:sp>
      <p:pic>
        <p:nvPicPr>
          <p:cNvPr id="5" name="Imagem 4"/>
          <p:cNvPicPr/>
          <p:nvPr/>
        </p:nvPicPr>
        <p:blipFill rotWithShape="1">
          <a:blip r:embed="rId2"/>
          <a:srcRect l="54327" t="58355" r="34208" b="14663"/>
          <a:stretch/>
        </p:blipFill>
        <p:spPr bwMode="auto">
          <a:xfrm>
            <a:off x="839788" y="657727"/>
            <a:ext cx="1812758" cy="2326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7371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2316" y="987425"/>
            <a:ext cx="10473072" cy="4873625"/>
          </a:xfrm>
        </p:spPr>
        <p:txBody>
          <a:bodyPr>
            <a:normAutofit lnSpcReduction="10000"/>
          </a:bodyPr>
          <a:lstStyle/>
          <a:p>
            <a:pPr marL="0" indent="0" algn="just">
              <a:buNone/>
            </a:pPr>
            <a:r>
              <a:rPr lang="pt-BR" sz="2400" dirty="0" smtClean="0">
                <a:latin typeface="Times New Roman" panose="02020603050405020304" pitchFamily="18" charset="0"/>
                <a:cs typeface="Times New Roman" panose="02020603050405020304" pitchFamily="18" charset="0"/>
              </a:rPr>
              <a:t>Referências bibliográficas: </a:t>
            </a:r>
          </a:p>
          <a:p>
            <a:pPr marL="0" indent="0" algn="just">
              <a:buNone/>
            </a:pPr>
            <a:r>
              <a:rPr lang="pt-BR" sz="2400" dirty="0" smtClean="0">
                <a:latin typeface="Times New Roman" panose="02020603050405020304" pitchFamily="18" charset="0"/>
                <a:cs typeface="Times New Roman" panose="02020603050405020304" pitchFamily="18" charset="0"/>
              </a:rPr>
              <a:t>ABRAMOVAY</a:t>
            </a:r>
            <a:r>
              <a:rPr lang="pt-BR" sz="2400" dirty="0">
                <a:latin typeface="Times New Roman" panose="02020603050405020304" pitchFamily="18" charset="0"/>
                <a:cs typeface="Times New Roman" panose="02020603050405020304" pitchFamily="18" charset="0"/>
              </a:rPr>
              <a:t>, Miriam; RUA, Maria das Graças - Violência nas escolas. </a:t>
            </a:r>
            <a:r>
              <a:rPr lang="pt-BR" sz="2400" dirty="0" err="1">
                <a:latin typeface="Times New Roman" panose="02020603050405020304" pitchFamily="18" charset="0"/>
                <a:cs typeface="Times New Roman" panose="02020603050405020304" pitchFamily="18" charset="0"/>
              </a:rPr>
              <a:t>Ed.Unesco</a:t>
            </a:r>
            <a:r>
              <a:rPr lang="pt-BR" sz="2400" dirty="0">
                <a:latin typeface="Times New Roman" panose="02020603050405020304" pitchFamily="18" charset="0"/>
                <a:cs typeface="Times New Roman" panose="02020603050405020304" pitchFamily="18" charset="0"/>
              </a:rPr>
              <a:t>, doações institucionais. </a:t>
            </a:r>
          </a:p>
          <a:p>
            <a:pPr marL="0" indent="0" algn="just">
              <a:buNone/>
            </a:pPr>
            <a:r>
              <a:rPr lang="pt-BR" sz="2400" dirty="0">
                <a:latin typeface="Times New Roman" panose="02020603050405020304" pitchFamily="18" charset="0"/>
                <a:cs typeface="Times New Roman" panose="02020603050405020304" pitchFamily="18" charset="0"/>
              </a:rPr>
              <a:t>ABRAPIA. Programa de redução do comportamento agressivo entre estudantes. </a:t>
            </a:r>
          </a:p>
          <a:p>
            <a:pPr marL="0" indent="0" algn="just">
              <a:buNone/>
            </a:pPr>
            <a:r>
              <a:rPr lang="pt-BR" sz="2400" dirty="0">
                <a:latin typeface="Times New Roman" panose="02020603050405020304" pitchFamily="18" charset="0"/>
                <a:cs typeface="Times New Roman" panose="02020603050405020304" pitchFamily="18" charset="0"/>
              </a:rPr>
              <a:t>ANDRADE, M. Tolerar é Pouco? Pluralismo, mínimos éticos e prática pedagógica. Petrópolis, RJ: DP ET Alii: De </a:t>
            </a:r>
            <a:r>
              <a:rPr lang="pt-BR" sz="2400" dirty="0" err="1">
                <a:latin typeface="Times New Roman" panose="02020603050405020304" pitchFamily="18" charset="0"/>
                <a:cs typeface="Times New Roman" panose="02020603050405020304" pitchFamily="18" charset="0"/>
              </a:rPr>
              <a:t>Petrus</a:t>
            </a:r>
            <a:r>
              <a:rPr lang="pt-BR" sz="2400" dirty="0">
                <a:latin typeface="Times New Roman" panose="02020603050405020304" pitchFamily="18" charset="0"/>
                <a:cs typeface="Times New Roman" panose="02020603050405020304" pitchFamily="18" charset="0"/>
              </a:rPr>
              <a:t>; Rio de Janeiro: </a:t>
            </a:r>
            <a:r>
              <a:rPr lang="pt-BR" sz="2400" dirty="0" err="1">
                <a:latin typeface="Times New Roman" panose="02020603050405020304" pitchFamily="18" charset="0"/>
                <a:cs typeface="Times New Roman" panose="02020603050405020304" pitchFamily="18" charset="0"/>
              </a:rPr>
              <a:t>Novamérica</a:t>
            </a:r>
            <a:r>
              <a:rPr lang="pt-BR" sz="2400" dirty="0">
                <a:latin typeface="Times New Roman" panose="02020603050405020304" pitchFamily="18" charset="0"/>
                <a:cs typeface="Times New Roman" panose="02020603050405020304" pitchFamily="18" charset="0"/>
              </a:rPr>
              <a:t>, 2009.</a:t>
            </a:r>
          </a:p>
          <a:p>
            <a:pPr marL="0" indent="0" algn="just">
              <a:buNone/>
            </a:pPr>
            <a:r>
              <a:rPr lang="pt-BR" sz="2400" u="sng" dirty="0">
                <a:latin typeface="Times New Roman" panose="02020603050405020304" pitchFamily="18" charset="0"/>
                <a:cs typeface="Times New Roman" panose="02020603050405020304" pitchFamily="18" charset="0"/>
                <a:hlinkClick r:id="rId2"/>
              </a:rPr>
              <a:t>http://empatianaescola.org.br/prevenir-o-bullying/</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u="sng" dirty="0">
                <a:latin typeface="Times New Roman" panose="02020603050405020304" pitchFamily="18" charset="0"/>
                <a:cs typeface="Times New Roman" panose="02020603050405020304" pitchFamily="18" charset="0"/>
                <a:hlinkClick r:id="rId3"/>
              </a:rPr>
              <a:t>https://criancasmaissaudaveis.com.br/sobre-o-programa/?</a:t>
            </a:r>
            <a:r>
              <a:rPr lang="pt-BR" sz="2400" u="sng" dirty="0" smtClean="0">
                <a:latin typeface="Times New Roman" panose="02020603050405020304" pitchFamily="18" charset="0"/>
                <a:cs typeface="Times New Roman" panose="02020603050405020304" pitchFamily="18" charset="0"/>
                <a:hlinkClick r:id="rId3"/>
              </a:rPr>
              <a:t>gclid=EAIaIQobChMIv5qXld7j4QIVig-RCh06sQeIEAAYASAAEgLcTPD_BwE</a:t>
            </a:r>
            <a:endParaRPr lang="pt-BR" sz="2400" u="sng"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hlinkClick r:id="rId4"/>
              </a:rPr>
              <a:t>https://comunidade.rockcontent.com/o-que-e-portfolio/</a:t>
            </a:r>
            <a:endParaRPr lang="pt-BR" sz="2400" dirty="0" smtClean="0">
              <a:latin typeface="Times New Roman" panose="02020603050405020304" pitchFamily="18" charset="0"/>
              <a:cs typeface="Times New Roman" panose="02020603050405020304" pitchFamily="18" charset="0"/>
            </a:endParaRPr>
          </a:p>
          <a:p>
            <a:endParaRPr lang="pt-BR" dirty="0"/>
          </a:p>
          <a:p>
            <a:pPr marL="0" indent="0">
              <a:buNone/>
            </a:pPr>
            <a:endParaRPr lang="pt-BR" dirty="0"/>
          </a:p>
        </p:txBody>
      </p:sp>
    </p:spTree>
    <p:extLst>
      <p:ext uri="{BB962C8B-B14F-4D97-AF65-F5344CB8AC3E}">
        <p14:creationId xmlns:p14="http://schemas.microsoft.com/office/powerpoint/2010/main" val="272973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p:nvPr/>
        </p:nvPicPr>
        <p:blipFill rotWithShape="1">
          <a:blip r:embed="rId2" cstate="email">
            <a:extLst>
              <a:ext uri="{28A0092B-C50C-407E-A947-70E740481C1C}">
                <a14:useLocalDpi xmlns:a14="http://schemas.microsoft.com/office/drawing/2010/main"/>
              </a:ext>
            </a:extLst>
          </a:blip>
          <a:srcRect l="30664" t="21021" r="31899" b="11525"/>
          <a:stretch/>
        </p:blipFill>
        <p:spPr bwMode="auto">
          <a:xfrm>
            <a:off x="4932876" y="257444"/>
            <a:ext cx="3451270" cy="2676256"/>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9788" y="-141668"/>
            <a:ext cx="3932237" cy="2884868"/>
          </a:xfrm>
        </p:spPr>
        <p:txBody>
          <a:bodyPr>
            <a:normAutofit fontScale="90000"/>
          </a:bodyPr>
          <a:lstStyle/>
          <a:p>
            <a:pPr algn="just"/>
            <a:r>
              <a:rPr lang="pt-BR" sz="1600" dirty="0" smtClean="0"/>
              <a:t/>
            </a:r>
            <a:br>
              <a:rPr lang="pt-BR" sz="1600" dirty="0" smtClean="0"/>
            </a:br>
            <a:r>
              <a:rPr lang="pt-BR" sz="1600" dirty="0"/>
              <a:t/>
            </a:r>
            <a:br>
              <a:rPr lang="pt-BR" sz="1600" dirty="0"/>
            </a:br>
            <a:r>
              <a:rPr lang="pt-BR" sz="1600" dirty="0" smtClean="0">
                <a:latin typeface="Times New Roman" panose="02020603050405020304" pitchFamily="18" charset="0"/>
                <a:cs typeface="Times New Roman" panose="02020603050405020304" pitchFamily="18" charset="0"/>
              </a:rPr>
              <a:t>O projeto </a:t>
            </a:r>
            <a:r>
              <a:rPr lang="pt-BR" sz="1600" dirty="0" err="1" smtClean="0">
                <a:latin typeface="Times New Roman" panose="02020603050405020304" pitchFamily="18" charset="0"/>
                <a:cs typeface="Times New Roman" panose="02020603050405020304" pitchFamily="18" charset="0"/>
              </a:rPr>
              <a:t>Bullyig</a:t>
            </a:r>
            <a:r>
              <a:rPr lang="pt-BR" sz="1600" dirty="0" smtClean="0">
                <a:latin typeface="Times New Roman" panose="02020603050405020304" pitchFamily="18" charset="0"/>
                <a:cs typeface="Times New Roman" panose="02020603050405020304" pitchFamily="18" charset="0"/>
              </a:rPr>
              <a:t> – É Sentir na Pele, posso afirmar, que foi um sonho que, eu, professora Silvana Ortega, pude realizar..</a:t>
            </a:r>
            <a:br>
              <a:rPr lang="pt-BR" sz="1600" dirty="0" smtClean="0">
                <a:latin typeface="Times New Roman" panose="02020603050405020304" pitchFamily="18" charset="0"/>
                <a:cs typeface="Times New Roman" panose="02020603050405020304" pitchFamily="18" charset="0"/>
              </a:rPr>
            </a:br>
            <a:r>
              <a:rPr lang="pt-BR" sz="1600" dirty="0" smtClean="0">
                <a:latin typeface="Times New Roman" panose="02020603050405020304" pitchFamily="18" charset="0"/>
                <a:cs typeface="Times New Roman" panose="02020603050405020304" pitchFamily="18" charset="0"/>
              </a:rPr>
              <a:t> Em reunião com a coordenação e direção foi passado para que nós, os professores, trabalhássemos  com o tema </a:t>
            </a:r>
            <a:r>
              <a:rPr lang="pt-BR" sz="1600" dirty="0" err="1" smtClean="0">
                <a:latin typeface="Times New Roman" panose="02020603050405020304" pitchFamily="18" charset="0"/>
                <a:cs typeface="Times New Roman" panose="02020603050405020304" pitchFamily="18" charset="0"/>
              </a:rPr>
              <a:t>bullying</a:t>
            </a:r>
            <a:r>
              <a:rPr lang="pt-BR" sz="1600" dirty="0" smtClean="0">
                <a:latin typeface="Times New Roman" panose="02020603050405020304" pitchFamily="18" charset="0"/>
                <a:cs typeface="Times New Roman" panose="02020603050405020304" pitchFamily="18" charset="0"/>
              </a:rPr>
              <a:t> que, a princípio, não era projeto, mas as atividades foram tão aceitas pelos alunos que o transformei em um projeto, </a:t>
            </a:r>
            <a:r>
              <a:rPr lang="pt-BR" sz="1600" dirty="0">
                <a:latin typeface="Times New Roman" panose="02020603050405020304" pitchFamily="18" charset="0"/>
                <a:cs typeface="Times New Roman" panose="02020603050405020304" pitchFamily="18" charset="0"/>
              </a:rPr>
              <a:t>tema este </a:t>
            </a:r>
            <a:r>
              <a:rPr lang="pt-BR" sz="1600" dirty="0" smtClean="0">
                <a:latin typeface="Times New Roman" panose="02020603050405020304" pitchFamily="18" charset="0"/>
                <a:cs typeface="Times New Roman" panose="02020603050405020304" pitchFamily="18" charset="0"/>
              </a:rPr>
              <a:t>que </a:t>
            </a:r>
            <a:r>
              <a:rPr lang="pt-BR" sz="1600" dirty="0">
                <a:latin typeface="Times New Roman" panose="02020603050405020304" pitchFamily="18" charset="0"/>
                <a:cs typeface="Times New Roman" panose="02020603050405020304" pitchFamily="18" charset="0"/>
              </a:rPr>
              <a:t>foi expressado nas diversas linguagens artísticas, até mais, alcançou </a:t>
            </a:r>
            <a:r>
              <a:rPr lang="pt-BR" sz="1600" dirty="0" smtClean="0">
                <a:latin typeface="Times New Roman" panose="02020603050405020304" pitchFamily="18" charset="0"/>
                <a:cs typeface="Times New Roman" panose="02020603050405020304" pitchFamily="18" charset="0"/>
              </a:rPr>
              <a:t>o mais profundo </a:t>
            </a:r>
            <a:r>
              <a:rPr lang="pt-BR" sz="1600" dirty="0">
                <a:latin typeface="Times New Roman" panose="02020603050405020304" pitchFamily="18" charset="0"/>
                <a:cs typeface="Times New Roman" panose="02020603050405020304" pitchFamily="18" charset="0"/>
              </a:rPr>
              <a:t>sentimento dos que ali participaram e </a:t>
            </a:r>
            <a:r>
              <a:rPr lang="pt-BR" sz="1600" dirty="0" smtClean="0">
                <a:latin typeface="Times New Roman" panose="02020603050405020304" pitchFamily="18" charset="0"/>
                <a:cs typeface="Times New Roman" panose="02020603050405020304" pitchFamily="18" charset="0"/>
              </a:rPr>
              <a:t>assistiram</a:t>
            </a:r>
            <a:r>
              <a:rPr lang="pt-BR" sz="1600" dirty="0">
                <a:latin typeface="Times New Roman" panose="02020603050405020304" pitchFamily="18" charset="0"/>
                <a:cs typeface="Times New Roman" panose="02020603050405020304" pitchFamily="18" charset="0"/>
              </a:rPr>
              <a:t>.</a:t>
            </a:r>
          </a:p>
        </p:txBody>
      </p:sp>
      <p:pic>
        <p:nvPicPr>
          <p:cNvPr id="5" name="Espaço Reservado para Imagem 4"/>
          <p:cNvPicPr>
            <a:picLocks noGrp="1" noChangeAspect="1"/>
          </p:cNvPicPr>
          <p:nvPr>
            <p:ph type="pic" idx="1"/>
          </p:nvPr>
        </p:nvPicPr>
        <p:blipFill>
          <a:blip r:embed="rId3" cstate="email">
            <a:extLst>
              <a:ext uri="{28A0092B-C50C-407E-A947-70E740481C1C}">
                <a14:useLocalDpi xmlns:a14="http://schemas.microsoft.com/office/drawing/2010/main"/>
              </a:ext>
            </a:extLst>
          </a:blip>
          <a:srcRect t="14070" b="14070"/>
          <a:stretch>
            <a:fillRect/>
          </a:stretch>
        </p:blipFill>
        <p:spPr>
          <a:xfrm>
            <a:off x="839788" y="3786389"/>
            <a:ext cx="3932237" cy="2558394"/>
          </a:xfrm>
        </p:spPr>
      </p:pic>
      <p:sp>
        <p:nvSpPr>
          <p:cNvPr id="4" name="Espaço Reservado para Texto 3"/>
          <p:cNvSpPr>
            <a:spLocks noGrp="1"/>
          </p:cNvSpPr>
          <p:nvPr>
            <p:ph type="body" sz="half" idx="2"/>
          </p:nvPr>
        </p:nvSpPr>
        <p:spPr>
          <a:xfrm>
            <a:off x="839788" y="2743200"/>
            <a:ext cx="3932237" cy="3580326"/>
          </a:xfrm>
        </p:spPr>
        <p:txBody>
          <a:bodyPr/>
          <a:lstStyle/>
          <a:p>
            <a:pPr algn="just"/>
            <a:r>
              <a:rPr lang="pt-BR" dirty="0" smtClean="0"/>
              <a:t>“Eu, na foto abaixo, não estou olhando para o nada, mas sim, observando o quanto este projeto foi tudo, valioso, impactante, emocionante, simplesmente lindo.”</a:t>
            </a:r>
            <a:endParaRPr lang="pt-BR" dirty="0"/>
          </a:p>
        </p:txBody>
      </p:sp>
      <p:pic>
        <p:nvPicPr>
          <p:cNvPr id="7" name="Imagem 6"/>
          <p:cNvPicPr/>
          <p:nvPr/>
        </p:nvPicPr>
        <p:blipFill rotWithShape="1">
          <a:blip r:embed="rId4" cstate="email">
            <a:extLst>
              <a:ext uri="{28A0092B-C50C-407E-A947-70E740481C1C}">
                <a14:useLocalDpi xmlns:a14="http://schemas.microsoft.com/office/drawing/2010/main"/>
              </a:ext>
            </a:extLst>
          </a:blip>
          <a:srcRect l="31220" t="38277" r="32443" b="14035"/>
          <a:stretch/>
        </p:blipFill>
        <p:spPr bwMode="auto">
          <a:xfrm>
            <a:off x="9280770" y="212769"/>
            <a:ext cx="2522247" cy="2865282"/>
          </a:xfrm>
          <a:prstGeom prst="rect">
            <a:avLst/>
          </a:prstGeom>
          <a:ln>
            <a:noFill/>
          </a:ln>
          <a:extLst>
            <a:ext uri="{53640926-AAD7-44D8-BBD7-CCE9431645EC}">
              <a14:shadowObscured xmlns:a14="http://schemas.microsoft.com/office/drawing/2010/main"/>
            </a:ext>
          </a:extLst>
        </p:spPr>
      </p:pic>
      <p:pic>
        <p:nvPicPr>
          <p:cNvPr id="8" name="Imagem 7"/>
          <p:cNvPicPr/>
          <p:nvPr/>
        </p:nvPicPr>
        <p:blipFill rotWithShape="1">
          <a:blip r:embed="rId5" cstate="email">
            <a:extLst>
              <a:ext uri="{28A0092B-C50C-407E-A947-70E740481C1C}">
                <a14:useLocalDpi xmlns:a14="http://schemas.microsoft.com/office/drawing/2010/main"/>
              </a:ext>
            </a:extLst>
          </a:blip>
          <a:srcRect l="30514" t="34511" r="32268" b="32859"/>
          <a:stretch/>
        </p:blipFill>
        <p:spPr bwMode="auto">
          <a:xfrm>
            <a:off x="5091111" y="2613639"/>
            <a:ext cx="3888615" cy="2166334"/>
          </a:xfrm>
          <a:prstGeom prst="rect">
            <a:avLst/>
          </a:prstGeom>
          <a:ln>
            <a:noFill/>
          </a:ln>
          <a:extLst>
            <a:ext uri="{53640926-AAD7-44D8-BBD7-CCE9431645EC}">
              <a14:shadowObscured xmlns:a14="http://schemas.microsoft.com/office/drawing/2010/main"/>
            </a:ext>
          </a:extLst>
        </p:spPr>
      </p:pic>
      <p:pic>
        <p:nvPicPr>
          <p:cNvPr id="9" name="Imagem 8"/>
          <p:cNvPicPr/>
          <p:nvPr/>
        </p:nvPicPr>
        <p:blipFill rotWithShape="1">
          <a:blip r:embed="rId6"/>
          <a:srcRect l="31397" t="37021" r="32267" b="30663"/>
          <a:stretch/>
        </p:blipFill>
        <p:spPr bwMode="auto">
          <a:xfrm>
            <a:off x="8979726" y="4400214"/>
            <a:ext cx="3049543" cy="2457786"/>
          </a:xfrm>
          <a:prstGeom prst="rect">
            <a:avLst/>
          </a:prstGeom>
          <a:ln>
            <a:noFill/>
          </a:ln>
          <a:extLst>
            <a:ext uri="{53640926-AAD7-44D8-BBD7-CCE9431645EC}">
              <a14:shadowObscured xmlns:a14="http://schemas.microsoft.com/office/drawing/2010/main"/>
            </a:ext>
          </a:extLst>
        </p:spPr>
      </p:pic>
      <p:pic>
        <p:nvPicPr>
          <p:cNvPr id="10" name="Imagem 9"/>
          <p:cNvPicPr/>
          <p:nvPr/>
        </p:nvPicPr>
        <p:blipFill rotWithShape="1">
          <a:blip r:embed="rId7" cstate="email">
            <a:extLst>
              <a:ext uri="{28A0092B-C50C-407E-A947-70E740481C1C}">
                <a14:useLocalDpi xmlns:a14="http://schemas.microsoft.com/office/drawing/2010/main"/>
              </a:ext>
            </a:extLst>
          </a:blip>
          <a:srcRect l="31076" t="30747" r="32292" b="14976"/>
          <a:stretch/>
        </p:blipFill>
        <p:spPr bwMode="auto">
          <a:xfrm>
            <a:off x="5369684" y="4434926"/>
            <a:ext cx="3333549" cy="2305319"/>
          </a:xfrm>
          <a:prstGeom prst="rect">
            <a:avLst/>
          </a:prstGeom>
          <a:ln>
            <a:noFill/>
          </a:ln>
          <a:extLst>
            <a:ext uri="{53640926-AAD7-44D8-BBD7-CCE9431645EC}">
              <a14:shadowObscured xmlns:a14="http://schemas.microsoft.com/office/drawing/2010/main"/>
            </a:ext>
          </a:extLst>
        </p:spPr>
      </p:pic>
      <p:pic>
        <p:nvPicPr>
          <p:cNvPr id="11" name="Imagem 10"/>
          <p:cNvPicPr/>
          <p:nvPr/>
        </p:nvPicPr>
        <p:blipFill rotWithShape="1">
          <a:blip r:embed="rId8" cstate="email">
            <a:extLst>
              <a:ext uri="{28A0092B-C50C-407E-A947-70E740481C1C}">
                <a14:useLocalDpi xmlns:a14="http://schemas.microsoft.com/office/drawing/2010/main"/>
              </a:ext>
            </a:extLst>
          </a:blip>
          <a:srcRect l="31044" t="47061" r="32091" b="8701"/>
          <a:stretch/>
        </p:blipFill>
        <p:spPr bwMode="auto">
          <a:xfrm rot="1581286">
            <a:off x="8384146" y="2217077"/>
            <a:ext cx="2807595" cy="2562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4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C:\Users\Windows\Downloads\72461522_1849387258526444_4003636881173512192_o.jpg"/>
          <p:cNvPicPr>
            <a:picLocks noGrp="1"/>
          </p:cNvPicPr>
          <p:nvPr>
            <p:ph idx="1"/>
          </p:nvPr>
        </p:nvPicPr>
        <p:blipFill rotWithShape="1">
          <a:blip r:embed="rId2" cstate="email">
            <a:extLst>
              <a:ext uri="{28A0092B-C50C-407E-A947-70E740481C1C}">
                <a14:useLocalDpi xmlns:a14="http://schemas.microsoft.com/office/drawing/2010/main"/>
              </a:ext>
            </a:extLst>
          </a:blip>
          <a:srcRect r="19024"/>
          <a:stretch/>
        </p:blipFill>
        <p:spPr bwMode="auto">
          <a:xfrm>
            <a:off x="5183188" y="590843"/>
            <a:ext cx="4685885" cy="4686831"/>
          </a:xfrm>
          <a:prstGeom prst="rect">
            <a:avLst/>
          </a:prstGeom>
          <a:noFill/>
          <a:ln>
            <a:noFill/>
          </a:ln>
          <a:extLst>
            <a:ext uri="{53640926-AAD7-44D8-BBD7-CCE9431645EC}">
              <a14:shadowObscured xmlns:a14="http://schemas.microsoft.com/office/drawing/2010/main"/>
            </a:ext>
          </a:extLst>
        </p:spPr>
      </p:pic>
      <p:sp>
        <p:nvSpPr>
          <p:cNvPr id="4" name="Espaço Reservado para Texto 3"/>
          <p:cNvSpPr>
            <a:spLocks noGrp="1"/>
          </p:cNvSpPr>
          <p:nvPr>
            <p:ph type="body" sz="half" idx="2"/>
          </p:nvPr>
        </p:nvSpPr>
        <p:spPr>
          <a:xfrm>
            <a:off x="839788" y="295422"/>
            <a:ext cx="3932237" cy="5573566"/>
          </a:xfrm>
        </p:spPr>
        <p:txBody>
          <a:bodyPr>
            <a:normAutofit/>
          </a:bodyPr>
          <a:lstStyle/>
          <a:p>
            <a:pPr algn="just"/>
            <a:r>
              <a:rPr lang="pt-BR" b="1" dirty="0" smtClean="0">
                <a:latin typeface="Times New Roman" panose="02020603050405020304" pitchFamily="18" charset="0"/>
                <a:cs typeface="Times New Roman" panose="02020603050405020304" pitchFamily="18" charset="0"/>
              </a:rPr>
              <a:t>Depoimento da diretora , Tânia, da gestão 2019.</a:t>
            </a:r>
          </a:p>
          <a:p>
            <a:pPr algn="just"/>
            <a:r>
              <a:rPr lang="pt-BR" b="1" dirty="0" smtClean="0">
                <a:latin typeface="Times New Roman" panose="02020603050405020304" pitchFamily="18" charset="0"/>
                <a:cs typeface="Times New Roman" panose="02020603050405020304" pitchFamily="18" charset="0"/>
              </a:rPr>
              <a:t>“Dentre os projetos   elencados para serem desenvolvidos no ano de 2019 estava o projeto </a:t>
            </a:r>
            <a:r>
              <a:rPr lang="pt-BR" b="1" dirty="0" err="1" smtClean="0">
                <a:latin typeface="Times New Roman" panose="02020603050405020304" pitchFamily="18" charset="0"/>
                <a:cs typeface="Times New Roman" panose="02020603050405020304" pitchFamily="18" charset="0"/>
              </a:rPr>
              <a:t>Bullying</a:t>
            </a:r>
            <a:r>
              <a:rPr lang="pt-BR" b="1" dirty="0" smtClean="0">
                <a:latin typeface="Times New Roman" panose="02020603050405020304" pitchFamily="18" charset="0"/>
                <a:cs typeface="Times New Roman" panose="02020603050405020304" pitchFamily="18" charset="0"/>
              </a:rPr>
              <a:t>, o qual deveria ser desenvolvido com todos os alunos da escola. O referido  projeto  ficou sob responsabilidade  da professora Silvana  Ortega ......, durante o decorrer do ano letivo foram desenvolvidos  várias  atividades como palestras, workshops  etc. No final do ano letivo foi  realizada a conclusão  do projeto  com a participação  dos anos, onde expressavam seus conhecimentos  e sentimentos  sobre o tema desenvolvido.   Os Alunos participaram através  de depoimentos, </a:t>
            </a:r>
            <a:r>
              <a:rPr lang="pt-BR" b="1" dirty="0" err="1" smtClean="0">
                <a:latin typeface="Times New Roman" panose="02020603050405020304" pitchFamily="18" charset="0"/>
                <a:cs typeface="Times New Roman" panose="02020603050405020304" pitchFamily="18" charset="0"/>
              </a:rPr>
              <a:t>teatro,música</a:t>
            </a:r>
            <a:r>
              <a:rPr lang="pt-BR" b="1" dirty="0" smtClean="0">
                <a:latin typeface="Times New Roman" panose="02020603050405020304" pitchFamily="18" charset="0"/>
                <a:cs typeface="Times New Roman" panose="02020603050405020304" pitchFamily="18" charset="0"/>
              </a:rPr>
              <a:t>, poesias, salas temáticas. Foi visível a participação  e envolvimento  dos alunos, bem como a conscientização  ao quanto o </a:t>
            </a:r>
            <a:r>
              <a:rPr lang="pt-BR" b="1" dirty="0" err="1" smtClean="0">
                <a:latin typeface="Times New Roman" panose="02020603050405020304" pitchFamily="18" charset="0"/>
                <a:cs typeface="Times New Roman" panose="02020603050405020304" pitchFamily="18" charset="0"/>
              </a:rPr>
              <a:t>bullying</a:t>
            </a:r>
            <a:r>
              <a:rPr lang="pt-BR" b="1" dirty="0" smtClean="0">
                <a:latin typeface="Times New Roman" panose="02020603050405020304" pitchFamily="18" charset="0"/>
                <a:cs typeface="Times New Roman" panose="02020603050405020304" pitchFamily="18" charset="0"/>
              </a:rPr>
              <a:t>  pode ferir e deixar marcas profundamente no ser humano. Enfim houve com este projeto  um trabalho   </a:t>
            </a:r>
            <a:r>
              <a:rPr lang="pt-BR" b="1" dirty="0" err="1" smtClean="0">
                <a:latin typeface="Times New Roman" panose="02020603050405020304" pitchFamily="18" charset="0"/>
                <a:cs typeface="Times New Roman" panose="02020603050405020304" pitchFamily="18" charset="0"/>
              </a:rPr>
              <a:t>socioemocional</a:t>
            </a:r>
            <a:r>
              <a:rPr lang="pt-BR" b="1" dirty="0" smtClean="0">
                <a:latin typeface="Times New Roman" panose="02020603050405020304" pitchFamily="18" charset="0"/>
                <a:cs typeface="Times New Roman" panose="02020603050405020304" pitchFamily="18" charset="0"/>
              </a:rPr>
              <a:t> muito bom com nossos alunos.”</a:t>
            </a:r>
          </a:p>
          <a:p>
            <a:endParaRPr lang="pt-BR" dirty="0"/>
          </a:p>
        </p:txBody>
      </p:sp>
      <p:pic>
        <p:nvPicPr>
          <p:cNvPr id="5" name="Imagem 4" descr="C:\Users\Windows\Downloads\45224974_1499301266868380_4290445322502537216_o.jpg"/>
          <p:cNvPicPr/>
          <p:nvPr/>
        </p:nvPicPr>
        <p:blipFill rotWithShape="1">
          <a:blip r:embed="rId3" cstate="email">
            <a:extLst>
              <a:ext uri="{28A0092B-C50C-407E-A947-70E740481C1C}">
                <a14:useLocalDpi xmlns:a14="http://schemas.microsoft.com/office/drawing/2010/main"/>
              </a:ext>
            </a:extLst>
          </a:blip>
          <a:srcRect l="68791" t="23989" r="12159" b="39323"/>
          <a:stretch/>
        </p:blipFill>
        <p:spPr bwMode="auto">
          <a:xfrm>
            <a:off x="10142806" y="745588"/>
            <a:ext cx="1758461" cy="2645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45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C:\Users\Windows\Downloads\78513576_1849388765192960_7534245894229590016_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962524" y="180975"/>
            <a:ext cx="4958461" cy="3682688"/>
          </a:xfrm>
          <a:prstGeom prst="rect">
            <a:avLst/>
          </a:prstGeom>
          <a:noFill/>
          <a:ln>
            <a:noFill/>
          </a:ln>
        </p:spPr>
      </p:pic>
      <p:pic>
        <p:nvPicPr>
          <p:cNvPr id="5" name="Espaço Reservado para Conteúdo 4" descr="C:\Users\Windows\Downloads\77117005_1849389231859580_2481919046098878464_o.jpg"/>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7597105" y="446088"/>
            <a:ext cx="2633416" cy="5414962"/>
          </a:xfrm>
          <a:prstGeom prst="rect">
            <a:avLst/>
          </a:prstGeom>
          <a:noFill/>
          <a:ln>
            <a:noFill/>
          </a:ln>
        </p:spPr>
      </p:pic>
      <p:sp>
        <p:nvSpPr>
          <p:cNvPr id="4" name="Espaço Reservado para Texto 3"/>
          <p:cNvSpPr>
            <a:spLocks noGrp="1"/>
          </p:cNvSpPr>
          <p:nvPr>
            <p:ph type="body" sz="half" idx="2"/>
          </p:nvPr>
        </p:nvSpPr>
        <p:spPr>
          <a:xfrm>
            <a:off x="839788" y="283335"/>
            <a:ext cx="3384482" cy="6168980"/>
          </a:xfrm>
        </p:spPr>
        <p:txBody>
          <a:bodyPr>
            <a:normAutofit/>
          </a:bodyPr>
          <a:lstStyle/>
          <a:p>
            <a:pPr algn="just"/>
            <a:r>
              <a:rPr lang="pt-BR" sz="2800" dirty="0" smtClean="0"/>
              <a:t>Em clima contagiante, todos ajudando a todos, e </a:t>
            </a:r>
            <a:r>
              <a:rPr lang="pt-BR" sz="2800" dirty="0" smtClean="0">
                <a:latin typeface="Times New Roman" panose="02020603050405020304" pitchFamily="18" charset="0"/>
                <a:cs typeface="Times New Roman" panose="02020603050405020304" pitchFamily="18" charset="0"/>
              </a:rPr>
              <a:t>eis que depois de todas as pesquisas, cartazes, enquetes, funções direcionadas,  ensaios da dança, teatro, relatos, chega o dia do evento, das apresentações do projeto:</a:t>
            </a:r>
            <a:endParaRPr lang="pt-BR" sz="2800" dirty="0"/>
          </a:p>
        </p:txBody>
      </p:sp>
      <p:pic>
        <p:nvPicPr>
          <p:cNvPr id="6" name="Imagem 5" descr="C:\Users\Windows\Downloads\78174408_1849388695192967_840107470092238848_o.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7910" y="2462212"/>
            <a:ext cx="3773509" cy="3668132"/>
          </a:xfrm>
          <a:prstGeom prst="rect">
            <a:avLst/>
          </a:prstGeom>
          <a:noFill/>
          <a:ln>
            <a:noFill/>
          </a:ln>
        </p:spPr>
      </p:pic>
      <p:pic>
        <p:nvPicPr>
          <p:cNvPr id="7" name="Imagem 6" descr="C:\Users\Windows\Downloads\78077158_1849388618526308_7041979128131616768_o.jpg"/>
          <p:cNvPicPr/>
          <p:nvPr/>
        </p:nvPicPr>
        <p:blipFill>
          <a:blip r:embed="rId5" cstate="email">
            <a:extLst>
              <a:ext uri="{28A0092B-C50C-407E-A947-70E740481C1C}">
                <a14:useLocalDpi xmlns:a14="http://schemas.microsoft.com/office/drawing/2010/main"/>
              </a:ext>
            </a:extLst>
          </a:blip>
          <a:srcRect/>
          <a:stretch>
            <a:fillRect/>
          </a:stretch>
        </p:blipFill>
        <p:spPr bwMode="auto">
          <a:xfrm rot="2143383">
            <a:off x="7396026" y="3242297"/>
            <a:ext cx="2514600" cy="3505606"/>
          </a:xfrm>
          <a:prstGeom prst="rect">
            <a:avLst/>
          </a:prstGeom>
          <a:noFill/>
          <a:ln>
            <a:noFill/>
          </a:ln>
        </p:spPr>
      </p:pic>
    </p:spTree>
    <p:extLst>
      <p:ext uri="{BB962C8B-B14F-4D97-AF65-F5344CB8AC3E}">
        <p14:creationId xmlns:p14="http://schemas.microsoft.com/office/powerpoint/2010/main" val="3335043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p:nvPr/>
        </p:nvPicPr>
        <p:blipFill rotWithShape="1">
          <a:blip r:embed="rId2" cstate="email">
            <a:extLst>
              <a:ext uri="{28A0092B-C50C-407E-A947-70E740481C1C}">
                <a14:useLocalDpi xmlns:a14="http://schemas.microsoft.com/office/drawing/2010/main"/>
              </a:ext>
            </a:extLst>
          </a:blip>
          <a:srcRect l="24341" t="14746" r="52023" b="9956"/>
          <a:stretch/>
        </p:blipFill>
        <p:spPr bwMode="auto">
          <a:xfrm>
            <a:off x="9371949" y="113745"/>
            <a:ext cx="2711890" cy="2881648"/>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9788" y="218942"/>
            <a:ext cx="3932237" cy="2318196"/>
          </a:xfrm>
        </p:spPr>
        <p:txBody>
          <a:bodyPr>
            <a:normAutofit/>
          </a:bodyPr>
          <a:lstStyle/>
          <a:p>
            <a:pPr algn="just"/>
            <a:r>
              <a:rPr lang="pt-BR" dirty="0" smtClean="0"/>
              <a:t/>
            </a:r>
            <a:br>
              <a:rPr lang="pt-BR" dirty="0" smtClean="0"/>
            </a:br>
            <a:r>
              <a:rPr lang="pt-BR" dirty="0"/>
              <a:t/>
            </a:r>
            <a:br>
              <a:rPr lang="pt-BR" dirty="0"/>
            </a:br>
            <a:endParaRPr lang="pt-BR" sz="2700" dirty="0">
              <a:latin typeface="Times New Roman" panose="02020603050405020304" pitchFamily="18" charset="0"/>
              <a:cs typeface="Times New Roman" panose="02020603050405020304" pitchFamily="18" charset="0"/>
            </a:endParaRPr>
          </a:p>
        </p:txBody>
      </p:sp>
      <p:pic>
        <p:nvPicPr>
          <p:cNvPr id="5" name="Espaço Reservado para Conteúdo 4"/>
          <p:cNvPicPr>
            <a:picLocks noGrp="1"/>
          </p:cNvPicPr>
          <p:nvPr>
            <p:ph idx="1"/>
          </p:nvPr>
        </p:nvPicPr>
        <p:blipFill rotWithShape="1">
          <a:blip r:embed="rId3" cstate="email">
            <a:extLst>
              <a:ext uri="{28A0092B-C50C-407E-A947-70E740481C1C}">
                <a14:useLocalDpi xmlns:a14="http://schemas.microsoft.com/office/drawing/2010/main"/>
              </a:ext>
            </a:extLst>
          </a:blip>
          <a:stretch/>
        </p:blipFill>
        <p:spPr bwMode="auto">
          <a:xfrm>
            <a:off x="9371948" y="3541797"/>
            <a:ext cx="2547335" cy="2913227"/>
          </a:xfrm>
          <a:prstGeom prst="rect">
            <a:avLst/>
          </a:prstGeom>
          <a:ln>
            <a:noFill/>
          </a:ln>
          <a:extLst>
            <a:ext uri="{53640926-AAD7-44D8-BBD7-CCE9431645EC}">
              <a14:shadowObscured xmlns:a14="http://schemas.microsoft.com/office/drawing/2010/main"/>
            </a:ext>
          </a:extLst>
        </p:spPr>
      </p:pic>
      <p:sp>
        <p:nvSpPr>
          <p:cNvPr id="4" name="Espaço Reservado para Texto 3"/>
          <p:cNvSpPr>
            <a:spLocks noGrp="1"/>
          </p:cNvSpPr>
          <p:nvPr>
            <p:ph type="body" sz="half" idx="2"/>
          </p:nvPr>
        </p:nvSpPr>
        <p:spPr>
          <a:xfrm>
            <a:off x="839788" y="264172"/>
            <a:ext cx="3332967" cy="6316932"/>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As alunas foram as salas de aula, uma turma de cada vez, explicar como seria o itinerário que percorreriam para assistirem as apresentações, bem como receberam uma ficha para que estivessem avaliando o projeto, ou seja, escreveriam na ficha os pontos que acharam interessantes.</a:t>
            </a:r>
            <a:endParaRPr lang="pt-BR" sz="2800" dirty="0">
              <a:latin typeface="Times New Roman" panose="02020603050405020304" pitchFamily="18" charset="0"/>
              <a:cs typeface="Times New Roman" panose="02020603050405020304" pitchFamily="18" charset="0"/>
            </a:endParaRPr>
          </a:p>
        </p:txBody>
      </p:sp>
      <p:pic>
        <p:nvPicPr>
          <p:cNvPr id="6" name="Imagem 5"/>
          <p:cNvPicPr/>
          <p:nvPr/>
        </p:nvPicPr>
        <p:blipFill rotWithShape="1">
          <a:blip r:embed="rId4"/>
          <a:srcRect l="23636" t="20707" r="50788" b="7132"/>
          <a:stretch/>
        </p:blipFill>
        <p:spPr bwMode="auto">
          <a:xfrm>
            <a:off x="4772025" y="264171"/>
            <a:ext cx="4384854" cy="5214139"/>
          </a:xfrm>
          <a:prstGeom prst="rect">
            <a:avLst/>
          </a:prstGeom>
          <a:ln>
            <a:noFill/>
          </a:ln>
          <a:extLst>
            <a:ext uri="{53640926-AAD7-44D8-BBD7-CCE9431645EC}">
              <a14:shadowObscured xmlns:a14="http://schemas.microsoft.com/office/drawing/2010/main"/>
            </a:ext>
          </a:extLst>
        </p:spPr>
      </p:pic>
      <p:sp>
        <p:nvSpPr>
          <p:cNvPr id="9" name="Retângulo 8"/>
          <p:cNvSpPr/>
          <p:nvPr/>
        </p:nvSpPr>
        <p:spPr>
          <a:xfrm rot="20207890">
            <a:off x="4885858" y="2690336"/>
            <a:ext cx="4258142" cy="2031325"/>
          </a:xfrm>
          <a:prstGeom prst="rect">
            <a:avLst/>
          </a:prstGeom>
        </p:spPr>
        <p:txBody>
          <a:bodyPr wrap="square">
            <a:spAutoFit/>
          </a:bodyPr>
          <a:lstStyle/>
          <a:p>
            <a:pPr algn="just"/>
            <a:r>
              <a:rPr lang="pt-BR" dirty="0" smtClean="0">
                <a:solidFill>
                  <a:srgbClr val="FF0000"/>
                </a:solidFill>
              </a:rPr>
              <a:t>A aluna Yasmin, a que está de camiseta verde, não conseguiu camiseta preta, pois o grupo dela ficou de vestirem roupas pretas, mas ela estava tão envolvida no projeto que mesmo sem estar  com as vestimentas adequadas, ou seja, combinada, não quis deixar de participar.</a:t>
            </a:r>
            <a:endParaRPr lang="pt-BR" dirty="0">
              <a:solidFill>
                <a:srgbClr val="FF0000"/>
              </a:solidFill>
            </a:endParaRPr>
          </a:p>
        </p:txBody>
      </p:sp>
    </p:spTree>
    <p:extLst>
      <p:ext uri="{BB962C8B-B14F-4D97-AF65-F5344CB8AC3E}">
        <p14:creationId xmlns:p14="http://schemas.microsoft.com/office/powerpoint/2010/main" val="252196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55307" y="1022350"/>
            <a:ext cx="2633416" cy="5414962"/>
          </a:xfrm>
        </p:spPr>
      </p:pic>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5549" y="215442"/>
            <a:ext cx="3335198" cy="3747752"/>
          </a:xfrm>
          <a:prstGeom prst="rect">
            <a:avLst/>
          </a:prstGeom>
        </p:spPr>
      </p:pic>
      <p:pic>
        <p:nvPicPr>
          <p:cNvPr id="7" name="Image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8812" y="3225136"/>
            <a:ext cx="3539328" cy="3488585"/>
          </a:xfrm>
          <a:prstGeom prst="rect">
            <a:avLst/>
          </a:prstGeom>
        </p:spPr>
      </p:pic>
      <p:sp>
        <p:nvSpPr>
          <p:cNvPr id="2" name="Título 1"/>
          <p:cNvSpPr>
            <a:spLocks noGrp="1"/>
          </p:cNvSpPr>
          <p:nvPr>
            <p:ph type="title"/>
          </p:nvPr>
        </p:nvSpPr>
        <p:spPr>
          <a:xfrm>
            <a:off x="128790" y="457200"/>
            <a:ext cx="3915176" cy="1600200"/>
          </a:xfrm>
        </p:spPr>
        <p:txBody>
          <a:bodyPr>
            <a:noAutofit/>
          </a:bodyPr>
          <a:lstStyle/>
          <a:p>
            <a:pPr algn="just"/>
            <a:r>
              <a:rPr lang="pt-BR" sz="2800" dirty="0" smtClean="0">
                <a:latin typeface="Times New Roman" panose="02020603050405020304" pitchFamily="18" charset="0"/>
                <a:cs typeface="Times New Roman" panose="02020603050405020304" pitchFamily="18" charset="0"/>
              </a:rPr>
              <a:t>Todos envolvidos na organização: direção, coordenação, professores e alunos.</a:t>
            </a:r>
            <a:endParaRPr lang="pt-BR" sz="2800" dirty="0">
              <a:latin typeface="Times New Roman" panose="02020603050405020304" pitchFamily="18" charset="0"/>
              <a:cs typeface="Times New Roman" panose="02020603050405020304" pitchFamily="18" charset="0"/>
            </a:endParaRPr>
          </a:p>
        </p:txBody>
      </p:sp>
      <p:sp>
        <p:nvSpPr>
          <p:cNvPr id="4" name="Espaço Reservado para Texto 3"/>
          <p:cNvSpPr>
            <a:spLocks noGrp="1"/>
          </p:cNvSpPr>
          <p:nvPr>
            <p:ph type="body" sz="half" idx="2"/>
          </p:nvPr>
        </p:nvSpPr>
        <p:spPr/>
        <p:txBody>
          <a:bodyPr/>
          <a:lstStyle/>
          <a:p>
            <a:endParaRPr lang="pt-BR" dirty="0"/>
          </a:p>
        </p:txBody>
      </p:sp>
      <p:pic>
        <p:nvPicPr>
          <p:cNvPr id="5" name="Imagem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7841" y="315646"/>
            <a:ext cx="3159851" cy="2588540"/>
          </a:xfrm>
          <a:prstGeom prst="rect">
            <a:avLst/>
          </a:prstGeom>
        </p:spPr>
      </p:pic>
      <p:pic>
        <p:nvPicPr>
          <p:cNvPr id="9" name="Imagem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677" y="2163651"/>
            <a:ext cx="2923504" cy="3295381"/>
          </a:xfrm>
          <a:prstGeom prst="rect">
            <a:avLst/>
          </a:prstGeom>
        </p:spPr>
      </p:pic>
      <p:pic>
        <p:nvPicPr>
          <p:cNvPr id="10" name="Imagem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444345">
            <a:off x="323424" y="4576416"/>
            <a:ext cx="2913500" cy="2057400"/>
          </a:xfrm>
          <a:prstGeom prst="rect">
            <a:avLst/>
          </a:prstGeom>
        </p:spPr>
      </p:pic>
      <p:pic>
        <p:nvPicPr>
          <p:cNvPr id="11" name="Imagem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11289" y="3631636"/>
            <a:ext cx="2443717" cy="3103808"/>
          </a:xfrm>
          <a:prstGeom prst="rect">
            <a:avLst/>
          </a:prstGeom>
        </p:spPr>
      </p:pic>
    </p:spTree>
    <p:extLst>
      <p:ext uri="{BB962C8B-B14F-4D97-AF65-F5344CB8AC3E}">
        <p14:creationId xmlns:p14="http://schemas.microsoft.com/office/powerpoint/2010/main" val="312328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52130"/>
            <a:ext cx="3932237" cy="2452419"/>
          </a:xfrm>
        </p:spPr>
        <p:txBody>
          <a:bodyPr>
            <a:noAutofit/>
          </a:bodyPr>
          <a:lstStyle/>
          <a:p>
            <a:pPr algn="just"/>
            <a:r>
              <a:rPr lang="pt-BR" sz="1800" dirty="0" smtClean="0">
                <a:latin typeface="Times New Roman" panose="02020603050405020304" pitchFamily="18" charset="0"/>
                <a:cs typeface="Times New Roman" panose="02020603050405020304" pitchFamily="18" charset="0"/>
              </a:rPr>
              <a:t>Os alunos do Ensino Médio inicia as apresentações para o fundamental, a primeira sala temática,  a escura, lugar este onde a aluna </a:t>
            </a:r>
            <a:r>
              <a:rPr lang="pt-BR" sz="1800" dirty="0" err="1" smtClean="0">
                <a:latin typeface="Times New Roman" panose="02020603050405020304" pitchFamily="18" charset="0"/>
                <a:cs typeface="Times New Roman" panose="02020603050405020304" pitchFamily="18" charset="0"/>
              </a:rPr>
              <a:t>Karolayne</a:t>
            </a:r>
            <a:r>
              <a:rPr lang="pt-BR" sz="1800" dirty="0" smtClean="0">
                <a:latin typeface="Times New Roman" panose="02020603050405020304" pitchFamily="18" charset="0"/>
                <a:cs typeface="Times New Roman" panose="02020603050405020304" pitchFamily="18" charset="0"/>
              </a:rPr>
              <a:t> narra o que uma pessoa sente quando sofre o </a:t>
            </a:r>
            <a:r>
              <a:rPr lang="pt-BR" sz="1800" dirty="0" err="1" smtClean="0">
                <a:latin typeface="Times New Roman" panose="02020603050405020304" pitchFamily="18" charset="0"/>
                <a:cs typeface="Times New Roman" panose="02020603050405020304" pitchFamily="18" charset="0"/>
              </a:rPr>
              <a:t>bullying</a:t>
            </a:r>
            <a:r>
              <a:rPr lang="pt-BR" sz="1800" dirty="0" smtClean="0">
                <a:latin typeface="Times New Roman" panose="02020603050405020304" pitchFamily="18" charset="0"/>
                <a:cs typeface="Times New Roman" panose="02020603050405020304" pitchFamily="18" charset="0"/>
              </a:rPr>
              <a:t> e os demais alunos encenam caracterizados e maquiados acompanhados de uma música ao fundo para dar drama às encenações.</a:t>
            </a:r>
            <a:endParaRPr lang="pt-BR" sz="1800" dirty="0">
              <a:latin typeface="Times New Roman" panose="02020603050405020304" pitchFamily="18" charset="0"/>
              <a:cs typeface="Times New Roman" panose="02020603050405020304" pitchFamily="18" charset="0"/>
            </a:endParaRPr>
          </a:p>
        </p:txBody>
      </p:sp>
      <p:pic>
        <p:nvPicPr>
          <p:cNvPr id="5" name="Espaço Reservado para Conteúdo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22569" y="152131"/>
            <a:ext cx="6172200" cy="4629150"/>
          </a:xfrm>
        </p:spPr>
      </p:pic>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231" y="2604550"/>
            <a:ext cx="5284631" cy="4177785"/>
          </a:xfrm>
          <a:prstGeom prst="rect">
            <a:avLst/>
          </a:prstGeom>
        </p:spPr>
      </p:pic>
      <p:pic>
        <p:nvPicPr>
          <p:cNvPr id="10" name="Imagem 9" descr="C:\Users\Windows\Downloads\77113182_1849387098526460_4579746408231337984_n.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9221" y="2604550"/>
            <a:ext cx="3805305" cy="3718216"/>
          </a:xfrm>
          <a:prstGeom prst="rect">
            <a:avLst/>
          </a:prstGeom>
          <a:noFill/>
          <a:ln>
            <a:noFill/>
          </a:ln>
        </p:spPr>
      </p:pic>
      <p:pic>
        <p:nvPicPr>
          <p:cNvPr id="12" name="Imagem 11"/>
          <p:cNvPicPr/>
          <p:nvPr/>
        </p:nvPicPr>
        <p:blipFill rotWithShape="1">
          <a:blip r:embed="rId5"/>
          <a:srcRect l="47977" t="46434" r="44086" b="35683"/>
          <a:stretch/>
        </p:blipFill>
        <p:spPr bwMode="auto">
          <a:xfrm>
            <a:off x="8152327" y="3678260"/>
            <a:ext cx="2185971" cy="3095626"/>
          </a:xfrm>
          <a:prstGeom prst="rect">
            <a:avLst/>
          </a:prstGeom>
          <a:ln>
            <a:noFill/>
          </a:ln>
          <a:extLst>
            <a:ext uri="{53640926-AAD7-44D8-BBD7-CCE9431645EC}">
              <a14:shadowObscured xmlns:a14="http://schemas.microsoft.com/office/drawing/2010/main"/>
            </a:ext>
          </a:extLst>
        </p:spPr>
      </p:pic>
      <p:pic>
        <p:nvPicPr>
          <p:cNvPr id="13" name="Imagem 12"/>
          <p:cNvPicPr/>
          <p:nvPr/>
        </p:nvPicPr>
        <p:blipFill rotWithShape="1">
          <a:blip r:embed="rId6" cstate="email">
            <a:extLst>
              <a:ext uri="{28A0092B-C50C-407E-A947-70E740481C1C}">
                <a14:useLocalDpi xmlns:a14="http://schemas.microsoft.com/office/drawing/2010/main"/>
              </a:ext>
            </a:extLst>
          </a:blip>
          <a:srcRect l="29810" t="31374" r="49553" b="14976"/>
          <a:stretch/>
        </p:blipFill>
        <p:spPr bwMode="auto">
          <a:xfrm>
            <a:off x="6886575" y="152131"/>
            <a:ext cx="1114425" cy="1628775"/>
          </a:xfrm>
          <a:prstGeom prst="rect">
            <a:avLst/>
          </a:prstGeom>
          <a:ln>
            <a:noFill/>
          </a:ln>
          <a:extLst>
            <a:ext uri="{53640926-AAD7-44D8-BBD7-CCE9431645EC}">
              <a14:shadowObscured xmlns:a14="http://schemas.microsoft.com/office/drawing/2010/main"/>
            </a:ext>
          </a:extLst>
        </p:spPr>
      </p:pic>
      <p:pic>
        <p:nvPicPr>
          <p:cNvPr id="14" name="Imagem 13"/>
          <p:cNvPicPr/>
          <p:nvPr/>
        </p:nvPicPr>
        <p:blipFill rotWithShape="1">
          <a:blip r:embed="rId7"/>
          <a:srcRect l="53975" t="24785" r="35618" b="54194"/>
          <a:stretch/>
        </p:blipFill>
        <p:spPr bwMode="auto">
          <a:xfrm>
            <a:off x="9844015" y="3678259"/>
            <a:ext cx="2347985" cy="2297537"/>
          </a:xfrm>
          <a:prstGeom prst="rect">
            <a:avLst/>
          </a:prstGeom>
          <a:ln>
            <a:noFill/>
          </a:ln>
          <a:extLst>
            <a:ext uri="{53640926-AAD7-44D8-BBD7-CCE9431645EC}">
              <a14:shadowObscured xmlns:a14="http://schemas.microsoft.com/office/drawing/2010/main"/>
            </a:ext>
          </a:extLst>
        </p:spPr>
      </p:pic>
      <p:pic>
        <p:nvPicPr>
          <p:cNvPr id="11" name="Imagem 10"/>
          <p:cNvPicPr/>
          <p:nvPr/>
        </p:nvPicPr>
        <p:blipFill rotWithShape="1">
          <a:blip r:embed="rId8" cstate="email">
            <a:extLst>
              <a:ext uri="{28A0092B-C50C-407E-A947-70E740481C1C}">
                <a14:useLocalDpi xmlns:a14="http://schemas.microsoft.com/office/drawing/2010/main"/>
              </a:ext>
            </a:extLst>
          </a:blip>
          <a:srcRect l="29573" t="48316" r="42051" b="13093"/>
          <a:stretch/>
        </p:blipFill>
        <p:spPr bwMode="auto">
          <a:xfrm rot="20746909">
            <a:off x="324283" y="2976452"/>
            <a:ext cx="3135688" cy="1973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177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p:cNvPicPr/>
          <p:nvPr/>
        </p:nvPicPr>
        <p:blipFill rotWithShape="1">
          <a:blip r:embed="rId2" cstate="email">
            <a:extLst>
              <a:ext uri="{28A0092B-C50C-407E-A947-70E740481C1C}">
                <a14:useLocalDpi xmlns:a14="http://schemas.microsoft.com/office/drawing/2010/main"/>
              </a:ext>
            </a:extLst>
          </a:blip>
          <a:srcRect l="20637" t="11994" r="56432" b="23565"/>
          <a:stretch/>
        </p:blipFill>
        <p:spPr bwMode="auto">
          <a:xfrm rot="20531437">
            <a:off x="1230821" y="898167"/>
            <a:ext cx="1659206" cy="1916287"/>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9788" y="457200"/>
            <a:ext cx="3932237" cy="499403"/>
          </a:xfrm>
        </p:spPr>
        <p:txBody>
          <a:bodyPr>
            <a:normAutofit/>
          </a:bodyPr>
          <a:lstStyle/>
          <a:p>
            <a:r>
              <a:rPr lang="pt-BR" dirty="0" smtClean="0"/>
              <a:t>Depoimentos: </a:t>
            </a:r>
            <a:endParaRPr lang="pt-BR" dirty="0"/>
          </a:p>
        </p:txBody>
      </p:sp>
      <p:pic>
        <p:nvPicPr>
          <p:cNvPr id="5" name="Espaço Reservado para Conteúdo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68716" y="80961"/>
            <a:ext cx="5823284" cy="6432133"/>
          </a:xfrm>
          <a:prstGeom prst="rect">
            <a:avLst/>
          </a:prstGeom>
        </p:spPr>
      </p:pic>
      <p:sp>
        <p:nvSpPr>
          <p:cNvPr id="4" name="Espaço Reservado para Texto 3"/>
          <p:cNvSpPr>
            <a:spLocks noGrp="1"/>
          </p:cNvSpPr>
          <p:nvPr>
            <p:ph type="body" sz="half" idx="2"/>
          </p:nvPr>
        </p:nvSpPr>
        <p:spPr>
          <a:xfrm>
            <a:off x="833092" y="3022275"/>
            <a:ext cx="3932237" cy="3835725"/>
          </a:xfrm>
        </p:spPr>
        <p:txBody>
          <a:bodyPr>
            <a:normAutofit lnSpcReduction="10000"/>
          </a:bodyPr>
          <a:lstStyle/>
          <a:p>
            <a:pPr algn="just"/>
            <a:r>
              <a:rPr lang="pt-BR" dirty="0" smtClean="0">
                <a:solidFill>
                  <a:schemeClr val="tx2">
                    <a:lumMod val="50000"/>
                  </a:schemeClr>
                </a:solidFill>
              </a:rPr>
              <a:t>“Bom eu achei muito legal, o projeto sobre o </a:t>
            </a:r>
            <a:r>
              <a:rPr lang="pt-BR" dirty="0" err="1" smtClean="0">
                <a:solidFill>
                  <a:schemeClr val="tx2">
                    <a:lumMod val="50000"/>
                  </a:schemeClr>
                </a:solidFill>
              </a:rPr>
              <a:t>bullying</a:t>
            </a:r>
            <a:r>
              <a:rPr lang="pt-BR" dirty="0" smtClean="0">
                <a:solidFill>
                  <a:schemeClr val="tx2">
                    <a:lumMod val="50000"/>
                  </a:schemeClr>
                </a:solidFill>
              </a:rPr>
              <a:t>, me identifiquei bastante com várias pessoas dando relatos, é triste passar por isso sabe você se sentir imperfeito, cada dia que passa você ir se odiando mais detestando seu corpo, mais o relato que mais me marcou com o da dor da pele ainda não acredito que no pleno século ainda pessoas sofrem por causa da cor da pele. Amei muito o trabalho dos maquiadores fizerem um ótimo trabalho bem realista, me maquiaram bem as pessoas começaram a observar algumas falava cara isso é bem realista... muito triste mesmo a gente falar de </a:t>
            </a:r>
            <a:r>
              <a:rPr lang="pt-BR" dirty="0" err="1" smtClean="0">
                <a:solidFill>
                  <a:schemeClr val="tx2">
                    <a:lumMod val="50000"/>
                  </a:schemeClr>
                </a:solidFill>
              </a:rPr>
              <a:t>bullying</a:t>
            </a:r>
            <a:r>
              <a:rPr lang="pt-BR" dirty="0" smtClean="0">
                <a:solidFill>
                  <a:schemeClr val="tx2">
                    <a:lumMod val="50000"/>
                  </a:schemeClr>
                </a:solidFill>
              </a:rPr>
              <a:t> só no mês dele, depressão </a:t>
            </a:r>
            <a:r>
              <a:rPr lang="pt-BR" dirty="0" err="1" smtClean="0">
                <a:solidFill>
                  <a:schemeClr val="tx2">
                    <a:lumMod val="50000"/>
                  </a:schemeClr>
                </a:solidFill>
              </a:rPr>
              <a:t>tbm</a:t>
            </a:r>
            <a:r>
              <a:rPr lang="pt-BR" dirty="0" smtClean="0">
                <a:solidFill>
                  <a:schemeClr val="tx2">
                    <a:lumMod val="50000"/>
                  </a:schemeClr>
                </a:solidFill>
              </a:rPr>
              <a:t> deveríamos falar sempre </a:t>
            </a:r>
            <a:r>
              <a:rPr lang="pt-BR" dirty="0" err="1" smtClean="0">
                <a:solidFill>
                  <a:schemeClr val="tx2">
                    <a:lumMod val="50000"/>
                  </a:schemeClr>
                </a:solidFill>
              </a:rPr>
              <a:t>pq</a:t>
            </a:r>
            <a:r>
              <a:rPr lang="pt-BR" dirty="0" smtClean="0">
                <a:solidFill>
                  <a:schemeClr val="tx2">
                    <a:lumMod val="50000"/>
                  </a:schemeClr>
                </a:solidFill>
              </a:rPr>
              <a:t> cerca de 9 a 10 pessoas se matam.” Aluno Pedro</a:t>
            </a:r>
            <a:endParaRPr lang="pt-BR" dirty="0">
              <a:solidFill>
                <a:schemeClr val="tx2">
                  <a:lumMod val="50000"/>
                </a:schemeClr>
              </a:solidFill>
            </a:endParaRPr>
          </a:p>
        </p:txBody>
      </p:sp>
    </p:spTree>
    <p:extLst>
      <p:ext uri="{BB962C8B-B14F-4D97-AF65-F5344CB8AC3E}">
        <p14:creationId xmlns:p14="http://schemas.microsoft.com/office/powerpoint/2010/main" val="165320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p:nvPr/>
        </p:nvPicPr>
        <p:blipFill rotWithShape="1">
          <a:blip r:embed="rId2" cstate="email">
            <a:extLst>
              <a:ext uri="{28A0092B-C50C-407E-A947-70E740481C1C}">
                <a14:useLocalDpi xmlns:a14="http://schemas.microsoft.com/office/drawing/2010/main"/>
              </a:ext>
            </a:extLst>
          </a:blip>
          <a:srcRect l="7712" t="5374" r="42307" b="38209"/>
          <a:stretch/>
        </p:blipFill>
        <p:spPr bwMode="auto">
          <a:xfrm rot="20038456">
            <a:off x="470329" y="2160426"/>
            <a:ext cx="883313" cy="1394604"/>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9787" y="446087"/>
            <a:ext cx="6391007" cy="1591260"/>
          </a:xfrm>
        </p:spPr>
        <p:txBody>
          <a:bodyPr>
            <a:normAutofit fontScale="90000"/>
          </a:bodyPr>
          <a:lstStyle/>
          <a:p>
            <a:r>
              <a:rPr lang="pt-BR" sz="1400" b="1" dirty="0" smtClean="0">
                <a:latin typeface="Times New Roman" panose="02020603050405020304" pitchFamily="18" charset="0"/>
                <a:cs typeface="Times New Roman" panose="02020603050405020304" pitchFamily="18" charset="0"/>
              </a:rPr>
              <a:t/>
            </a:r>
            <a:br>
              <a:rPr lang="pt-BR" sz="1400" b="1" dirty="0" smtClean="0">
                <a:latin typeface="Times New Roman" panose="02020603050405020304" pitchFamily="18" charset="0"/>
                <a:cs typeface="Times New Roman" panose="02020603050405020304" pitchFamily="18" charset="0"/>
              </a:rPr>
            </a:br>
            <a:r>
              <a:rPr lang="pt-BR" sz="1400" b="1" dirty="0">
                <a:latin typeface="Times New Roman" panose="02020603050405020304" pitchFamily="18" charset="0"/>
                <a:cs typeface="Times New Roman" panose="02020603050405020304" pitchFamily="18" charset="0"/>
              </a:rPr>
              <a:t/>
            </a:r>
            <a:br>
              <a:rPr lang="pt-BR" sz="1400" b="1" dirty="0">
                <a:latin typeface="Times New Roman" panose="02020603050405020304" pitchFamily="18" charset="0"/>
                <a:cs typeface="Times New Roman" panose="02020603050405020304" pitchFamily="18" charset="0"/>
              </a:rPr>
            </a:br>
            <a:r>
              <a:rPr lang="pt-BR" sz="1400" b="1" dirty="0" smtClean="0">
                <a:latin typeface="Times New Roman" panose="02020603050405020304" pitchFamily="18" charset="0"/>
                <a:cs typeface="Times New Roman" panose="02020603050405020304" pitchFamily="18" charset="0"/>
              </a:rPr>
              <a:t/>
            </a:r>
            <a:br>
              <a:rPr lang="pt-BR" sz="1400" b="1" dirty="0" smtClean="0">
                <a:latin typeface="Times New Roman" panose="02020603050405020304" pitchFamily="18" charset="0"/>
                <a:cs typeface="Times New Roman" panose="02020603050405020304" pitchFamily="18" charset="0"/>
              </a:rPr>
            </a:br>
            <a:r>
              <a:rPr lang="pt-BR" sz="1300" b="1" dirty="0" smtClean="0">
                <a:latin typeface="Times New Roman" panose="02020603050405020304" pitchFamily="18" charset="0"/>
                <a:cs typeface="Times New Roman" panose="02020603050405020304" pitchFamily="18" charset="0"/>
              </a:rPr>
              <a:t>Nesta sala temática: Destaque para a dança, os relatos de alunos que sofreram </a:t>
            </a:r>
            <a:r>
              <a:rPr lang="pt-BR" sz="1300" b="1" dirty="0" err="1" smtClean="0">
                <a:latin typeface="Times New Roman" panose="02020603050405020304" pitchFamily="18" charset="0"/>
                <a:cs typeface="Times New Roman" panose="02020603050405020304" pitchFamily="18" charset="0"/>
              </a:rPr>
              <a:t>bullying</a:t>
            </a:r>
            <a:r>
              <a:rPr lang="pt-BR" sz="1300" b="1" dirty="0" smtClean="0">
                <a:latin typeface="Times New Roman" panose="02020603050405020304" pitchFamily="18" charset="0"/>
                <a:cs typeface="Times New Roman" panose="02020603050405020304" pitchFamily="18" charset="0"/>
              </a:rPr>
              <a:t>,  mas conseguiram sair da situação e dar relatos  de ânimo e motivação para os outros. Assim foram as apresentações deles:</a:t>
            </a:r>
            <a:br>
              <a:rPr lang="pt-BR" sz="1300" b="1" dirty="0" smtClean="0">
                <a:latin typeface="Times New Roman" panose="02020603050405020304" pitchFamily="18" charset="0"/>
                <a:cs typeface="Times New Roman" panose="02020603050405020304" pitchFamily="18" charset="0"/>
              </a:rPr>
            </a:br>
            <a:r>
              <a:rPr lang="pt-BR" sz="1300" b="1" dirty="0" smtClean="0">
                <a:latin typeface="Times New Roman" panose="02020603050405020304" pitchFamily="18" charset="0"/>
                <a:cs typeface="Times New Roman" panose="02020603050405020304" pitchFamily="18" charset="0"/>
              </a:rPr>
              <a:t>Gabriel: dança</a:t>
            </a:r>
            <a:br>
              <a:rPr lang="pt-BR" sz="1300" b="1" dirty="0" smtClean="0">
                <a:latin typeface="Times New Roman" panose="02020603050405020304" pitchFamily="18" charset="0"/>
                <a:cs typeface="Times New Roman" panose="02020603050405020304" pitchFamily="18" charset="0"/>
              </a:rPr>
            </a:br>
            <a:r>
              <a:rPr lang="pt-BR" sz="1300" b="1" dirty="0" smtClean="0">
                <a:latin typeface="Times New Roman" panose="02020603050405020304" pitchFamily="18" charset="0"/>
                <a:cs typeface="Times New Roman" panose="02020603050405020304" pitchFamily="18" charset="0"/>
              </a:rPr>
              <a:t>Regiane: relatou sobre como sofreu agressões verbais que a deixou muito triste e com depressão.</a:t>
            </a:r>
            <a:br>
              <a:rPr lang="pt-BR" sz="1300" b="1" dirty="0" smtClean="0">
                <a:latin typeface="Times New Roman" panose="02020603050405020304" pitchFamily="18" charset="0"/>
                <a:cs typeface="Times New Roman" panose="02020603050405020304" pitchFamily="18" charset="0"/>
              </a:rPr>
            </a:br>
            <a:r>
              <a:rPr lang="pt-BR" sz="1300" b="1" dirty="0" err="1" smtClean="0">
                <a:latin typeface="Times New Roman" panose="02020603050405020304" pitchFamily="18" charset="0"/>
                <a:cs typeface="Times New Roman" panose="02020603050405020304" pitchFamily="18" charset="0"/>
              </a:rPr>
              <a:t>Wellyngton</a:t>
            </a:r>
            <a:r>
              <a:rPr lang="pt-BR" sz="1300" b="1" dirty="0">
                <a:latin typeface="Times New Roman" panose="02020603050405020304" pitchFamily="18" charset="0"/>
                <a:cs typeface="Times New Roman" panose="02020603050405020304" pitchFamily="18" charset="0"/>
              </a:rPr>
              <a:t> </a:t>
            </a:r>
            <a:r>
              <a:rPr lang="pt-BR" sz="1300" b="1" dirty="0" smtClean="0">
                <a:latin typeface="Times New Roman" panose="02020603050405020304" pitchFamily="18" charset="0"/>
                <a:cs typeface="Times New Roman" panose="02020603050405020304" pitchFamily="18" charset="0"/>
              </a:rPr>
              <a:t>e Alice: relataram que por conta do corpo não corresponder aos padrões sofreram </a:t>
            </a:r>
            <a:r>
              <a:rPr lang="pt-BR" sz="1300" b="1" dirty="0" err="1" smtClean="0">
                <a:latin typeface="Times New Roman" panose="02020603050405020304" pitchFamily="18" charset="0"/>
                <a:cs typeface="Times New Roman" panose="02020603050405020304" pitchFamily="18" charset="0"/>
              </a:rPr>
              <a:t>bullying</a:t>
            </a:r>
            <a:r>
              <a:rPr lang="pt-BR" sz="1300" b="1" dirty="0" smtClean="0">
                <a:latin typeface="Times New Roman" panose="02020603050405020304" pitchFamily="18" charset="0"/>
                <a:cs typeface="Times New Roman" panose="02020603050405020304" pitchFamily="18" charset="0"/>
              </a:rPr>
              <a:t>.</a:t>
            </a:r>
            <a:endParaRPr lang="pt-BR" sz="1300" b="1" dirty="0">
              <a:latin typeface="Times New Roman" panose="02020603050405020304" pitchFamily="18" charset="0"/>
              <a:cs typeface="Times New Roman" panose="02020603050405020304" pitchFamily="18" charset="0"/>
            </a:endParaRPr>
          </a:p>
        </p:txBody>
      </p:sp>
      <p:pic>
        <p:nvPicPr>
          <p:cNvPr id="5" name="Espaço Reservado para Conteúdo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287989" y="1659415"/>
            <a:ext cx="2633416" cy="5414962"/>
          </a:xfrm>
        </p:spPr>
      </p:pic>
      <p:sp>
        <p:nvSpPr>
          <p:cNvPr id="4" name="Espaço Reservado para Texto 3"/>
          <p:cNvSpPr>
            <a:spLocks noGrp="1"/>
          </p:cNvSpPr>
          <p:nvPr>
            <p:ph type="body" sz="half" idx="2"/>
          </p:nvPr>
        </p:nvSpPr>
        <p:spPr>
          <a:xfrm>
            <a:off x="901233" y="2956719"/>
            <a:ext cx="3932237" cy="4117658"/>
          </a:xfrm>
        </p:spPr>
        <p:txBody>
          <a:bodyPr>
            <a:normAutofit fontScale="55000" lnSpcReduction="20000"/>
          </a:bodyPr>
          <a:lstStyle/>
          <a:p>
            <a:pPr algn="just"/>
            <a:r>
              <a:rPr lang="pt-BR" sz="2200" b="1" dirty="0" smtClean="0">
                <a:latin typeface="Times New Roman" panose="02020603050405020304" pitchFamily="18" charset="0"/>
                <a:cs typeface="Times New Roman" panose="02020603050405020304" pitchFamily="18" charset="0"/>
              </a:rPr>
              <a:t>Depoimento do aluno: Wellington Henrique S. T. de Souza:</a:t>
            </a:r>
          </a:p>
          <a:p>
            <a:pPr algn="just"/>
            <a:r>
              <a:rPr lang="pt-BR" sz="2200" b="1" dirty="0">
                <a:latin typeface="Times New Roman" panose="02020603050405020304" pitchFamily="18" charset="0"/>
                <a:cs typeface="Times New Roman" panose="02020603050405020304" pitchFamily="18" charset="0"/>
              </a:rPr>
              <a:t>Ano passado foi feito o projeto </a:t>
            </a:r>
            <a:r>
              <a:rPr lang="pt-BR" sz="2200" b="1" dirty="0" err="1">
                <a:latin typeface="Times New Roman" panose="02020603050405020304" pitchFamily="18" charset="0"/>
                <a:cs typeface="Times New Roman" panose="02020603050405020304" pitchFamily="18" charset="0"/>
              </a:rPr>
              <a:t>Bullying</a:t>
            </a:r>
            <a:r>
              <a:rPr lang="pt-BR" sz="2200" b="1" dirty="0">
                <a:latin typeface="Times New Roman" panose="02020603050405020304" pitchFamily="18" charset="0"/>
                <a:cs typeface="Times New Roman" panose="02020603050405020304" pitchFamily="18" charset="0"/>
              </a:rPr>
              <a:t> - É Sentir na Pele, fizemos um dia como essa temática, conscientizando os alunos o que o essa prática faz e também mostrando o que ele afetou em algumas vidas de alunos na escola. Eu fui um dos alunos escolhidos para dar um testemunho, foi um privilégio fazer parte, mostrar o que eu passei e como sentia nas agressões contra mim, o quão ferido eu fiquei, o tanto que eu sofri psicologicamente. Tivemos uma sala de testemunhos que era onde eu estava, teve um sala de representações do que acontecia com as pessoas que sofriam </a:t>
            </a:r>
            <a:r>
              <a:rPr lang="pt-BR" sz="2200" b="1" dirty="0" err="1">
                <a:latin typeface="Times New Roman" panose="02020603050405020304" pitchFamily="18" charset="0"/>
                <a:cs typeface="Times New Roman" panose="02020603050405020304" pitchFamily="18" charset="0"/>
              </a:rPr>
              <a:t>Bullying</a:t>
            </a:r>
            <a:r>
              <a:rPr lang="pt-BR" sz="2200" b="1" dirty="0">
                <a:latin typeface="Times New Roman" panose="02020603050405020304" pitchFamily="18" charset="0"/>
                <a:cs typeface="Times New Roman" panose="02020603050405020304" pitchFamily="18" charset="0"/>
              </a:rPr>
              <a:t> e uma sala motivacional, que incentivava a denunciar e a não desistir. Com certeza o </a:t>
            </a:r>
            <a:r>
              <a:rPr lang="pt-BR" sz="2200" b="1" dirty="0" err="1">
                <a:latin typeface="Times New Roman" panose="02020603050405020304" pitchFamily="18" charset="0"/>
                <a:cs typeface="Times New Roman" panose="02020603050405020304" pitchFamily="18" charset="0"/>
              </a:rPr>
              <a:t>Bullying</a:t>
            </a:r>
            <a:r>
              <a:rPr lang="pt-BR" sz="2200" b="1" dirty="0">
                <a:latin typeface="Times New Roman" panose="02020603050405020304" pitchFamily="18" charset="0"/>
                <a:cs typeface="Times New Roman" panose="02020603050405020304" pitchFamily="18" charset="0"/>
              </a:rPr>
              <a:t> é algo que deve ser combatido, tanto que esse é um assunto que venho me aprofundando, vendo formas de erradicação ou amenizar os casos que são tão comuns. Considero todas as atitudes de prevenção válidas, pois o </a:t>
            </a:r>
            <a:r>
              <a:rPr lang="pt-BR" sz="2200" b="1" dirty="0" err="1">
                <a:latin typeface="Times New Roman" panose="02020603050405020304" pitchFamily="18" charset="0"/>
                <a:cs typeface="Times New Roman" panose="02020603050405020304" pitchFamily="18" charset="0"/>
              </a:rPr>
              <a:t>Bullying</a:t>
            </a:r>
            <a:r>
              <a:rPr lang="pt-BR" sz="2200" b="1" dirty="0">
                <a:latin typeface="Times New Roman" panose="02020603050405020304" pitchFamily="18" charset="0"/>
                <a:cs typeface="Times New Roman" panose="02020603050405020304" pitchFamily="18" charset="0"/>
              </a:rPr>
              <a:t> não deve ter espaço em nosso </a:t>
            </a:r>
            <a:r>
              <a:rPr lang="pt-BR" sz="2200" b="1" dirty="0" smtClean="0">
                <a:latin typeface="Times New Roman" panose="02020603050405020304" pitchFamily="18" charset="0"/>
                <a:cs typeface="Times New Roman" panose="02020603050405020304" pitchFamily="18" charset="0"/>
              </a:rPr>
              <a:t>meio</a:t>
            </a:r>
            <a:r>
              <a:rPr lang="pt-BR" sz="2200" b="1" dirty="0">
                <a:latin typeface="Times New Roman" panose="02020603050405020304" pitchFamily="18" charset="0"/>
                <a:cs typeface="Times New Roman" panose="02020603050405020304" pitchFamily="18" charset="0"/>
              </a:rPr>
              <a:t>.</a:t>
            </a:r>
          </a:p>
          <a:p>
            <a:pPr algn="just"/>
            <a:r>
              <a:rPr lang="pt-BR" sz="2200" b="1" dirty="0">
                <a:latin typeface="Times New Roman" panose="02020603050405020304" pitchFamily="18" charset="0"/>
                <a:cs typeface="Times New Roman" panose="02020603050405020304" pitchFamily="18" charset="0"/>
              </a:rPr>
              <a:t>Para mim foi uma honra participar de algo tão nobre e também é uma honra da senhora ter lembrado de mim, de ter confiado no projeto </a:t>
            </a:r>
            <a:r>
              <a:rPr lang="pt-BR" sz="2200" b="1" dirty="0" err="1">
                <a:latin typeface="Times New Roman" panose="02020603050405020304" pitchFamily="18" charset="0"/>
                <a:cs typeface="Times New Roman" panose="02020603050405020304" pitchFamily="18" charset="0"/>
              </a:rPr>
              <a:t>KiVa</a:t>
            </a:r>
            <a:r>
              <a:rPr lang="pt-BR" sz="2200" b="1" dirty="0">
                <a:latin typeface="Times New Roman" panose="02020603050405020304" pitchFamily="18" charset="0"/>
                <a:cs typeface="Times New Roman" panose="02020603050405020304" pitchFamily="18" charset="0"/>
              </a:rPr>
              <a:t>, só tenho a agradecer.</a:t>
            </a:r>
          </a:p>
          <a:p>
            <a:endParaRPr lang="pt-BR" dirty="0"/>
          </a:p>
        </p:txBody>
      </p:sp>
      <p:pic>
        <p:nvPicPr>
          <p:cNvPr id="7" name="Imagem 6" descr="C:\Users\Windows\Downloads\76263812_1849390038526166_3254123216385343488_o.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6043" y="182879"/>
            <a:ext cx="2708216" cy="2557463"/>
          </a:xfrm>
          <a:prstGeom prst="rect">
            <a:avLst/>
          </a:prstGeom>
          <a:noFill/>
          <a:ln>
            <a:noFill/>
          </a:ln>
        </p:spPr>
      </p:pic>
      <p:pic>
        <p:nvPicPr>
          <p:cNvPr id="8" name="Imagem 7"/>
          <p:cNvPicPr/>
          <p:nvPr/>
        </p:nvPicPr>
        <p:blipFill rotWithShape="1">
          <a:blip r:embed="rId5" cstate="email">
            <a:extLst>
              <a:ext uri="{28A0092B-C50C-407E-A947-70E740481C1C}">
                <a14:useLocalDpi xmlns:a14="http://schemas.microsoft.com/office/drawing/2010/main"/>
              </a:ext>
            </a:extLst>
          </a:blip>
          <a:srcRect l="25047" t="24158" r="50788" b="19996"/>
          <a:stretch/>
        </p:blipFill>
        <p:spPr bwMode="auto">
          <a:xfrm>
            <a:off x="9790114" y="4754587"/>
            <a:ext cx="1734320" cy="1695450"/>
          </a:xfrm>
          <a:prstGeom prst="rect">
            <a:avLst/>
          </a:prstGeom>
          <a:ln>
            <a:noFill/>
          </a:ln>
          <a:extLst>
            <a:ext uri="{53640926-AAD7-44D8-BBD7-CCE9431645EC}">
              <a14:shadowObscured xmlns:a14="http://schemas.microsoft.com/office/drawing/2010/main"/>
            </a:ext>
          </a:extLst>
        </p:spPr>
      </p:pic>
      <p:pic>
        <p:nvPicPr>
          <p:cNvPr id="9" name="Imagem 8"/>
          <p:cNvPicPr/>
          <p:nvPr/>
        </p:nvPicPr>
        <p:blipFill rotWithShape="1">
          <a:blip r:embed="rId6" cstate="email">
            <a:extLst>
              <a:ext uri="{28A0092B-C50C-407E-A947-70E740481C1C}">
                <a14:useLocalDpi xmlns:a14="http://schemas.microsoft.com/office/drawing/2010/main"/>
              </a:ext>
            </a:extLst>
          </a:blip>
          <a:srcRect l="23767" t="19452" r="51409" b="28153"/>
          <a:stretch/>
        </p:blipFill>
        <p:spPr bwMode="auto">
          <a:xfrm>
            <a:off x="9790113" y="192087"/>
            <a:ext cx="2163717" cy="1590675"/>
          </a:xfrm>
          <a:prstGeom prst="rect">
            <a:avLst/>
          </a:prstGeom>
          <a:ln>
            <a:noFill/>
          </a:ln>
          <a:extLst>
            <a:ext uri="{53640926-AAD7-44D8-BBD7-CCE9431645EC}">
              <a14:shadowObscured xmlns:a14="http://schemas.microsoft.com/office/drawing/2010/main"/>
            </a:ext>
          </a:extLst>
        </p:spPr>
      </p:pic>
      <p:pic>
        <p:nvPicPr>
          <p:cNvPr id="11" name="Imagem 10"/>
          <p:cNvPicPr/>
          <p:nvPr/>
        </p:nvPicPr>
        <p:blipFill rotWithShape="1">
          <a:blip r:embed="rId7">
            <a:extLst>
              <a:ext uri="{28A0092B-C50C-407E-A947-70E740481C1C}">
                <a14:useLocalDpi xmlns:a14="http://schemas.microsoft.com/office/drawing/2010/main"/>
              </a:ext>
            </a:extLst>
          </a:blip>
          <a:srcRect l="58835" t="7463" r="11462" b="52537"/>
          <a:stretch/>
        </p:blipFill>
        <p:spPr bwMode="auto">
          <a:xfrm>
            <a:off x="4794442" y="2175143"/>
            <a:ext cx="2178734" cy="2702609"/>
          </a:xfrm>
          <a:prstGeom prst="rect">
            <a:avLst/>
          </a:prstGeom>
          <a:ln>
            <a:noFill/>
          </a:ln>
          <a:extLst>
            <a:ext uri="{53640926-AAD7-44D8-BBD7-CCE9431645EC}">
              <a14:shadowObscured xmlns:a14="http://schemas.microsoft.com/office/drawing/2010/main"/>
            </a:ext>
          </a:extLst>
        </p:spPr>
      </p:pic>
      <p:pic>
        <p:nvPicPr>
          <p:cNvPr id="12" name="Imagem 11"/>
          <p:cNvPicPr/>
          <p:nvPr/>
        </p:nvPicPr>
        <p:blipFill rotWithShape="1">
          <a:blip r:embed="rId8" cstate="email">
            <a:extLst>
              <a:ext uri="{28A0092B-C50C-407E-A947-70E740481C1C}">
                <a14:useLocalDpi xmlns:a14="http://schemas.microsoft.com/office/drawing/2010/main"/>
              </a:ext>
            </a:extLst>
          </a:blip>
          <a:srcRect l="7712" t="5374" r="42307" b="38209"/>
          <a:stretch/>
        </p:blipFill>
        <p:spPr bwMode="auto">
          <a:xfrm>
            <a:off x="6556779" y="2790825"/>
            <a:ext cx="2967049" cy="34514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4300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448</TotalTime>
  <Words>2212</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Century Gothic</vt:lpstr>
      <vt:lpstr>Times New Roman</vt:lpstr>
      <vt:lpstr>Wingdings 3</vt:lpstr>
      <vt:lpstr>Cacho</vt:lpstr>
      <vt:lpstr>    PORTFÓLIO</vt:lpstr>
      <vt:lpstr>  O projeto Bullyig – É Sentir na Pele, posso afirmar, que foi um sonho que, eu, professora Silvana Ortega, pude realizar..  Em reunião com a coordenação e direção foi passado para que nós, os professores, trabalhássemos  com o tema bullying que, a princípio, não era projeto, mas as atividades foram tão aceitas pelos alunos que o transformei em um projeto, tema este que foi expressado nas diversas linguagens artísticas, até mais, alcançou o mais profundo sentimento dos que ali participaram e assistiram.</vt:lpstr>
      <vt:lpstr>Apresentação do PowerPoint</vt:lpstr>
      <vt:lpstr>Apresentação do PowerPoint</vt:lpstr>
      <vt:lpstr>  </vt:lpstr>
      <vt:lpstr>Todos envolvidos na organização: direção, coordenação, professores e alunos.</vt:lpstr>
      <vt:lpstr>Os alunos do Ensino Médio inicia as apresentações para o fundamental, a primeira sala temática,  a escura, lugar este onde a aluna Karolayne narra o que uma pessoa sente quando sofre o bullying e os demais alunos encenam caracterizados e maquiados acompanhados de uma música ao fundo para dar drama às encenações.</vt:lpstr>
      <vt:lpstr>Depoimentos: </vt:lpstr>
      <vt:lpstr>   Nesta sala temática: Destaque para a dança, os relatos de alunos que sofreram bullying,  mas conseguiram sair da situação e dar relatos  de ânimo e motivação para os outros. Assim foram as apresentações deles: Gabriel: dança Regiane: relatou sobre como sofreu agressões verbais que a deixou muito triste e com depressão. Wellyngton e Alice: relataram que por conta do corpo não corresponder aos padrões sofreram bullying.</vt:lpstr>
      <vt:lpstr>Apresentação do PowerPoint</vt:lpstr>
      <vt:lpstr>Apresentação do PowerPoint</vt:lpstr>
      <vt:lpstr>Sala motivacional, a sala da inspiração, do amor, da paz, do aconchego. Assim foram as apresentações da última sala temática, com músicas motivacionais. Se foi lindo? Foi encantador!!</vt:lpstr>
      <vt:lpstr>O Projeto foi estendido para os alunos do noturno também, de forma diferenciada, com karaokês, teatro e músicas. Alguns alunos do Ensino  Fundamental do matutino empolgaram-se e quiseram apresentar uma peça sobre o tema bullying, assim formaram um grupo com o Ensino Médio da noite e a apresentação  foi perfeita. </vt:lpstr>
      <vt:lpstr>Depoimento: “Minha participação consisitiu em um suporte a professora Silvana Ortega que idealizou o projeto. O suporte foi dado na fase de execução do projeto, onde foi discutida a temática do bullying e o limite entre a brincadeira e o preconceito. O ato final do projeto foi a apresentação do teatro, que foi preparado pela professora Silvana. Ao fim foi aberto espaço aos alunos para participarem do karaoke, onde as músicas tinham letras de motivação.” (Professor Maurício)</vt:lpstr>
      <vt:lpstr>Apresentação do PowerPoint</vt:lpstr>
      <vt:lpstr>O Projeto: “Bullying – É Sentir na Pele, foi chamado para fazer uma apresentação no centro de apresentações do município – FUNAC e saiu até no jornal on line da cidade. </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PORTFÓLIO</dc:title>
  <dc:creator>Windows</dc:creator>
  <cp:lastModifiedBy>Windows</cp:lastModifiedBy>
  <cp:revision>53</cp:revision>
  <dcterms:created xsi:type="dcterms:W3CDTF">2020-07-29T20:23:39Z</dcterms:created>
  <dcterms:modified xsi:type="dcterms:W3CDTF">2020-07-31T13:51:20Z</dcterms:modified>
</cp:coreProperties>
</file>