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0" r:id="rId4"/>
    <p:sldId id="291" r:id="rId5"/>
    <p:sldId id="292" r:id="rId6"/>
    <p:sldId id="282" r:id="rId7"/>
    <p:sldId id="261" r:id="rId8"/>
    <p:sldId id="266" r:id="rId9"/>
    <p:sldId id="262" r:id="rId10"/>
    <p:sldId id="270" r:id="rId11"/>
    <p:sldId id="286" r:id="rId12"/>
    <p:sldId id="287" r:id="rId13"/>
    <p:sldId id="288" r:id="rId14"/>
    <p:sldId id="289" r:id="rId15"/>
    <p:sldId id="290" r:id="rId16"/>
    <p:sldId id="277" r:id="rId17"/>
    <p:sldId id="293" r:id="rId18"/>
    <p:sldId id="294" r:id="rId19"/>
  </p:sldIdLst>
  <p:sldSz cx="7559675" cy="10688638"/>
  <p:notesSz cx="6858000" cy="9144000"/>
  <p:defaultTextStyle>
    <a:defPPr marL="0" marR="0" indent="0" algn="l" defTabSz="73316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3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6245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49" b="0" i="1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D19"/>
    <a:srgbClr val="A07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CCCDCB"/>
              </a:solidFill>
              <a:prstDash val="solid"/>
              <a:miter lim="400000"/>
            </a:ln>
          </a:left>
          <a:right>
            <a:ln w="3175" cap="flat">
              <a:solidFill>
                <a:srgbClr val="CCCDCB"/>
              </a:solidFill>
              <a:prstDash val="solid"/>
              <a:miter lim="400000"/>
            </a:ln>
          </a:right>
          <a:top>
            <a:ln w="3175" cap="flat">
              <a:solidFill>
                <a:srgbClr val="CCCDCB"/>
              </a:solidFill>
              <a:prstDash val="solid"/>
              <a:miter lim="400000"/>
            </a:ln>
          </a:top>
          <a:bottom>
            <a:ln w="3175" cap="flat">
              <a:solidFill>
                <a:srgbClr val="CCCDCB"/>
              </a:solidFill>
              <a:prstDash val="solid"/>
              <a:miter lim="400000"/>
            </a:ln>
          </a:bottom>
          <a:insideH>
            <a:ln w="3175" cap="flat">
              <a:solidFill>
                <a:srgbClr val="CCCDCB"/>
              </a:solidFill>
              <a:prstDash val="solid"/>
              <a:miter lim="400000"/>
            </a:ln>
          </a:insideH>
          <a:insideV>
            <a:ln w="3175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CCCDCB"/>
              </a:solidFill>
              <a:prstDash val="solid"/>
              <a:miter lim="400000"/>
            </a:ln>
          </a:left>
          <a:right>
            <a:ln w="25400" cap="flat">
              <a:solidFill>
                <a:srgbClr val="CCCDCB"/>
              </a:solidFill>
              <a:prstDash val="solid"/>
              <a:miter lim="400000"/>
            </a:ln>
          </a:right>
          <a:top>
            <a:ln w="3175" cap="flat">
              <a:solidFill>
                <a:srgbClr val="CCCDCB"/>
              </a:solidFill>
              <a:prstDash val="solid"/>
              <a:miter lim="400000"/>
            </a:ln>
          </a:top>
          <a:bottom>
            <a:ln w="3175" cap="flat">
              <a:solidFill>
                <a:srgbClr val="CCCDCB"/>
              </a:solidFill>
              <a:prstDash val="solid"/>
              <a:miter lim="400000"/>
            </a:ln>
          </a:bottom>
          <a:insideH>
            <a:ln w="3175" cap="flat">
              <a:solidFill>
                <a:srgbClr val="CCCDCB"/>
              </a:solidFill>
              <a:prstDash val="solid"/>
              <a:miter lim="400000"/>
            </a:ln>
          </a:insideH>
          <a:insideV>
            <a:ln w="3175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CCCDCB"/>
              </a:solidFill>
              <a:prstDash val="solid"/>
              <a:miter lim="400000"/>
            </a:ln>
          </a:left>
          <a:right>
            <a:ln w="3175" cap="flat">
              <a:solidFill>
                <a:srgbClr val="CCCDCB"/>
              </a:solidFill>
              <a:prstDash val="solid"/>
              <a:miter lim="400000"/>
            </a:ln>
          </a:right>
          <a:top>
            <a:ln w="25400" cap="flat">
              <a:solidFill>
                <a:srgbClr val="CCCDCB"/>
              </a:solidFill>
              <a:prstDash val="solid"/>
              <a:miter lim="400000"/>
            </a:ln>
          </a:top>
          <a:bottom>
            <a:ln w="3175" cap="flat">
              <a:solidFill>
                <a:srgbClr val="CCCDCB"/>
              </a:solidFill>
              <a:prstDash val="solid"/>
              <a:miter lim="400000"/>
            </a:ln>
          </a:bottom>
          <a:insideH>
            <a:ln w="3175" cap="flat">
              <a:solidFill>
                <a:srgbClr val="CCCDCB"/>
              </a:solidFill>
              <a:prstDash val="solid"/>
              <a:miter lim="400000"/>
            </a:ln>
          </a:insideH>
          <a:insideV>
            <a:ln w="3175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CCCDCB"/>
              </a:solidFill>
              <a:prstDash val="solid"/>
              <a:miter lim="400000"/>
            </a:ln>
          </a:left>
          <a:right>
            <a:ln w="3175" cap="flat">
              <a:solidFill>
                <a:srgbClr val="CCCDCB"/>
              </a:solidFill>
              <a:prstDash val="solid"/>
              <a:miter lim="400000"/>
            </a:ln>
          </a:right>
          <a:top>
            <a:ln w="3175" cap="flat">
              <a:solidFill>
                <a:srgbClr val="CCCDCB"/>
              </a:solidFill>
              <a:prstDash val="solid"/>
              <a:miter lim="400000"/>
            </a:ln>
          </a:top>
          <a:bottom>
            <a:ln w="25400" cap="flat">
              <a:solidFill>
                <a:srgbClr val="CCCDCB"/>
              </a:solidFill>
              <a:prstDash val="solid"/>
              <a:miter lim="400000"/>
            </a:ln>
          </a:bottom>
          <a:insideH>
            <a:ln w="3175" cap="flat">
              <a:solidFill>
                <a:srgbClr val="CCCDCB"/>
              </a:solidFill>
              <a:prstDash val="solid"/>
              <a:miter lim="400000"/>
            </a:ln>
          </a:insideH>
          <a:insideV>
            <a:ln w="3175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3175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444444"/>
              </a:solidFill>
              <a:prstDash val="solid"/>
              <a:miter lim="400000"/>
            </a:ln>
          </a:top>
          <a:bottom>
            <a:ln w="3175" cap="flat">
              <a:solidFill>
                <a:srgbClr val="444444"/>
              </a:solidFill>
              <a:prstDash val="solid"/>
              <a:miter lim="400000"/>
            </a:ln>
          </a:bottom>
          <a:insideH>
            <a:ln w="3175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444444"/>
              </a:solidFill>
              <a:prstDash val="solid"/>
              <a:miter lim="400000"/>
            </a:ln>
          </a:top>
          <a:bottom>
            <a:ln w="3175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444444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949E9F"/>
              </a:solidFill>
              <a:prstDash val="solid"/>
              <a:miter lim="400000"/>
            </a:ln>
          </a:left>
          <a:right>
            <a:ln w="3175" cap="flat">
              <a:solidFill>
                <a:srgbClr val="949E9F"/>
              </a:solidFill>
              <a:prstDash val="solid"/>
              <a:miter lim="400000"/>
            </a:ln>
          </a:right>
          <a:top>
            <a:ln w="3175" cap="flat">
              <a:solidFill>
                <a:srgbClr val="949E9F"/>
              </a:solidFill>
              <a:prstDash val="solid"/>
              <a:miter lim="400000"/>
            </a:ln>
          </a:top>
          <a:bottom>
            <a:ln w="3175" cap="flat">
              <a:solidFill>
                <a:srgbClr val="949E9F"/>
              </a:solidFill>
              <a:prstDash val="solid"/>
              <a:miter lim="400000"/>
            </a:ln>
          </a:bottom>
          <a:insideH>
            <a:ln w="3175" cap="flat">
              <a:solidFill>
                <a:srgbClr val="949E9F"/>
              </a:solidFill>
              <a:prstDash val="solid"/>
              <a:miter lim="400000"/>
            </a:ln>
          </a:insideH>
          <a:insideV>
            <a:ln w="3175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rgbClr val="352922"/>
              </a:solidFill>
              <a:prstDash val="solid"/>
              <a:miter lim="400000"/>
            </a:ln>
          </a:top>
          <a:bottom>
            <a:ln w="3175" cap="flat">
              <a:solidFill>
                <a:srgbClr val="352922"/>
              </a:solidFill>
              <a:prstDash val="solid"/>
              <a:miter lim="400000"/>
            </a:ln>
          </a:bottom>
          <a:insideH>
            <a:ln w="3175" cap="flat">
              <a:solidFill>
                <a:srgbClr val="352922"/>
              </a:solidFill>
              <a:prstDash val="solid"/>
              <a:miter lim="400000"/>
            </a:ln>
          </a:insideH>
          <a:insideV>
            <a:ln w="3175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6D5D4B"/>
              </a:solidFill>
              <a:prstDash val="solid"/>
              <a:miter lim="400000"/>
            </a:ln>
          </a:left>
          <a:right>
            <a:ln w="3175" cap="flat">
              <a:solidFill>
                <a:srgbClr val="6D5D4B"/>
              </a:solidFill>
              <a:prstDash val="solid"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3175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rgbClr val="6D5D4B"/>
              </a:solidFill>
              <a:prstDash val="solid"/>
              <a:miter lim="400000"/>
            </a:ln>
          </a:insideH>
          <a:insideV>
            <a:ln w="3175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352922"/>
              </a:solidFill>
              <a:prstDash val="solid"/>
              <a:miter lim="400000"/>
            </a:ln>
          </a:left>
          <a:right>
            <a:ln w="3175" cap="flat">
              <a:solidFill>
                <a:srgbClr val="352922"/>
              </a:solidFill>
              <a:prstDash val="solid"/>
              <a:miter lim="400000"/>
            </a:ln>
          </a:right>
          <a:top>
            <a:ln w="3175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352922"/>
              </a:solidFill>
              <a:prstDash val="solid"/>
              <a:miter lim="400000"/>
            </a:ln>
          </a:bottom>
          <a:insideH>
            <a:ln w="3175" cap="flat">
              <a:solidFill>
                <a:srgbClr val="352922"/>
              </a:solidFill>
              <a:prstDash val="solid"/>
              <a:miter lim="400000"/>
            </a:ln>
          </a:insideH>
          <a:insideV>
            <a:ln w="3175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3175" cap="flat">
              <a:solidFill>
                <a:srgbClr val="CCCDCB"/>
              </a:solidFill>
              <a:prstDash val="solid"/>
              <a:miter lim="400000"/>
            </a:ln>
          </a:left>
          <a:right>
            <a:ln w="3175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939393"/>
              </a:solidFill>
              <a:prstDash val="solid"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A5A8A3"/>
              </a:solidFill>
              <a:prstDash val="solid"/>
              <a:miter lim="400000"/>
            </a:ln>
          </a:left>
          <a:right>
            <a:ln w="3175" cap="flat">
              <a:solidFill>
                <a:srgbClr val="A5A8A3"/>
              </a:solidFill>
              <a:prstDash val="solid"/>
              <a:miter lim="400000"/>
            </a:ln>
          </a:right>
          <a:top>
            <a:ln w="3175" cap="flat">
              <a:solidFill>
                <a:srgbClr val="939393"/>
              </a:solidFill>
              <a:prstDash val="solid"/>
              <a:miter lim="400000"/>
            </a:ln>
          </a:top>
          <a:bottom>
            <a:ln w="3175" cap="flat">
              <a:solidFill>
                <a:srgbClr val="939393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A5A8A3"/>
              </a:solidFill>
              <a:prstDash val="solid"/>
              <a:miter lim="400000"/>
            </a:ln>
          </a:left>
          <a:right>
            <a:ln w="3175" cap="flat">
              <a:solidFill>
                <a:srgbClr val="A5A8A3"/>
              </a:solidFill>
              <a:prstDash val="solid"/>
              <a:miter lim="400000"/>
            </a:ln>
          </a:right>
          <a:top>
            <a:ln w="3175" cap="flat">
              <a:solidFill>
                <a:srgbClr val="939393"/>
              </a:solidFill>
              <a:prstDash val="solid"/>
              <a:miter lim="400000"/>
            </a:ln>
          </a:top>
          <a:bottom>
            <a:ln w="3175" cap="flat">
              <a:solidFill>
                <a:srgbClr val="939393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1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1pPr>
    <a:lvl2pPr indent="183291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2pPr>
    <a:lvl3pPr indent="366583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3pPr>
    <a:lvl4pPr indent="549874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4pPr>
    <a:lvl5pPr indent="733166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5pPr>
    <a:lvl6pPr indent="916457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6pPr>
    <a:lvl7pPr indent="1099749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7pPr>
    <a:lvl8pPr indent="1283040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8pPr>
    <a:lvl9pPr indent="1466332" defTabSz="366583" latinLnBrk="0">
      <a:lnSpc>
        <a:spcPct val="117999"/>
      </a:lnSpc>
      <a:defRPr sz="1764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71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928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627512" y="4444031"/>
            <a:ext cx="6496596" cy="1800576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531540" y="2533854"/>
            <a:ext cx="6496596" cy="1096003"/>
          </a:xfrm>
          <a:prstGeom prst="rect">
            <a:avLst/>
          </a:prstGeom>
        </p:spPr>
        <p:txBody>
          <a:bodyPr anchor="ctr"/>
          <a:lstStyle>
            <a:lvl1pPr>
              <a:defRPr cap="none" spc="0">
                <a:solidFill>
                  <a:srgbClr val="817463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>
              <a:defRPr>
                <a:effectLst/>
              </a:defRPr>
            </a:pPr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531540" y="2533854"/>
            <a:ext cx="6496596" cy="1096003"/>
          </a:xfrm>
          <a:prstGeom prst="rect">
            <a:avLst/>
          </a:prstGeom>
        </p:spPr>
        <p:txBody>
          <a:bodyPr anchor="ctr"/>
          <a:lstStyle>
            <a:lvl1pPr>
              <a:defRPr cap="none" spc="0">
                <a:solidFill>
                  <a:srgbClr val="817463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>
              <a:defRPr>
                <a:effectLst/>
              </a:defRPr>
            </a:pPr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31540" y="4013458"/>
            <a:ext cx="6496596" cy="3914296"/>
          </a:xfrm>
          <a:prstGeom prst="rect">
            <a:avLst/>
          </a:prstGeom>
        </p:spPr>
        <p:txBody>
          <a:bodyPr anchor="ctr"/>
          <a:lstStyle>
            <a:lvl1pPr marL="300481" indent="-300481" algn="just">
              <a:lnSpc>
                <a:spcPct val="150000"/>
              </a:lnSpc>
              <a:buSzPct val="100000"/>
              <a:buChar char="•"/>
              <a:defRPr sz="2868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1pPr>
            <a:lvl2pPr marL="625325" indent="-300481" algn="just">
              <a:lnSpc>
                <a:spcPct val="150000"/>
              </a:lnSpc>
              <a:buSzPct val="100000"/>
              <a:buChar char="•"/>
              <a:defRPr sz="2868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2pPr>
            <a:lvl3pPr marL="950170" indent="-300481" algn="just">
              <a:lnSpc>
                <a:spcPct val="150000"/>
              </a:lnSpc>
              <a:buSzPct val="100000"/>
              <a:buChar char="•"/>
              <a:defRPr sz="2868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3pPr>
            <a:lvl4pPr marL="1275014" indent="-300481" algn="just">
              <a:lnSpc>
                <a:spcPct val="150000"/>
              </a:lnSpc>
              <a:buSzPct val="100000"/>
              <a:buChar char="•"/>
              <a:defRPr sz="2868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4pPr>
            <a:lvl5pPr marL="1599858" indent="-300481" algn="just">
              <a:lnSpc>
                <a:spcPct val="150000"/>
              </a:lnSpc>
              <a:buSzPct val="100000"/>
              <a:buChar char="•"/>
              <a:defRPr sz="2868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5pPr>
          </a:lstStyle>
          <a:p>
            <a:pPr>
              <a:defRPr>
                <a:effectLst/>
              </a:defRPr>
            </a:pPr>
            <a:r>
              <a:t>Nível de Corpo Um</a:t>
            </a:r>
          </a:p>
          <a:p>
            <a:pPr lvl="1">
              <a:defRPr>
                <a:effectLst/>
              </a:defRPr>
            </a:pPr>
            <a:r>
              <a:t>Nível de Corpo Dois</a:t>
            </a:r>
          </a:p>
          <a:p>
            <a:pPr lvl="2">
              <a:defRPr>
                <a:effectLst/>
              </a:defRPr>
            </a:pPr>
            <a:r>
              <a:t>Nível de Corpo Três</a:t>
            </a:r>
          </a:p>
          <a:p>
            <a:pPr lvl="3">
              <a:defRPr>
                <a:effectLst/>
              </a:defRPr>
            </a:pPr>
            <a:r>
              <a:t>Nível de Corpo Quatro</a:t>
            </a:r>
          </a:p>
          <a:p>
            <a:pPr lvl="4">
              <a:defRPr>
                <a:effectLst/>
              </a:defRPr>
            </a:pPr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21"/>
          </p:nvPr>
        </p:nvSpPr>
        <p:spPr>
          <a:xfrm>
            <a:off x="3527365" y="2729912"/>
            <a:ext cx="8084995" cy="55871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531540" y="2533854"/>
            <a:ext cx="6496596" cy="1096003"/>
          </a:xfrm>
          <a:prstGeom prst="rect">
            <a:avLst/>
          </a:prstGeom>
        </p:spPr>
        <p:txBody>
          <a:bodyPr anchor="ctr"/>
          <a:lstStyle>
            <a:lvl1pPr>
              <a:defRPr cap="none" spc="0">
                <a:solidFill>
                  <a:srgbClr val="817463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>
              <a:defRPr>
                <a:effectLst/>
              </a:defRPr>
            </a:pPr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31540" y="4005630"/>
            <a:ext cx="2975146" cy="3710753"/>
          </a:xfrm>
          <a:prstGeom prst="rect">
            <a:avLst/>
          </a:prstGeom>
        </p:spPr>
        <p:txBody>
          <a:bodyPr anchor="ctr"/>
          <a:lstStyle>
            <a:lvl1pPr marL="343952" indent="-343952" algn="l">
              <a:spcBef>
                <a:spcPts val="3876"/>
              </a:spcBef>
              <a:buSzPct val="100000"/>
              <a:buChar char="•"/>
              <a:defRPr sz="3410" spc="0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lvl1pPr>
            <a:lvl2pPr marL="609734" indent="-343952" algn="l">
              <a:spcBef>
                <a:spcPts val="3876"/>
              </a:spcBef>
              <a:buSzPct val="100000"/>
              <a:buChar char="•"/>
              <a:defRPr sz="3410" spc="0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lvl2pPr>
            <a:lvl3pPr marL="875516" indent="-343952" algn="l">
              <a:spcBef>
                <a:spcPts val="3876"/>
              </a:spcBef>
              <a:buSzPct val="100000"/>
              <a:buChar char="•"/>
              <a:defRPr sz="3410" spc="0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lvl3pPr>
            <a:lvl4pPr marL="1141298" indent="-343952" algn="l">
              <a:spcBef>
                <a:spcPts val="3876"/>
              </a:spcBef>
              <a:buSzPct val="100000"/>
              <a:buChar char="•"/>
              <a:defRPr sz="3410" spc="0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lvl4pPr>
            <a:lvl5pPr marL="1407079" indent="-343952" algn="l">
              <a:spcBef>
                <a:spcPts val="3876"/>
              </a:spcBef>
              <a:buSzPct val="100000"/>
              <a:buChar char="•"/>
              <a:defRPr sz="3410" spc="0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lvl5pPr>
          </a:lstStyle>
          <a:p>
            <a:pPr>
              <a:defRPr>
                <a:effectLst/>
              </a:defRPr>
            </a:pPr>
            <a:r>
              <a:t>Nível de Corpo Um</a:t>
            </a:r>
          </a:p>
          <a:p>
            <a:pPr lvl="1">
              <a:defRPr>
                <a:effectLst/>
              </a:defRPr>
            </a:pPr>
            <a:r>
              <a:t>Nível de Corpo Dois</a:t>
            </a:r>
          </a:p>
          <a:p>
            <a:pPr lvl="2">
              <a:defRPr>
                <a:effectLst/>
              </a:defRPr>
            </a:pPr>
            <a:r>
              <a:t>Nível de Corpo Três</a:t>
            </a:r>
          </a:p>
          <a:p>
            <a:pPr lvl="3">
              <a:defRPr>
                <a:effectLst/>
              </a:defRPr>
            </a:pPr>
            <a:r>
              <a:t>Nível de Corpo Quatro</a:t>
            </a:r>
          </a:p>
          <a:p>
            <a:pPr lvl="4">
              <a:defRPr>
                <a:effectLst/>
              </a:defRPr>
            </a:pPr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egenda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half" idx="21"/>
          </p:nvPr>
        </p:nvSpPr>
        <p:spPr>
          <a:xfrm>
            <a:off x="561070" y="2479054"/>
            <a:ext cx="6434651" cy="44466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90600" y="6776951"/>
            <a:ext cx="3026823" cy="407087"/>
          </a:xfrm>
          <a:prstGeom prst="rect">
            <a:avLst/>
          </a:prstGeom>
        </p:spPr>
        <p:txBody>
          <a:bodyPr/>
          <a:lstStyle>
            <a:lvl1pPr algn="l">
              <a:defRPr sz="2480" spc="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algn="l">
              <a:defRPr sz="2480" spc="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algn="l">
              <a:defRPr sz="2480" spc="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algn="l">
              <a:defRPr sz="2480" spc="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algn="l">
              <a:defRPr sz="2480" spc="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>
              <a:defRPr>
                <a:effectLst/>
              </a:defRPr>
            </a:pPr>
            <a:r>
              <a:t>Nível de Corpo Um</a:t>
            </a:r>
          </a:p>
          <a:p>
            <a:pPr lvl="1">
              <a:defRPr>
                <a:effectLst/>
              </a:defRPr>
            </a:pPr>
            <a:r>
              <a:t>Nível de Corpo Dois</a:t>
            </a:r>
          </a:p>
          <a:p>
            <a:pPr lvl="2">
              <a:defRPr>
                <a:effectLst/>
              </a:defRPr>
            </a:pPr>
            <a:r>
              <a:t>Nível de Corpo Três</a:t>
            </a:r>
          </a:p>
          <a:p>
            <a:pPr lvl="3">
              <a:defRPr>
                <a:effectLst/>
              </a:defRPr>
            </a:pPr>
            <a:r>
              <a:t>Nível de Corpo Quatro</a:t>
            </a:r>
          </a:p>
          <a:p>
            <a:pPr lvl="4">
              <a:defRPr>
                <a:effectLst/>
              </a:defRPr>
            </a:pPr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Foto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m"/>
          <p:cNvSpPr>
            <a:spLocks noGrp="1"/>
          </p:cNvSpPr>
          <p:nvPr>
            <p:ph type="pic" idx="21"/>
          </p:nvPr>
        </p:nvSpPr>
        <p:spPr>
          <a:xfrm>
            <a:off x="-421764" y="2514124"/>
            <a:ext cx="8095952" cy="559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Imagem"/>
          <p:cNvSpPr>
            <a:spLocks noGrp="1"/>
          </p:cNvSpPr>
          <p:nvPr>
            <p:ph type="pic" idx="22"/>
          </p:nvPr>
        </p:nvSpPr>
        <p:spPr>
          <a:xfrm>
            <a:off x="-266314" y="2534492"/>
            <a:ext cx="8065972" cy="55739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m"/>
          <p:cNvSpPr>
            <a:spLocks noGrp="1"/>
          </p:cNvSpPr>
          <p:nvPr>
            <p:ph type="pic" idx="21"/>
          </p:nvPr>
        </p:nvSpPr>
        <p:spPr>
          <a:xfrm>
            <a:off x="-225357" y="3165727"/>
            <a:ext cx="8013495" cy="553769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Imagem"/>
          <p:cNvSpPr>
            <a:spLocks noGrp="1"/>
          </p:cNvSpPr>
          <p:nvPr>
            <p:ph type="pic" sz="quarter" idx="22"/>
          </p:nvPr>
        </p:nvSpPr>
        <p:spPr>
          <a:xfrm>
            <a:off x="3649545" y="2893406"/>
            <a:ext cx="3727114" cy="2575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Imagem"/>
          <p:cNvSpPr>
            <a:spLocks noGrp="1"/>
          </p:cNvSpPr>
          <p:nvPr>
            <p:ph type="pic" idx="23"/>
          </p:nvPr>
        </p:nvSpPr>
        <p:spPr>
          <a:xfrm>
            <a:off x="-19409" y="2980081"/>
            <a:ext cx="6991534" cy="48314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m"/>
          <p:cNvSpPr>
            <a:spLocks noGrp="1"/>
          </p:cNvSpPr>
          <p:nvPr>
            <p:ph type="pic" idx="21"/>
          </p:nvPr>
        </p:nvSpPr>
        <p:spPr>
          <a:xfrm>
            <a:off x="-354359" y="2330311"/>
            <a:ext cx="8768345" cy="60593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27512" y="3841229"/>
            <a:ext cx="6496596" cy="18005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27512" y="5633977"/>
            <a:ext cx="6496596" cy="8611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3571764" y="7887082"/>
            <a:ext cx="408766" cy="363176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defRPr sz="1860" i="0">
                <a:solidFill>
                  <a:srgbClr val="8C8C8C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</p:sldLayoutIdLst>
  <p:transition spd="med"/>
  <p:txStyles>
    <p:titleStyle>
      <a:lvl1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91" b="0" i="0" u="none" strike="noStrike" cap="all" spc="236" baseline="0">
          <a:solidFill>
            <a:srgbClr val="EBEBEB"/>
          </a:solidFill>
          <a:effectLst>
            <a:outerShdw blurRad="25400" dist="254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603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20" b="0" i="0" u="none" strike="noStrike" cap="none" spc="149" baseline="0">
          <a:solidFill>
            <a:srgbClr val="000000"/>
          </a:solidFill>
          <a:effectLst>
            <a:outerShdw blurRad="25400" dist="27326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177188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354376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531564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708751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885939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063127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240315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417503" algn="ctr" defTabSz="603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p7ls3ROy5ZI&amp;feature=youtu.be" TargetMode="External"/><Relationship Id="rId4" Type="http://schemas.openxmlformats.org/officeDocument/2006/relationships/hyperlink" Target="https://www.youtube.com/watch?v=-abfA4gd4pk&amp;feature=youtu.be" TargetMode="Externa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pwa_OUv1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gH_Dp66jI&amp;feature=youtu.b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Z1L3O6Ix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youtube.com/watch?v=xkFcizcaWgo&amp;feature=youtu.be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youtu.be/K2XMx0sdO6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youtu.be/XQv7_xztvm8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youtu.be/Xj7_IJJc-6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XCKqXxcftQ&amp;feature=youtu.be" TargetMode="External"/><Relationship Id="rId3" Type="http://schemas.openxmlformats.org/officeDocument/2006/relationships/hyperlink" Target="https://www.youtube.com/watch?v=kQB5CZAVhkY&amp;feature=youtu.be" TargetMode="External"/><Relationship Id="rId7" Type="http://schemas.openxmlformats.org/officeDocument/2006/relationships/hyperlink" Target="https://www.youtube.com/watch?v=rwbFMJtzQeY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84oZcQ_o_hc&amp;feature=youtu.be" TargetMode="External"/><Relationship Id="rId5" Type="http://schemas.openxmlformats.org/officeDocument/2006/relationships/hyperlink" Target="https://www.youtube.com/watch?v=3JsgHz-BoGE&amp;feature=youtu.be" TargetMode="External"/><Relationship Id="rId10" Type="http://schemas.openxmlformats.org/officeDocument/2006/relationships/hyperlink" Target="https://www.youtube.com/watch?v=Ximwkc0dYMw&amp;feature=youtu.be" TargetMode="External"/><Relationship Id="rId4" Type="http://schemas.openxmlformats.org/officeDocument/2006/relationships/hyperlink" Target="https://www.youtube.com/watch?v=atPmM1xzWek&amp;feature=youtu.be" TargetMode="External"/><Relationship Id="rId9" Type="http://schemas.openxmlformats.org/officeDocument/2006/relationships/hyperlink" Target="https://flat.io/score/5ab165def6404a2738525590-o-epitafio-de-seikil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KvqA4rsZOUiehNrgmYugtcZeAXq4Toi/view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drive.google.com/file/d/1JDqCfNSvJio5861OTUGYykPTYC6lf0sw/view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m processo criativo e interativo em arte na Amazônia paraense"/>
          <p:cNvSpPr txBox="1">
            <a:spLocks noGrp="1"/>
          </p:cNvSpPr>
          <p:nvPr>
            <p:ph type="ctrTitle"/>
          </p:nvPr>
        </p:nvSpPr>
        <p:spPr>
          <a:xfrm>
            <a:off x="1058856" y="4597437"/>
            <a:ext cx="5889862" cy="1585316"/>
          </a:xfrm>
          <a:prstGeom prst="rect">
            <a:avLst/>
          </a:prstGeom>
        </p:spPr>
        <p:txBody>
          <a:bodyPr>
            <a:normAutofit/>
          </a:bodyPr>
          <a:lstStyle>
            <a:lvl1pPr defTabSz="381677">
              <a:defRPr sz="3724" spc="148">
                <a:effectLst>
                  <a:outerShdw blurRad="12446" dist="1244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pt-BR" sz="3000" dirty="0"/>
              <a:t>Um processo criativo e interativo em arte na Amazônia paraense</a:t>
            </a:r>
          </a:p>
        </p:txBody>
      </p:sp>
      <p:sp>
        <p:nvSpPr>
          <p:cNvPr id="138" name="Professora Silene Trópico e Silva"/>
          <p:cNvSpPr txBox="1">
            <a:spLocks noGrp="1"/>
          </p:cNvSpPr>
          <p:nvPr>
            <p:ph type="subTitle" sz="quarter" idx="1"/>
          </p:nvPr>
        </p:nvSpPr>
        <p:spPr>
          <a:xfrm>
            <a:off x="1127174" y="2894312"/>
            <a:ext cx="5497269" cy="460176"/>
          </a:xfrm>
          <a:prstGeom prst="rect">
            <a:avLst/>
          </a:prstGeom>
        </p:spPr>
        <p:txBody>
          <a:bodyPr>
            <a:noAutofit/>
          </a:bodyPr>
          <a:lstStyle>
            <a:lvl1pPr defTabSz="584200">
              <a:defRPr sz="3600" spc="144">
                <a:solidFill>
                  <a:srgbClr val="C1C1C1"/>
                </a:solidFill>
                <a:effectLst>
                  <a:outerShdw blurRad="19050" dist="20495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pt-BR" sz="2000" dirty="0"/>
              <a:t>Professora Silene Trópico e Silva</a:t>
            </a:r>
          </a:p>
        </p:txBody>
      </p:sp>
      <p:sp>
        <p:nvSpPr>
          <p:cNvPr id="140" name="Sistema Educacional Interativo — SEI…"/>
          <p:cNvSpPr txBox="1"/>
          <p:nvPr/>
        </p:nvSpPr>
        <p:spPr>
          <a:xfrm>
            <a:off x="1171979" y="380393"/>
            <a:ext cx="5663615" cy="13495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0" tIns="29530" rIns="29530" bIns="29530">
            <a:noAutofit/>
          </a:bodyPr>
          <a:lstStyle/>
          <a:p>
            <a:pPr defTabSz="271687">
              <a:defRPr sz="2159" i="0" spc="86">
                <a:solidFill>
                  <a:srgbClr val="C1C1C1"/>
                </a:solidFill>
                <a:effectLst>
                  <a:outerShdw blurRad="11430" dist="12297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r>
              <a:rPr lang="pt-BR" sz="2000" dirty="0"/>
              <a:t>Sistema Educacional Interativo — SEI</a:t>
            </a:r>
          </a:p>
          <a:p>
            <a:pPr defTabSz="271687">
              <a:defRPr sz="2159" i="0" spc="86">
                <a:solidFill>
                  <a:srgbClr val="C1C1C1"/>
                </a:solidFill>
                <a:effectLst>
                  <a:outerShdw blurRad="11430" dist="12297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r>
              <a:rPr lang="pt-BR" sz="2000" dirty="0"/>
              <a:t>Categoria: Ensino Médio</a:t>
            </a:r>
          </a:p>
          <a:p>
            <a:pPr defTabSz="271687">
              <a:defRPr sz="2159" i="0" spc="86">
                <a:solidFill>
                  <a:srgbClr val="C1C1C1"/>
                </a:solidFill>
                <a:effectLst>
                  <a:outerShdw blurRad="11430" dist="12297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r>
              <a:rPr lang="pt-BR" sz="2000" dirty="0"/>
              <a:t>Linguagem: Música</a:t>
            </a:r>
          </a:p>
          <a:p>
            <a:pPr defTabSz="271687">
              <a:defRPr sz="2159" i="0" spc="86">
                <a:solidFill>
                  <a:srgbClr val="C1C1C1"/>
                </a:solidFill>
                <a:effectLst>
                  <a:outerShdw blurRad="11430" dist="12297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r>
              <a:rPr lang="pt-BR" sz="2000" dirty="0"/>
              <a:t>Realização em 16/6/2018 a 28/8/2018.</a:t>
            </a:r>
          </a:p>
        </p:txBody>
      </p:sp>
      <p:sp>
        <p:nvSpPr>
          <p:cNvPr id="141" name="Belém do Pará…"/>
          <p:cNvSpPr txBox="1"/>
          <p:nvPr/>
        </p:nvSpPr>
        <p:spPr>
          <a:xfrm>
            <a:off x="1843739" y="9498584"/>
            <a:ext cx="4064137" cy="6644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0" tIns="29530" rIns="29530" bIns="29530">
            <a:normAutofit fontScale="77500" lnSpcReduction="20000"/>
          </a:bodyPr>
          <a:lstStyle/>
          <a:p>
            <a:pPr defTabSz="338100">
              <a:defRPr sz="2688" i="0" spc="107">
                <a:solidFill>
                  <a:srgbClr val="000000"/>
                </a:solidFill>
                <a:effectLst>
                  <a:outerShdw blurRad="14224" dist="15303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endParaRPr sz="2083" dirty="0"/>
          </a:p>
          <a:p>
            <a:pPr defTabSz="338100">
              <a:defRPr sz="2688" i="0" spc="107">
                <a:solidFill>
                  <a:srgbClr val="C1C1C1"/>
                </a:solidFill>
                <a:effectLst>
                  <a:outerShdw blurRad="14224" dist="15303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r>
              <a:rPr sz="2083" dirty="0" err="1"/>
              <a:t>Belém</a:t>
            </a:r>
            <a:r>
              <a:rPr sz="2083" dirty="0"/>
              <a:t> do Pará </a:t>
            </a:r>
          </a:p>
          <a:p>
            <a:pPr defTabSz="338100">
              <a:defRPr sz="2688" i="0" spc="107">
                <a:solidFill>
                  <a:srgbClr val="C1C1C1"/>
                </a:solidFill>
                <a:effectLst>
                  <a:outerShdw blurRad="14224" dist="15303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pPr>
            <a:r>
              <a:rPr sz="2083" dirty="0"/>
              <a:t>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rocessos  criativos, interativos em artes"/>
          <p:cNvSpPr txBox="1">
            <a:spLocks noGrp="1"/>
          </p:cNvSpPr>
          <p:nvPr>
            <p:ph type="title"/>
          </p:nvPr>
        </p:nvSpPr>
        <p:spPr>
          <a:xfrm>
            <a:off x="500980" y="247171"/>
            <a:ext cx="6915820" cy="1033549"/>
          </a:xfrm>
          <a:prstGeom prst="rect">
            <a:avLst/>
          </a:prstGeom>
        </p:spPr>
        <p:txBody>
          <a:bodyPr>
            <a:normAutofit/>
          </a:bodyPr>
          <a:lstStyle>
            <a:lvl1pPr defTabSz="436202">
              <a:defRPr sz="4256"/>
            </a:lvl1pPr>
          </a:lstStyle>
          <a:p>
            <a:pPr>
              <a:defRPr>
                <a:effectLst/>
              </a:defRPr>
            </a:pPr>
            <a:r>
              <a:rPr lang="en-US" sz="2800" dirty="0" err="1">
                <a:solidFill>
                  <a:srgbClr val="291D19"/>
                </a:solidFill>
              </a:rPr>
              <a:t>Os</a:t>
            </a:r>
            <a:r>
              <a:rPr lang="en-US" sz="2800" dirty="0">
                <a:solidFill>
                  <a:srgbClr val="291D19"/>
                </a:solidFill>
              </a:rPr>
              <a:t> </a:t>
            </a:r>
            <a:r>
              <a:rPr sz="2800" dirty="0" err="1">
                <a:solidFill>
                  <a:srgbClr val="291D19"/>
                </a:solidFill>
              </a:rPr>
              <a:t>Processos</a:t>
            </a:r>
            <a:r>
              <a:rPr sz="2800" dirty="0">
                <a:solidFill>
                  <a:srgbClr val="291D19"/>
                </a:solidFill>
              </a:rPr>
              <a:t>  </a:t>
            </a:r>
            <a:r>
              <a:rPr sz="2800" dirty="0" err="1">
                <a:solidFill>
                  <a:srgbClr val="291D19"/>
                </a:solidFill>
              </a:rPr>
              <a:t>criativos</a:t>
            </a:r>
            <a:r>
              <a:rPr lang="en-US" sz="2800" dirty="0">
                <a:solidFill>
                  <a:srgbClr val="291D19"/>
                </a:solidFill>
              </a:rPr>
              <a:t> e</a:t>
            </a:r>
            <a:r>
              <a:rPr sz="2800" dirty="0">
                <a:solidFill>
                  <a:srgbClr val="291D19"/>
                </a:solidFill>
              </a:rPr>
              <a:t> </a:t>
            </a:r>
            <a:r>
              <a:rPr sz="2800" dirty="0" err="1">
                <a:solidFill>
                  <a:srgbClr val="291D19"/>
                </a:solidFill>
              </a:rPr>
              <a:t>interativos</a:t>
            </a:r>
            <a:r>
              <a:rPr sz="2800" dirty="0">
                <a:solidFill>
                  <a:srgbClr val="291D19"/>
                </a:solidFill>
              </a:rPr>
              <a:t> em </a:t>
            </a:r>
            <a:r>
              <a:rPr sz="2800" dirty="0" err="1">
                <a:solidFill>
                  <a:srgbClr val="291D19"/>
                </a:solidFill>
              </a:rPr>
              <a:t>artes</a:t>
            </a:r>
            <a:endParaRPr sz="2800" dirty="0">
              <a:solidFill>
                <a:srgbClr val="291D19"/>
              </a:solidFill>
            </a:endParaRPr>
          </a:p>
        </p:txBody>
      </p:sp>
      <p:sp>
        <p:nvSpPr>
          <p:cNvPr id="222" name="Vila Enche Concha — Prostituição…"/>
          <p:cNvSpPr txBox="1">
            <a:spLocks noGrp="1"/>
          </p:cNvSpPr>
          <p:nvPr>
            <p:ph type="body" sz="half" idx="1"/>
          </p:nvPr>
        </p:nvSpPr>
        <p:spPr>
          <a:xfrm>
            <a:off x="500980" y="1250021"/>
            <a:ext cx="3862482" cy="38078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</p:spPr>
        <p:txBody>
          <a:bodyPr>
            <a:normAutofit/>
          </a:bodyPr>
          <a:lstStyle/>
          <a:p>
            <a:pPr marL="0" indent="0" algn="ctr" defTabSz="356213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600" dirty="0">
                <a:solidFill>
                  <a:srgbClr val="291D19"/>
                </a:solidFill>
              </a:rPr>
              <a:t>Vila Enche Concha — Prostituição</a:t>
            </a:r>
          </a:p>
          <a:p>
            <a:pPr marL="0" indent="0" algn="just" defTabSz="356213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/>
              <a:t>	O tema definido pelos alunos foi a prostituição na juventude. Para conduzir o processo criativo e interativo foram motivados pela música “Era eu” de Marcos e </a:t>
            </a:r>
            <a:r>
              <a:rPr lang="pt-BR" sz="1200" dirty="0" err="1"/>
              <a:t>Belutti</a:t>
            </a:r>
            <a:r>
              <a:rPr lang="pt-BR" sz="1200" dirty="0"/>
              <a:t> a realizar um musical. Na produção do espetáculo decidiram montar um grupo de cantores, de atores e inseriram um momento de dança na dramatização. Os personagens se caracterizaram e elaboraram o figurino do próprio guarda-roupa. Após vários ensaios, registraram a sua produção com recurso audiovisual na câmera dos seus próprios celulares.</a:t>
            </a:r>
          </a:p>
        </p:txBody>
      </p:sp>
      <p:sp>
        <p:nvSpPr>
          <p:cNvPr id="223" name="Número do Slide"/>
          <p:cNvSpPr txBox="1">
            <a:spLocks noGrp="1"/>
          </p:cNvSpPr>
          <p:nvPr>
            <p:ph type="sldNum" sz="quarter" idx="2"/>
          </p:nvPr>
        </p:nvSpPr>
        <p:spPr>
          <a:xfrm flipH="1">
            <a:off x="7090902" y="10126301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10</a:t>
            </a:fld>
            <a:endParaRPr sz="1200" dirty="0"/>
          </a:p>
        </p:txBody>
      </p:sp>
      <p:sp>
        <p:nvSpPr>
          <p:cNvPr id="228" name="Texto"/>
          <p:cNvSpPr txBox="1"/>
          <p:nvPr/>
        </p:nvSpPr>
        <p:spPr>
          <a:xfrm>
            <a:off x="359301" y="8942486"/>
            <a:ext cx="6557654" cy="524829"/>
          </a:xfrm>
          <a:prstGeom prst="rect">
            <a:avLst/>
          </a:prstGeom>
          <a:ln w="3175">
            <a:miter lim="400000"/>
          </a:ln>
        </p:spPr>
        <p:txBody>
          <a:bodyPr lIns="29530" tIns="29530" rIns="29530" bIns="29530" anchor="ctr">
            <a:spAutoFit/>
          </a:bodyPr>
          <a:lstStyle/>
          <a:p>
            <a:pPr>
              <a:defRPr sz="3900" i="0">
                <a:solidFill>
                  <a:srgbClr val="817463"/>
                </a:solidFill>
              </a:defRPr>
            </a:pPr>
            <a:endParaRPr sz="3023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C1D0D7-730D-6B41-B231-5974E30EEC7A}"/>
              </a:ext>
            </a:extLst>
          </p:cNvPr>
          <p:cNvSpPr/>
          <p:nvPr/>
        </p:nvSpPr>
        <p:spPr>
          <a:xfrm>
            <a:off x="4596053" y="1102546"/>
            <a:ext cx="28207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>
                <a:solidFill>
                  <a:srgbClr val="291D19"/>
                </a:solidFill>
              </a:rPr>
              <a:t>Vila </a:t>
            </a:r>
            <a:r>
              <a:rPr lang="en-US" sz="1000" b="1" i="0" dirty="0" err="1">
                <a:solidFill>
                  <a:srgbClr val="291D19"/>
                </a:solidFill>
              </a:rPr>
              <a:t>Enche</a:t>
            </a:r>
            <a:r>
              <a:rPr lang="en-US" sz="1000" b="1" i="0" dirty="0">
                <a:solidFill>
                  <a:srgbClr val="291D19"/>
                </a:solidFill>
              </a:rPr>
              <a:t> Concha-</a:t>
            </a:r>
            <a:r>
              <a:rPr lang="en-US" sz="1000" b="1" i="0" dirty="0" err="1">
                <a:solidFill>
                  <a:srgbClr val="291D19"/>
                </a:solidFill>
              </a:rPr>
              <a:t>Cachoeira</a:t>
            </a:r>
            <a:r>
              <a:rPr lang="en-US" sz="1000" b="1" i="0" dirty="0">
                <a:solidFill>
                  <a:srgbClr val="291D19"/>
                </a:solidFill>
              </a:rPr>
              <a:t> do </a:t>
            </a:r>
            <a:r>
              <a:rPr lang="en-US" sz="1000" b="1" i="0" dirty="0" err="1">
                <a:solidFill>
                  <a:srgbClr val="291D19"/>
                </a:solidFill>
              </a:rPr>
              <a:t>Piriá</a:t>
            </a:r>
            <a:r>
              <a:rPr lang="en-US" sz="1000" b="1" i="0" dirty="0">
                <a:solidFill>
                  <a:srgbClr val="291D19"/>
                </a:solidFill>
              </a:rPr>
              <a:t>-PA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7D167CB9-A13D-0347-9C8D-B38EFFBB85B3}"/>
              </a:ext>
            </a:extLst>
          </p:cNvPr>
          <p:cNvSpPr/>
          <p:nvPr/>
        </p:nvSpPr>
        <p:spPr>
          <a:xfrm>
            <a:off x="4494387" y="4455682"/>
            <a:ext cx="2520548" cy="902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A prostituição na juventude 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 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4"/>
              </a:rPr>
              <a:t>Vila Enche Concha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F576F6-D89C-254E-A71F-EF5EBC6F0C31}"/>
              </a:ext>
            </a:extLst>
          </p:cNvPr>
          <p:cNvSpPr/>
          <p:nvPr/>
        </p:nvSpPr>
        <p:spPr>
          <a:xfrm>
            <a:off x="4837026" y="5379575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D76C482-F291-7F4C-B7A3-08DB08729902}"/>
              </a:ext>
            </a:extLst>
          </p:cNvPr>
          <p:cNvSpPr/>
          <p:nvPr/>
        </p:nvSpPr>
        <p:spPr>
          <a:xfrm>
            <a:off x="4432527" y="4243154"/>
            <a:ext cx="27737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do Musical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659B01-D25E-8F44-A486-427DC621C53D}"/>
              </a:ext>
            </a:extLst>
          </p:cNvPr>
          <p:cNvSpPr/>
          <p:nvPr/>
        </p:nvSpPr>
        <p:spPr>
          <a:xfrm>
            <a:off x="4547663" y="3823394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produzidas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7" name="Vila Enche Concha — Prostituição…">
            <a:extLst>
              <a:ext uri="{FF2B5EF4-FFF2-40B4-BE49-F238E27FC236}">
                <a16:creationId xmlns:a16="http://schemas.microsoft.com/office/drawing/2014/main" id="{2AFCF787-C972-734E-9D75-6FDD5DF4D126}"/>
              </a:ext>
            </a:extLst>
          </p:cNvPr>
          <p:cNvSpPr txBox="1">
            <a:spLocks/>
          </p:cNvSpPr>
          <p:nvPr/>
        </p:nvSpPr>
        <p:spPr>
          <a:xfrm>
            <a:off x="3078145" y="5997371"/>
            <a:ext cx="3954832" cy="4441323"/>
          </a:xfrm>
          <a:prstGeom prst="rect">
            <a:avLst/>
          </a:prstGeom>
          <a:ln w="3175">
            <a:miter lim="400000"/>
          </a:ln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2500"/>
          </a:bodyPr>
          <a:lstStyle>
            <a:lvl1pPr marL="343952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1pPr>
            <a:lvl2pPr marL="609734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2pPr>
            <a:lvl3pPr marL="875516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3pPr>
            <a:lvl4pPr marL="1141298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4pPr>
            <a:lvl5pPr marL="1407079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5pPr>
            <a:lvl6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6pPr>
            <a:lvl7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7pPr>
            <a:lvl8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8pPr>
            <a:lvl9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9pPr>
          </a:lstStyle>
          <a:p>
            <a:pPr marL="0" indent="0" algn="ctr" defTabSz="356213" hangingPunct="1">
              <a:spcBef>
                <a:spcPts val="0"/>
              </a:spcBef>
              <a:buSzTx/>
              <a:buFontTx/>
              <a:buNone/>
              <a:defRPr sz="4483">
                <a:solidFill>
                  <a:srgbClr val="817463"/>
                </a:solidFill>
                <a:effectLst/>
              </a:defRPr>
            </a:pPr>
            <a:endParaRPr lang="pt-BR" sz="1700" dirty="0">
              <a:solidFill>
                <a:srgbClr val="291D19"/>
              </a:solidFill>
              <a:effectLst/>
            </a:endParaRPr>
          </a:p>
          <a:p>
            <a:pPr marL="0" indent="0" algn="ctr" defTabSz="356213" hangingPunct="1">
              <a:spcBef>
                <a:spcPts val="0"/>
              </a:spcBef>
              <a:buSzTx/>
              <a:buFontTx/>
              <a:buNone/>
              <a:defRPr sz="4483">
                <a:solidFill>
                  <a:srgbClr val="817463"/>
                </a:solidFill>
                <a:effectLst/>
              </a:defRPr>
            </a:pPr>
            <a:endParaRPr lang="pt-BR" sz="1700" dirty="0">
              <a:solidFill>
                <a:srgbClr val="291D19"/>
              </a:solidFill>
              <a:effectLst/>
            </a:endParaRPr>
          </a:p>
          <a:p>
            <a:pPr marL="0" indent="0" algn="ctr" defTabSz="356213" hangingPunct="1">
              <a:spcBef>
                <a:spcPts val="0"/>
              </a:spcBef>
              <a:buSzTx/>
              <a:buFont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700" dirty="0">
                <a:solidFill>
                  <a:srgbClr val="291D19"/>
                </a:solidFill>
                <a:effectLst/>
              </a:rPr>
              <a:t>Dom Elizeu — Desmatamento</a:t>
            </a:r>
          </a:p>
          <a:p>
            <a:pPr marL="0" indent="0" algn="just" defTabSz="356213" hangingPunct="1">
              <a:lnSpc>
                <a:spcPct val="170000"/>
              </a:lnSpc>
              <a:spcBef>
                <a:spcPts val="2248"/>
              </a:spcBef>
              <a:buSzTx/>
              <a:buFontTx/>
              <a:buNone/>
              <a:defRPr sz="2596">
                <a:effectLst/>
              </a:defRPr>
            </a:pPr>
            <a:r>
              <a:rPr lang="pt-BR" sz="1200" dirty="0">
                <a:effectLst/>
              </a:rPr>
              <a:t>	O desmatamento sendo um crime ambiental que preocupa os moradores desta área inspirou a realização da performance que retratou o protesto e as lutas sociais. A performance retratou um protesto lúdico, pautado no imaginário amazônico que deu voz a árvores e pássaros. Para produzir o protesto foi utilizado o movimento corporal, a vocalização dos ruídos da serra, dos pássaros e das árvores. Foram elaborados fantoches, esculturas de isopor e roupas para caracterizar os personagens. Nesta performance foram utilizadas todas as linguagens artísticas e a apresentação ocorreu na sala de aula sendo filmada com  recurso audiovisual na câmera do celular.</a:t>
            </a:r>
          </a:p>
          <a:p>
            <a:pPr marL="0" indent="0" algn="just" defTabSz="356213" hangingPunct="1">
              <a:lnSpc>
                <a:spcPct val="170000"/>
              </a:lnSpc>
              <a:spcBef>
                <a:spcPts val="2248"/>
              </a:spcBef>
              <a:buSzTx/>
              <a:buFontTx/>
              <a:buNone/>
              <a:defRPr sz="2596">
                <a:effectLst/>
              </a:defRPr>
            </a:pPr>
            <a:endParaRPr lang="pt-BR" sz="1200" dirty="0">
              <a:effectLst/>
            </a:endParaRP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07CEDC4-9F77-8C40-81B6-66FF924CA9B1}"/>
              </a:ext>
            </a:extLst>
          </p:cNvPr>
          <p:cNvSpPr/>
          <p:nvPr/>
        </p:nvSpPr>
        <p:spPr>
          <a:xfrm>
            <a:off x="479968" y="8852828"/>
            <a:ext cx="2045232" cy="9023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O Desmatamento  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5"/>
              </a:rPr>
              <a:t>Vila Nazaré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AAEB6CF-7A27-AB40-9F0B-A30B8135C617}"/>
              </a:ext>
            </a:extLst>
          </p:cNvPr>
          <p:cNvSpPr/>
          <p:nvPr/>
        </p:nvSpPr>
        <p:spPr>
          <a:xfrm>
            <a:off x="390735" y="5674587"/>
            <a:ext cx="2752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>
                <a:solidFill>
                  <a:srgbClr val="291D19"/>
                </a:solidFill>
              </a:rPr>
              <a:t> Vila </a:t>
            </a:r>
            <a:r>
              <a:rPr lang="en-US" sz="1000" b="1" i="0" dirty="0" err="1">
                <a:solidFill>
                  <a:srgbClr val="291D19"/>
                </a:solidFill>
              </a:rPr>
              <a:t>Nazaré</a:t>
            </a:r>
            <a:r>
              <a:rPr lang="en-US" sz="1000" b="1" i="0" dirty="0">
                <a:solidFill>
                  <a:srgbClr val="291D19"/>
                </a:solidFill>
              </a:rPr>
              <a:t>- Dom </a:t>
            </a:r>
            <a:r>
              <a:rPr lang="en-US" sz="1000" b="1" i="0" dirty="0" err="1">
                <a:solidFill>
                  <a:srgbClr val="291D19"/>
                </a:solidFill>
              </a:rPr>
              <a:t>Elizeu</a:t>
            </a:r>
            <a:r>
              <a:rPr lang="en-US" sz="1000" b="1" i="0" dirty="0">
                <a:solidFill>
                  <a:srgbClr val="291D19"/>
                </a:solidFill>
              </a:rPr>
              <a:t>-PA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A48962-0DD8-7044-9C1D-840253612064}"/>
              </a:ext>
            </a:extLst>
          </p:cNvPr>
          <p:cNvSpPr/>
          <p:nvPr/>
        </p:nvSpPr>
        <p:spPr>
          <a:xfrm>
            <a:off x="390735" y="8697545"/>
            <a:ext cx="24967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da performance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E921918-CCD6-684B-B255-A2038537A8A6}"/>
              </a:ext>
            </a:extLst>
          </p:cNvPr>
          <p:cNvSpPr/>
          <p:nvPr/>
        </p:nvSpPr>
        <p:spPr>
          <a:xfrm>
            <a:off x="479968" y="9721750"/>
            <a:ext cx="19914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6377CCB-5FDE-4548-BE15-85247FA9C3A0}"/>
              </a:ext>
            </a:extLst>
          </p:cNvPr>
          <p:cNvSpPr/>
          <p:nvPr/>
        </p:nvSpPr>
        <p:spPr>
          <a:xfrm>
            <a:off x="390735" y="8445646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Imagem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produzida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pic>
        <p:nvPicPr>
          <p:cNvPr id="22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B5A60AAE-D472-F44D-BD32-C35AA1204583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48" y="5929022"/>
            <a:ext cx="2484465" cy="2548172"/>
          </a:xfrm>
          <a:prstGeom prst="rect">
            <a:avLst/>
          </a:prstGeom>
        </p:spPr>
      </p:pic>
      <p:pic>
        <p:nvPicPr>
          <p:cNvPr id="23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36110557-77DF-0747-80B7-047672659D67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70" y="1324897"/>
            <a:ext cx="2484465" cy="2548172"/>
          </a:xfrm>
          <a:prstGeom prst="rect">
            <a:avLst/>
          </a:prstGeom>
        </p:spPr>
      </p:pic>
      <p:pic>
        <p:nvPicPr>
          <p:cNvPr id="13" name="image9.png">
            <a:extLst>
              <a:ext uri="{FF2B5EF4-FFF2-40B4-BE49-F238E27FC236}">
                <a16:creationId xmlns:a16="http://schemas.microsoft.com/office/drawing/2014/main" id="{E17857A1-0759-574B-836B-81DA60625111}"/>
              </a:ext>
            </a:extLst>
          </p:cNvPr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0155" y="1479190"/>
            <a:ext cx="2202393" cy="2304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7.png">
            <a:extLst>
              <a:ext uri="{FF2B5EF4-FFF2-40B4-BE49-F238E27FC236}">
                <a16:creationId xmlns:a16="http://schemas.microsoft.com/office/drawing/2014/main" id="{AA0E362E-B5E1-BB48-97CA-CB481CDE323E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770" y="6084148"/>
            <a:ext cx="2173394" cy="2197825"/>
          </a:xfrm>
          <a:prstGeom prst="rect">
            <a:avLst/>
          </a:prstGeom>
          <a:ln/>
          <a:effectLst>
            <a:glow rad="127000">
              <a:srgbClr val="291D19">
                <a:alpha val="46000"/>
              </a:srgbClr>
            </a:glow>
            <a:outerShdw blurRad="50800" dist="50800" dir="7440000" algn="ctr" rotWithShape="0">
              <a:srgbClr val="000000"/>
            </a:outerShdw>
            <a:reflection stA="0" endPos="65000" dist="546100" dir="5400000" sy="-100000" algn="bl" rotWithShape="0"/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ila Enche Concha — Prostituição…"/>
          <p:cNvSpPr txBox="1">
            <a:spLocks noGrp="1"/>
          </p:cNvSpPr>
          <p:nvPr>
            <p:ph type="body" sz="half" idx="1"/>
          </p:nvPr>
        </p:nvSpPr>
        <p:spPr>
          <a:xfrm>
            <a:off x="579316" y="552579"/>
            <a:ext cx="6478016" cy="28684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</p:spPr>
        <p:txBody>
          <a:bodyPr>
            <a:normAutofit/>
          </a:bodyPr>
          <a:lstStyle/>
          <a:p>
            <a:pPr marL="0" indent="0" algn="ctr" defTabSz="356213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600" dirty="0">
                <a:solidFill>
                  <a:srgbClr val="291D19"/>
                </a:solidFill>
              </a:rPr>
              <a:t>Bela Vista do Jeju— Estudar é o melhor pra mim</a:t>
            </a:r>
          </a:p>
          <a:p>
            <a:pPr marL="0" indent="0" algn="just" defTabSz="356213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/>
              <a:t>O direito de aprender foi o tema escolhido pelos alunos para ressaltar as dificuldades enfrentadas no cotidiano escolar. Para conduzir sua proposta o grupo optou por construir uma paródia que foi cantada e acompanhada por playback executado no celular. Durante a execução de um playback. Observa-se que os alunos improvisaram ritmos executados no mobiliário de sala de aula. A linguagem musical foi utilizada como forma expressiva e a apresentação ocorreu na sala de aula, sendo filmada com recurso audiovisual na câmera do celular.</a:t>
            </a:r>
          </a:p>
        </p:txBody>
      </p:sp>
      <p:sp>
        <p:nvSpPr>
          <p:cNvPr id="223" name="Número do Slide"/>
          <p:cNvSpPr txBox="1">
            <a:spLocks noGrp="1"/>
          </p:cNvSpPr>
          <p:nvPr>
            <p:ph type="sldNum" sz="quarter" idx="2"/>
          </p:nvPr>
        </p:nvSpPr>
        <p:spPr>
          <a:xfrm flipH="1">
            <a:off x="7189756" y="10143637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11</a:t>
            </a:fld>
            <a:endParaRPr sz="12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C1D0D7-730D-6B41-B231-5974E30EEC7A}"/>
              </a:ext>
            </a:extLst>
          </p:cNvPr>
          <p:cNvSpPr/>
          <p:nvPr/>
        </p:nvSpPr>
        <p:spPr>
          <a:xfrm>
            <a:off x="3972232" y="3579578"/>
            <a:ext cx="308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Comunidade</a:t>
            </a:r>
            <a:r>
              <a:rPr lang="en-US" sz="1000" b="1" i="0" dirty="0">
                <a:solidFill>
                  <a:srgbClr val="291D19"/>
                </a:solidFill>
              </a:rPr>
              <a:t> Bela Vista do </a:t>
            </a:r>
            <a:r>
              <a:rPr lang="en-US" sz="1000" b="1" i="0" dirty="0" err="1">
                <a:solidFill>
                  <a:srgbClr val="291D19"/>
                </a:solidFill>
              </a:rPr>
              <a:t>Jejú</a:t>
            </a:r>
            <a:r>
              <a:rPr lang="en-US" sz="1000" b="1" i="0" dirty="0">
                <a:solidFill>
                  <a:srgbClr val="291D19"/>
                </a:solidFill>
              </a:rPr>
              <a:t> – São Miguel do </a:t>
            </a:r>
            <a:r>
              <a:rPr lang="en-US" sz="1000" b="1" i="0" dirty="0" err="1">
                <a:solidFill>
                  <a:srgbClr val="291D19"/>
                </a:solidFill>
              </a:rPr>
              <a:t>Guamá</a:t>
            </a:r>
            <a:r>
              <a:rPr lang="en-US" sz="1000" b="1" i="0" dirty="0">
                <a:solidFill>
                  <a:srgbClr val="291D19"/>
                </a:solidFill>
              </a:rPr>
              <a:t>-PA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7D167CB9-A13D-0347-9C8D-B38EFFBB85B3}"/>
              </a:ext>
            </a:extLst>
          </p:cNvPr>
          <p:cNvSpPr/>
          <p:nvPr/>
        </p:nvSpPr>
        <p:spPr>
          <a:xfrm>
            <a:off x="585146" y="4269074"/>
            <a:ext cx="2699733" cy="9023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Estudar é o melhor pra mim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/>
              </a:rPr>
              <a:t>Bela Vista do </a:t>
            </a:r>
            <a:r>
              <a:rPr lang="pt-BR" sz="1200" i="0" dirty="0" err="1">
                <a:solidFill>
                  <a:srgbClr val="291D19"/>
                </a:solidFill>
                <a:hlinkClick r:id="rId3"/>
              </a:rPr>
              <a:t>Jejú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F576F6-D89C-254E-A71F-EF5EBC6F0C31}"/>
              </a:ext>
            </a:extLst>
          </p:cNvPr>
          <p:cNvSpPr/>
          <p:nvPr/>
        </p:nvSpPr>
        <p:spPr>
          <a:xfrm>
            <a:off x="554932" y="5157361"/>
            <a:ext cx="2369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200" dirty="0">
                <a:solidFill>
                  <a:srgbClr val="291D19"/>
                </a:solidFill>
              </a:rPr>
              <a:t>Fonte: </a:t>
            </a:r>
            <a:r>
              <a:rPr lang="en-US" sz="1200" dirty="0" err="1">
                <a:solidFill>
                  <a:srgbClr val="291D19"/>
                </a:solidFill>
              </a:rPr>
              <a:t>Áudiovisual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produzido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pelos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alunos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D76C482-F291-7F4C-B7A3-08DB08729902}"/>
              </a:ext>
            </a:extLst>
          </p:cNvPr>
          <p:cNvSpPr/>
          <p:nvPr/>
        </p:nvSpPr>
        <p:spPr>
          <a:xfrm>
            <a:off x="554932" y="4022853"/>
            <a:ext cx="2520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da performance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15F50D7-7393-BA49-8821-BE4509E2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30791"/>
              </p:ext>
            </p:extLst>
          </p:nvPr>
        </p:nvGraphicFramePr>
        <p:xfrm>
          <a:off x="659279" y="6440129"/>
          <a:ext cx="3312953" cy="363232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12953">
                  <a:extLst>
                    <a:ext uri="{9D8B030D-6E8A-4147-A177-3AD203B41FA5}">
                      <a16:colId xmlns:a16="http://schemas.microsoft.com/office/drawing/2014/main" val="299176574"/>
                    </a:ext>
                  </a:extLst>
                </a:gridCol>
              </a:tblGrid>
              <a:tr h="2744917">
                <a:tc>
                  <a:txBody>
                    <a:bodyPr/>
                    <a:lstStyle/>
                    <a:p>
                      <a:pPr marR="23495"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Estudar é o melhor pra mim</a:t>
                      </a:r>
                      <a:endParaRPr lang="pt-BR" sz="1200" dirty="0">
                        <a:effectLst/>
                      </a:endParaRPr>
                    </a:p>
                    <a:p>
                      <a:pPr marR="23495"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0" i="1" dirty="0">
                          <a:effectLst/>
                        </a:rPr>
                        <a:t>Paródia da Comunidade Bela Vista do Jeju</a:t>
                      </a:r>
                      <a:endParaRPr lang="pt-BR" sz="1200" b="0" i="1" dirty="0">
                        <a:effectLst/>
                      </a:endParaRPr>
                    </a:p>
                    <a:p>
                      <a:pPr marR="23495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Relaxa que a escola é sua e também é minha/ então cuida dela, porque o caso é sério/ Aprende a respeitar o seu professor/ e também ao mediador/ Na Bela Vista eu acordo cedo/ pois eu sei o que é melhor pra mim/ Vou estudar/vou melhorar/ para meus objetivos poder alcançar.</a:t>
                      </a:r>
                      <a:endParaRPr lang="pt-BR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Posso até sair na manhã fria/ mas eu sei o que é melhor pra mim/Pra me educar/pra me ensinar/pra buscar o melhor pra mim.</a:t>
                      </a:r>
                      <a:endParaRPr lang="pt-BR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Tô</a:t>
                      </a:r>
                      <a:r>
                        <a:rPr lang="pt-BR" sz="1000" dirty="0">
                          <a:effectLst/>
                        </a:rPr>
                        <a:t> estudando qual é a sua?/ Tem vários alunos que precisam estudar/então eu vou/ me esforçar/ </a:t>
                      </a:r>
                      <a:endParaRPr lang="pt-BR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Eu aprendi a me dedicar/Na Bela Vista eu vim estudar/ não vou faltar/ vou estudar/vou estudar.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47715946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F47D3F95-782C-D944-8E15-EC9B2B676CFB}"/>
              </a:ext>
            </a:extLst>
          </p:cNvPr>
          <p:cNvSpPr/>
          <p:nvPr/>
        </p:nvSpPr>
        <p:spPr>
          <a:xfrm>
            <a:off x="659278" y="6199239"/>
            <a:ext cx="815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Paródia</a:t>
            </a:r>
            <a:r>
              <a:rPr lang="en-US" sz="1000" b="1" i="0" dirty="0">
                <a:solidFill>
                  <a:srgbClr val="291D19"/>
                </a:solidFill>
              </a:rPr>
              <a:t>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E6ABB2-5A5B-064D-A1A8-E5DF0439FC33}"/>
              </a:ext>
            </a:extLst>
          </p:cNvPr>
          <p:cNvSpPr/>
          <p:nvPr/>
        </p:nvSpPr>
        <p:spPr>
          <a:xfrm>
            <a:off x="659278" y="10072456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texto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1B64950-D1CD-2645-A215-41CF49594197}"/>
              </a:ext>
            </a:extLst>
          </p:cNvPr>
          <p:cNvSpPr/>
          <p:nvPr/>
        </p:nvSpPr>
        <p:spPr>
          <a:xfrm>
            <a:off x="4345547" y="5471630"/>
            <a:ext cx="2369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200" dirty="0">
                <a:solidFill>
                  <a:srgbClr val="291D19"/>
                </a:solidFill>
              </a:rPr>
              <a:t>Fonte: Imagens </a:t>
            </a:r>
            <a:r>
              <a:rPr lang="en-US" sz="1200" dirty="0" err="1">
                <a:solidFill>
                  <a:srgbClr val="291D19"/>
                </a:solidFill>
              </a:rPr>
              <a:t>produzido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pelos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alunos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</a:p>
        </p:txBody>
      </p:sp>
      <p:pic>
        <p:nvPicPr>
          <p:cNvPr id="22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F6E31ADF-A104-784E-87F3-7EE0C239891D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33" y="3920695"/>
            <a:ext cx="3085099" cy="2519434"/>
          </a:xfrm>
          <a:prstGeom prst="rect">
            <a:avLst/>
          </a:prstGeom>
        </p:spPr>
      </p:pic>
      <p:pic>
        <p:nvPicPr>
          <p:cNvPr id="16" name="image6.png">
            <a:extLst>
              <a:ext uri="{FF2B5EF4-FFF2-40B4-BE49-F238E27FC236}">
                <a16:creationId xmlns:a16="http://schemas.microsoft.com/office/drawing/2014/main" id="{31724059-95C4-BA44-A98B-28F3E397440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9618" y="4097467"/>
            <a:ext cx="2841150" cy="22248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388205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ila Enche Concha — Prostituição…"/>
          <p:cNvSpPr txBox="1">
            <a:spLocks noGrp="1"/>
          </p:cNvSpPr>
          <p:nvPr>
            <p:ph type="body" sz="half" idx="1"/>
          </p:nvPr>
        </p:nvSpPr>
        <p:spPr>
          <a:xfrm>
            <a:off x="559288" y="899390"/>
            <a:ext cx="3356077" cy="344311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</p:spPr>
        <p:txBody>
          <a:bodyPr>
            <a:normAutofit/>
          </a:bodyPr>
          <a:lstStyle/>
          <a:p>
            <a:pPr marL="0" indent="0" algn="ctr" defTabSz="356213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600" dirty="0">
                <a:solidFill>
                  <a:srgbClr val="291D19"/>
                </a:solidFill>
              </a:rPr>
              <a:t>Santana do </a:t>
            </a:r>
            <a:r>
              <a:rPr lang="pt-BR" sz="1600" dirty="0" err="1">
                <a:solidFill>
                  <a:srgbClr val="291D19"/>
                </a:solidFill>
              </a:rPr>
              <a:t>Urucurí</a:t>
            </a:r>
            <a:r>
              <a:rPr lang="pt-BR" sz="1600" dirty="0">
                <a:solidFill>
                  <a:srgbClr val="291D19"/>
                </a:solidFill>
              </a:rPr>
              <a:t>— Preconceito, racismo e desigualdade social</a:t>
            </a:r>
          </a:p>
          <a:p>
            <a:pPr marL="0" indent="0" algn="just" defTabSz="356213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/>
              <a:t>Os alunos investigaram as crenças e comportamentos sociais relacionados ao racismo e decidiram elaborar uma paródia da música “Eu sei de </a:t>
            </a:r>
            <a:r>
              <a:rPr lang="pt-BR" sz="1200" dirty="0" err="1"/>
              <a:t>Cór</a:t>
            </a:r>
            <a:r>
              <a:rPr lang="pt-BR" sz="1200" dirty="0"/>
              <a:t>” de Marília Mendonça. Em seguida formaram um grupo no estilo voz e violão. Após muitos ensaios, o trabalho desenvolvido na linguagem musical foi apresentado na sala de aula e filmado com recurso audiovisual na câmera do celular.</a:t>
            </a:r>
          </a:p>
        </p:txBody>
      </p:sp>
      <p:sp>
        <p:nvSpPr>
          <p:cNvPr id="223" name="Número do Slide"/>
          <p:cNvSpPr txBox="1">
            <a:spLocks noGrp="1"/>
          </p:cNvSpPr>
          <p:nvPr>
            <p:ph type="sldNum" sz="quarter" idx="2"/>
          </p:nvPr>
        </p:nvSpPr>
        <p:spPr>
          <a:xfrm flipH="1">
            <a:off x="7090902" y="10126301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12</a:t>
            </a:fld>
            <a:endParaRPr sz="1200" dirty="0"/>
          </a:p>
        </p:txBody>
      </p:sp>
      <p:sp>
        <p:nvSpPr>
          <p:cNvPr id="228" name="Texto"/>
          <p:cNvSpPr txBox="1"/>
          <p:nvPr/>
        </p:nvSpPr>
        <p:spPr>
          <a:xfrm>
            <a:off x="359301" y="9232233"/>
            <a:ext cx="2000077" cy="235082"/>
          </a:xfrm>
          <a:prstGeom prst="rect">
            <a:avLst/>
          </a:prstGeom>
          <a:ln w="3175">
            <a:miter lim="400000"/>
          </a:ln>
        </p:spPr>
        <p:txBody>
          <a:bodyPr wrap="square" lIns="29530" tIns="29530" rIns="29530" bIns="29530" anchor="ctr">
            <a:spAutoFit/>
          </a:bodyPr>
          <a:lstStyle/>
          <a:p>
            <a:pPr>
              <a:defRPr sz="3900" i="0">
                <a:solidFill>
                  <a:srgbClr val="817463"/>
                </a:solidFill>
              </a:defRPr>
            </a:pPr>
            <a:endParaRPr sz="3023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C1D0D7-730D-6B41-B231-5974E30EEC7A}"/>
              </a:ext>
            </a:extLst>
          </p:cNvPr>
          <p:cNvSpPr/>
          <p:nvPr/>
        </p:nvSpPr>
        <p:spPr>
          <a:xfrm>
            <a:off x="4325168" y="2298504"/>
            <a:ext cx="26467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Comunidade</a:t>
            </a:r>
            <a:r>
              <a:rPr lang="en-US" sz="1000" b="1" i="0" dirty="0">
                <a:solidFill>
                  <a:srgbClr val="291D19"/>
                </a:solidFill>
              </a:rPr>
              <a:t> Santana do </a:t>
            </a:r>
            <a:r>
              <a:rPr lang="en-US" sz="1000" b="1" i="0" dirty="0" err="1">
                <a:solidFill>
                  <a:srgbClr val="291D19"/>
                </a:solidFill>
              </a:rPr>
              <a:t>Urucurí</a:t>
            </a:r>
            <a:r>
              <a:rPr lang="en-US" sz="1000" b="1" i="0" dirty="0">
                <a:solidFill>
                  <a:srgbClr val="291D19"/>
                </a:solidFill>
              </a:rPr>
              <a:t>- PA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7D167CB9-A13D-0347-9C8D-B38EFFBB85B3}"/>
              </a:ext>
            </a:extLst>
          </p:cNvPr>
          <p:cNvSpPr/>
          <p:nvPr/>
        </p:nvSpPr>
        <p:spPr>
          <a:xfrm>
            <a:off x="4298658" y="937248"/>
            <a:ext cx="2699733" cy="9023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Essa desigualdade eu sei de </a:t>
            </a:r>
            <a:r>
              <a:rPr kumimoji="0" lang="pt-BR" sz="1200" b="0" i="0" u="none" strike="noStrike" cap="none" spc="0" normalizeH="0" baseline="0" dirty="0" err="1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cór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/>
              </a:rPr>
              <a:t>Santana do </a:t>
            </a:r>
            <a:r>
              <a:rPr lang="pt-BR" sz="1200" i="0" dirty="0" err="1">
                <a:solidFill>
                  <a:srgbClr val="291D19"/>
                </a:solidFill>
                <a:hlinkClick r:id="rId3"/>
              </a:rPr>
              <a:t>Urucurí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F576F6-D89C-254E-A71F-EF5EBC6F0C31}"/>
              </a:ext>
            </a:extLst>
          </p:cNvPr>
          <p:cNvSpPr/>
          <p:nvPr/>
        </p:nvSpPr>
        <p:spPr>
          <a:xfrm>
            <a:off x="4299429" y="1852668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D76C482-F291-7F4C-B7A3-08DB08729902}"/>
              </a:ext>
            </a:extLst>
          </p:cNvPr>
          <p:cNvSpPr/>
          <p:nvPr/>
        </p:nvSpPr>
        <p:spPr>
          <a:xfrm>
            <a:off x="4230702" y="611758"/>
            <a:ext cx="297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Comunidade</a:t>
            </a:r>
            <a:r>
              <a:rPr lang="en-US" sz="1000" b="1" i="0" dirty="0">
                <a:solidFill>
                  <a:srgbClr val="291D19"/>
                </a:solidFill>
              </a:rPr>
              <a:t> Santana do </a:t>
            </a:r>
            <a:r>
              <a:rPr lang="en-US" sz="1000" b="1" i="0" dirty="0" err="1">
                <a:solidFill>
                  <a:srgbClr val="291D19"/>
                </a:solidFill>
              </a:rPr>
              <a:t>Urucurí</a:t>
            </a:r>
            <a:r>
              <a:rPr lang="en-US" sz="1000" b="1" i="0" dirty="0">
                <a:solidFill>
                  <a:srgbClr val="291D19"/>
                </a:solidFill>
              </a:rPr>
              <a:t>—São Miguel do </a:t>
            </a:r>
            <a:r>
              <a:rPr lang="en-US" sz="1000" b="1" i="0" dirty="0" err="1">
                <a:solidFill>
                  <a:srgbClr val="291D19"/>
                </a:solidFill>
              </a:rPr>
              <a:t>Guamá</a:t>
            </a:r>
            <a:endParaRPr lang="en-US" sz="1000" dirty="0">
              <a:solidFill>
                <a:srgbClr val="291D19"/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15F50D7-7393-BA49-8821-BE4509E2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35832"/>
              </p:ext>
            </p:extLst>
          </p:nvPr>
        </p:nvGraphicFramePr>
        <p:xfrm>
          <a:off x="559288" y="5664341"/>
          <a:ext cx="3436979" cy="3505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36979">
                  <a:extLst>
                    <a:ext uri="{9D8B030D-6E8A-4147-A177-3AD203B41FA5}">
                      <a16:colId xmlns:a16="http://schemas.microsoft.com/office/drawing/2014/main" val="299176574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Essa desigualdade eu sei de </a:t>
                      </a:r>
                      <a:r>
                        <a:rPr lang="pt-BR" sz="14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cór</a:t>
                      </a:r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algn="ctr"/>
                      <a:endParaRPr lang="pt-BR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r"/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Paródia de Santana do </a:t>
                      </a:r>
                      <a:r>
                        <a:rPr lang="pt-BR" sz="14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Urucuri</a:t>
                      </a:r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endParaRPr lang="pt-BR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É já tá ficando chato pois é/ Esse teu preconceito pois é/A pedra que eu estou te ensinando/ é sobre o respeito que está faltando.</a:t>
                      </a:r>
                    </a:p>
                    <a:p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Essa desigualdade eu sei de </a:t>
                      </a:r>
                      <a:r>
                        <a:rPr lang="pt-BR" sz="14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cór</a:t>
                      </a:r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 Tomo cuidado pra não ficar pior/ O segundo passo é me ofender/o terceiro vai ser me bater/ Se o que dói em mim doesse em você.</a:t>
                      </a:r>
                    </a:p>
                    <a:p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Refrão (2X)</a:t>
                      </a:r>
                    </a:p>
                    <a:p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Deixa...deixa mesmo de ser arrogante/ abandona esse racismo agora/ Vamos encher o mundo de amor/ e toda diferença manda embora.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5946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F47D3F95-782C-D944-8E15-EC9B2B676CFB}"/>
              </a:ext>
            </a:extLst>
          </p:cNvPr>
          <p:cNvSpPr/>
          <p:nvPr/>
        </p:nvSpPr>
        <p:spPr>
          <a:xfrm>
            <a:off x="579316" y="5428704"/>
            <a:ext cx="698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Paródia</a:t>
            </a:r>
            <a:r>
              <a:rPr lang="en-US" sz="1200" b="1" i="0" dirty="0">
                <a:solidFill>
                  <a:srgbClr val="291D19"/>
                </a:solidFill>
              </a:rPr>
              <a:t>  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E6ABB2-5A5B-064D-A1A8-E5DF0439FC33}"/>
              </a:ext>
            </a:extLst>
          </p:cNvPr>
          <p:cNvSpPr/>
          <p:nvPr/>
        </p:nvSpPr>
        <p:spPr>
          <a:xfrm>
            <a:off x="480993" y="9158957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texto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1B64950-D1CD-2645-A215-41CF49594197}"/>
              </a:ext>
            </a:extLst>
          </p:cNvPr>
          <p:cNvSpPr/>
          <p:nvPr/>
        </p:nvSpPr>
        <p:spPr>
          <a:xfrm>
            <a:off x="4354592" y="4987637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pic>
        <p:nvPicPr>
          <p:cNvPr id="22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9AC27BEC-0FD6-E342-8FA5-1DD9D4A49B58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92" y="2508349"/>
            <a:ext cx="2698193" cy="2548172"/>
          </a:xfrm>
          <a:prstGeom prst="rect">
            <a:avLst/>
          </a:prstGeom>
        </p:spPr>
      </p:pic>
      <p:pic>
        <p:nvPicPr>
          <p:cNvPr id="16" name="image10.png">
            <a:extLst>
              <a:ext uri="{FF2B5EF4-FFF2-40B4-BE49-F238E27FC236}">
                <a16:creationId xmlns:a16="http://schemas.microsoft.com/office/drawing/2014/main" id="{BA77DF59-1C05-9D41-A43C-12B6EA2132CD}"/>
              </a:ext>
            </a:extLst>
          </p:cNvPr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103" y="2670160"/>
            <a:ext cx="2467169" cy="22609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194771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ila Enche Concha — Prostituição…"/>
          <p:cNvSpPr txBox="1">
            <a:spLocks noGrp="1"/>
          </p:cNvSpPr>
          <p:nvPr>
            <p:ph type="body" sz="half" idx="1"/>
          </p:nvPr>
        </p:nvSpPr>
        <p:spPr>
          <a:xfrm>
            <a:off x="579316" y="225778"/>
            <a:ext cx="4263617" cy="459730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</p:spPr>
        <p:txBody>
          <a:bodyPr>
            <a:normAutofit/>
          </a:bodyPr>
          <a:lstStyle/>
          <a:p>
            <a:pPr marL="0" indent="0" algn="ctr" defTabSz="356213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600" dirty="0">
                <a:solidFill>
                  <a:srgbClr val="291D19"/>
                </a:solidFill>
              </a:rPr>
              <a:t>Fazenda </a:t>
            </a:r>
            <a:r>
              <a:rPr lang="pt-BR" sz="1600" dirty="0" err="1">
                <a:solidFill>
                  <a:srgbClr val="291D19"/>
                </a:solidFill>
              </a:rPr>
              <a:t>Conspel</a:t>
            </a:r>
            <a:r>
              <a:rPr lang="pt-BR" sz="1600" dirty="0">
                <a:solidFill>
                  <a:srgbClr val="291D19"/>
                </a:solidFill>
              </a:rPr>
              <a:t>— Celebrar o cultivo da terra nossa geração de renda</a:t>
            </a:r>
          </a:p>
          <a:p>
            <a:pPr marL="0" indent="0" algn="just" defTabSz="356213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/>
              <a:t>O trabalho no campo é um tema que dialoga com crenças sociais e culturais muito presentes no cotidiano da zona rural. Partindo desta realidade os alunos realizaram uma intervenção artística utilizando como forma expressiva a música, o teatro e a dança.  Inicialmente, elaboraram  uma paródia da música gospel “Remove a minha pedra” de Aline Barros. Em seguida formaram um grupo de cantores e foram acompanhados por um dos alunos com violão acústico, grupo de percussão alternativa, um grupo de atores e um de dança. Após muitos ensaios, apresentaram-se na área coberta da escola. O trabalho foi filmado com recurso audiovisual na câmera do celular.</a:t>
            </a:r>
          </a:p>
        </p:txBody>
      </p:sp>
      <p:sp>
        <p:nvSpPr>
          <p:cNvPr id="223" name="Número do Slide"/>
          <p:cNvSpPr txBox="1">
            <a:spLocks noGrp="1"/>
          </p:cNvSpPr>
          <p:nvPr>
            <p:ph type="sldNum" sz="quarter" idx="2"/>
          </p:nvPr>
        </p:nvSpPr>
        <p:spPr>
          <a:xfrm flipH="1">
            <a:off x="7090902" y="10126301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13</a:t>
            </a:fld>
            <a:endParaRPr sz="1200" dirty="0"/>
          </a:p>
        </p:txBody>
      </p:sp>
      <p:sp>
        <p:nvSpPr>
          <p:cNvPr id="228" name="Texto"/>
          <p:cNvSpPr txBox="1"/>
          <p:nvPr/>
        </p:nvSpPr>
        <p:spPr>
          <a:xfrm>
            <a:off x="359301" y="9232233"/>
            <a:ext cx="2000077" cy="235082"/>
          </a:xfrm>
          <a:prstGeom prst="rect">
            <a:avLst/>
          </a:prstGeom>
          <a:ln w="3175">
            <a:miter lim="400000"/>
          </a:ln>
        </p:spPr>
        <p:txBody>
          <a:bodyPr wrap="square" lIns="29530" tIns="29530" rIns="29530" bIns="29530" anchor="ctr">
            <a:spAutoFit/>
          </a:bodyPr>
          <a:lstStyle/>
          <a:p>
            <a:pPr>
              <a:defRPr sz="3900" i="0">
                <a:solidFill>
                  <a:srgbClr val="817463"/>
                </a:solidFill>
              </a:defRPr>
            </a:pPr>
            <a:endParaRPr sz="3023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C1D0D7-730D-6B41-B231-5974E30EEC7A}"/>
              </a:ext>
            </a:extLst>
          </p:cNvPr>
          <p:cNvSpPr/>
          <p:nvPr/>
        </p:nvSpPr>
        <p:spPr>
          <a:xfrm>
            <a:off x="4202269" y="5064674"/>
            <a:ext cx="2699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>
                <a:solidFill>
                  <a:srgbClr val="291D19"/>
                </a:solidFill>
              </a:rPr>
              <a:t>Fazenda </a:t>
            </a:r>
            <a:r>
              <a:rPr lang="en-US" sz="1000" b="1" i="0" dirty="0" err="1">
                <a:solidFill>
                  <a:srgbClr val="291D19"/>
                </a:solidFill>
              </a:rPr>
              <a:t>Conspel</a:t>
            </a:r>
            <a:r>
              <a:rPr lang="en-US" sz="1000" b="1" i="0" dirty="0">
                <a:solidFill>
                  <a:srgbClr val="291D19"/>
                </a:solidFill>
              </a:rPr>
              <a:t> – </a:t>
            </a:r>
            <a:r>
              <a:rPr lang="en-US" sz="1000" b="1" i="0" dirty="0" err="1">
                <a:solidFill>
                  <a:srgbClr val="291D19"/>
                </a:solidFill>
              </a:rPr>
              <a:t>Tucuruí</a:t>
            </a:r>
            <a:r>
              <a:rPr lang="en-US" sz="1000" b="1" i="0" dirty="0">
                <a:solidFill>
                  <a:srgbClr val="291D19"/>
                </a:solidFill>
              </a:rPr>
              <a:t>-PA</a:t>
            </a:r>
            <a:endParaRPr lang="en-US" sz="1000" dirty="0">
              <a:solidFill>
                <a:srgbClr val="291D19"/>
              </a:solidFill>
            </a:endParaRP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7D167CB9-A13D-0347-9C8D-B38EFFBB85B3}"/>
              </a:ext>
            </a:extLst>
          </p:cNvPr>
          <p:cNvSpPr/>
          <p:nvPr/>
        </p:nvSpPr>
        <p:spPr>
          <a:xfrm>
            <a:off x="5063612" y="1868929"/>
            <a:ext cx="2012061" cy="13109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Celebrar o cultivo da terra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/>
              </a:rPr>
              <a:t>Fazenda </a:t>
            </a:r>
            <a:r>
              <a:rPr lang="pt-BR" sz="1200" i="0" dirty="0" err="1">
                <a:solidFill>
                  <a:srgbClr val="291D19"/>
                </a:solidFill>
                <a:hlinkClick r:id="rId3"/>
              </a:rPr>
              <a:t>Conspel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F576F6-D89C-254E-A71F-EF5EBC6F0C31}"/>
              </a:ext>
            </a:extLst>
          </p:cNvPr>
          <p:cNvSpPr/>
          <p:nvPr/>
        </p:nvSpPr>
        <p:spPr>
          <a:xfrm>
            <a:off x="4941554" y="3196403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D76C482-F291-7F4C-B7A3-08DB08729902}"/>
              </a:ext>
            </a:extLst>
          </p:cNvPr>
          <p:cNvSpPr/>
          <p:nvPr/>
        </p:nvSpPr>
        <p:spPr>
          <a:xfrm>
            <a:off x="5063612" y="1622708"/>
            <a:ext cx="2344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>
                <a:solidFill>
                  <a:srgbClr val="291D19"/>
                </a:solidFill>
              </a:rPr>
              <a:t>Fazenda </a:t>
            </a:r>
            <a:r>
              <a:rPr lang="en-US" sz="1000" b="1" i="0" dirty="0" err="1">
                <a:solidFill>
                  <a:srgbClr val="291D19"/>
                </a:solidFill>
              </a:rPr>
              <a:t>Conspel</a:t>
            </a:r>
            <a:r>
              <a:rPr lang="en-US" sz="1000" b="1" i="0" dirty="0">
                <a:solidFill>
                  <a:srgbClr val="291D19"/>
                </a:solidFill>
              </a:rPr>
              <a:t> – </a:t>
            </a:r>
            <a:r>
              <a:rPr lang="en-US" sz="1000" b="1" i="0" dirty="0" err="1">
                <a:solidFill>
                  <a:srgbClr val="291D19"/>
                </a:solidFill>
              </a:rPr>
              <a:t>Tucuruí</a:t>
            </a:r>
            <a:r>
              <a:rPr lang="en-US" sz="1000" b="1" i="0" dirty="0">
                <a:solidFill>
                  <a:srgbClr val="291D19"/>
                </a:solidFill>
              </a:rPr>
              <a:t>-PA</a:t>
            </a:r>
            <a:endParaRPr lang="en-US" sz="1000" dirty="0">
              <a:solidFill>
                <a:srgbClr val="291D19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47D3F95-782C-D944-8E15-EC9B2B676CFB}"/>
              </a:ext>
            </a:extLst>
          </p:cNvPr>
          <p:cNvSpPr/>
          <p:nvPr/>
        </p:nvSpPr>
        <p:spPr>
          <a:xfrm>
            <a:off x="560143" y="5654267"/>
            <a:ext cx="3085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200" b="1" i="0" dirty="0" err="1">
                <a:solidFill>
                  <a:srgbClr val="291D19"/>
                </a:solidFill>
              </a:rPr>
              <a:t>Paródia</a:t>
            </a:r>
            <a:r>
              <a:rPr lang="en-US" sz="1200" b="1" i="0" dirty="0">
                <a:solidFill>
                  <a:srgbClr val="291D19"/>
                </a:solidFill>
              </a:rPr>
              <a:t>  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E6ABB2-5A5B-064D-A1A8-E5DF0439FC33}"/>
              </a:ext>
            </a:extLst>
          </p:cNvPr>
          <p:cNvSpPr/>
          <p:nvPr/>
        </p:nvSpPr>
        <p:spPr>
          <a:xfrm>
            <a:off x="560143" y="9868709"/>
            <a:ext cx="2369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200" dirty="0">
                <a:solidFill>
                  <a:srgbClr val="291D19"/>
                </a:solidFill>
              </a:rPr>
              <a:t>Fonte: </a:t>
            </a:r>
            <a:r>
              <a:rPr lang="en-US" sz="1200" dirty="0" err="1">
                <a:solidFill>
                  <a:srgbClr val="291D19"/>
                </a:solidFill>
              </a:rPr>
              <a:t>texto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produzido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pelos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alunos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1B64950-D1CD-2645-A215-41CF49594197}"/>
              </a:ext>
            </a:extLst>
          </p:cNvPr>
          <p:cNvSpPr/>
          <p:nvPr/>
        </p:nvSpPr>
        <p:spPr>
          <a:xfrm>
            <a:off x="4367490" y="7287506"/>
            <a:ext cx="2369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200" dirty="0">
                <a:solidFill>
                  <a:srgbClr val="291D19"/>
                </a:solidFill>
              </a:rPr>
              <a:t>Fonte: Imagens </a:t>
            </a:r>
            <a:r>
              <a:rPr lang="en-US" sz="1200" dirty="0" err="1">
                <a:solidFill>
                  <a:srgbClr val="291D19"/>
                </a:solidFill>
              </a:rPr>
              <a:t>produzido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pelos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  <a:r>
              <a:rPr lang="en-US" sz="1200" dirty="0" err="1">
                <a:solidFill>
                  <a:srgbClr val="291D19"/>
                </a:solidFill>
              </a:rPr>
              <a:t>alunos</a:t>
            </a:r>
            <a:r>
              <a:rPr lang="en-US" sz="1200" dirty="0">
                <a:solidFill>
                  <a:srgbClr val="291D19"/>
                </a:solidFill>
              </a:rPr>
              <a:t> 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DEE561CD-3BCF-6043-B209-EB0141A3D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94668"/>
              </p:ext>
            </p:extLst>
          </p:nvPr>
        </p:nvGraphicFramePr>
        <p:xfrm>
          <a:off x="579316" y="5886784"/>
          <a:ext cx="3145342" cy="40264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45342">
                  <a:extLst>
                    <a:ext uri="{9D8B030D-6E8A-4147-A177-3AD203B41FA5}">
                      <a16:colId xmlns:a16="http://schemas.microsoft.com/office/drawing/2014/main" val="1373833007"/>
                    </a:ext>
                  </a:extLst>
                </a:gridCol>
              </a:tblGrid>
              <a:tr h="3180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1" u="none" strike="noStrike" cap="none" dirty="0">
                          <a:solidFill>
                            <a:srgbClr val="291D19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Celebrar o cultivo da terra nossa geração de renda</a:t>
                      </a:r>
                      <a:endParaRPr lang="pt-BR" b="0" i="1" dirty="0">
                        <a:solidFill>
                          <a:srgbClr val="291D19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Paródia da Fazenda </a:t>
                      </a:r>
                      <a:r>
                        <a:rPr lang="pt-BR" sz="11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Conspel</a:t>
                      </a:r>
                      <a:endParaRPr lang="pt-BR" sz="11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0" i="1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Pra você que mora na cidade no interior tem muito mais felicidade/ É bonito ver a luz do dia/ a noite a luz da lua faz companhia/ tem muita diferença da cidade.</a:t>
                      </a:r>
                    </a:p>
                    <a:p>
                      <a:pPr algn="just"/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 nossos passos ao redor/assim a nossa vida é bem melhor/ e um novo dia eu sei que vai chegar/Ouvir o galo a cantar/ e sentir a brisa me tocar/ e com alegria eu vou trabalhar</a:t>
                      </a:r>
                      <a:r>
                        <a:rPr lang="pt-BR" b="0" i="1" dirty="0">
                          <a:effectLst/>
                        </a:rPr>
                        <a:t> </a:t>
                      </a:r>
                    </a:p>
                    <a:p>
                      <a:pPr algn="just"/>
                      <a:r>
                        <a:rPr lang="pt-BR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Cultivar a minha terra/ pro alimento do consumo/A criação do gado/ é o sustento da família/ A produção do queijo/ é a fonte de renda/ que entrega na cidade/ e exporta para fora/ os produtos daqui.</a:t>
                      </a:r>
                      <a:r>
                        <a:rPr lang="pt-BR" b="0" i="1" dirty="0">
                          <a:effectLst/>
                        </a:rPr>
                        <a:t> </a:t>
                      </a:r>
                      <a:endParaRPr lang="pt-BR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56955"/>
                  </a:ext>
                </a:extLst>
              </a:tr>
            </a:tbl>
          </a:graphicData>
        </a:graphic>
      </p:graphicFrame>
      <p:pic>
        <p:nvPicPr>
          <p:cNvPr id="16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A4652C41-3AAA-2442-B5C8-74C6DC564093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647" y="5247677"/>
            <a:ext cx="2909027" cy="2578800"/>
          </a:xfrm>
          <a:prstGeom prst="rect">
            <a:avLst/>
          </a:prstGeom>
        </p:spPr>
      </p:pic>
      <p:pic>
        <p:nvPicPr>
          <p:cNvPr id="22" name="image14.png">
            <a:extLst>
              <a:ext uri="{FF2B5EF4-FFF2-40B4-BE49-F238E27FC236}">
                <a16:creationId xmlns:a16="http://schemas.microsoft.com/office/drawing/2014/main" id="{31C03970-908E-6E46-AE0B-9EE6AED87B1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0648" y="5473993"/>
            <a:ext cx="2640424" cy="22639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295989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ila Enche Concha — Prostituição…"/>
          <p:cNvSpPr txBox="1">
            <a:spLocks noGrp="1"/>
          </p:cNvSpPr>
          <p:nvPr>
            <p:ph type="body" sz="half" idx="1"/>
          </p:nvPr>
        </p:nvSpPr>
        <p:spPr>
          <a:xfrm>
            <a:off x="479968" y="284501"/>
            <a:ext cx="3862482" cy="441478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</p:spPr>
        <p:txBody>
          <a:bodyPr>
            <a:normAutofit/>
          </a:bodyPr>
          <a:lstStyle/>
          <a:p>
            <a:pPr marL="0" indent="0" algn="ctr" defTabSz="356213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600" dirty="0">
                <a:solidFill>
                  <a:srgbClr val="291D19"/>
                </a:solidFill>
              </a:rPr>
              <a:t>Placas — Banda Fanfarra</a:t>
            </a:r>
          </a:p>
          <a:p>
            <a:pPr marL="0" indent="0" algn="just" defTabSz="356213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/>
              <a:t>	Nesta performance instrumental os alunos da comunidade do km 221 interpretaram um funk sertanejo utilizando instrumental de percussão alternativo a saber: um garrafão plástico, um balde e um cabo de vassoura. Com essa apresentação idealizaram a meta de possuir uma banda em sua comunidade. Desta forma se discutiu a garantia de direitos a partir de lutas sociais. Os  alunos registraram sua composição com recurso audiovisual da câmera do celular e utilizaram a linguagem musical como forma expressiva.</a:t>
            </a:r>
          </a:p>
        </p:txBody>
      </p:sp>
      <p:sp>
        <p:nvSpPr>
          <p:cNvPr id="223" name="Número do Slide"/>
          <p:cNvSpPr txBox="1">
            <a:spLocks noGrp="1"/>
          </p:cNvSpPr>
          <p:nvPr>
            <p:ph type="sldNum" sz="quarter" idx="2"/>
          </p:nvPr>
        </p:nvSpPr>
        <p:spPr>
          <a:xfrm flipH="1">
            <a:off x="7090902" y="10126301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14</a:t>
            </a:fld>
            <a:endParaRPr sz="1200" dirty="0"/>
          </a:p>
        </p:txBody>
      </p:sp>
      <p:sp>
        <p:nvSpPr>
          <p:cNvPr id="228" name="Texto"/>
          <p:cNvSpPr txBox="1"/>
          <p:nvPr/>
        </p:nvSpPr>
        <p:spPr>
          <a:xfrm>
            <a:off x="359301" y="8942486"/>
            <a:ext cx="6557654" cy="524829"/>
          </a:xfrm>
          <a:prstGeom prst="rect">
            <a:avLst/>
          </a:prstGeom>
          <a:ln w="3175">
            <a:miter lim="400000"/>
          </a:ln>
        </p:spPr>
        <p:txBody>
          <a:bodyPr lIns="29530" tIns="29530" rIns="29530" bIns="29530" anchor="ctr">
            <a:spAutoFit/>
          </a:bodyPr>
          <a:lstStyle/>
          <a:p>
            <a:pPr>
              <a:defRPr sz="3900" i="0">
                <a:solidFill>
                  <a:srgbClr val="817463"/>
                </a:solidFill>
              </a:defRPr>
            </a:pPr>
            <a:endParaRPr sz="3023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C1D0D7-730D-6B41-B231-5974E30EEC7A}"/>
              </a:ext>
            </a:extLst>
          </p:cNvPr>
          <p:cNvSpPr/>
          <p:nvPr/>
        </p:nvSpPr>
        <p:spPr>
          <a:xfrm>
            <a:off x="4525915" y="619104"/>
            <a:ext cx="2520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Comunidade</a:t>
            </a:r>
            <a:r>
              <a:rPr lang="en-US" sz="1000" b="1" i="0" dirty="0">
                <a:solidFill>
                  <a:srgbClr val="291D19"/>
                </a:solidFill>
              </a:rPr>
              <a:t> do KM 221- </a:t>
            </a:r>
            <a:r>
              <a:rPr lang="en-US" sz="1000" b="1" i="0" dirty="0" err="1">
                <a:solidFill>
                  <a:srgbClr val="291D19"/>
                </a:solidFill>
              </a:rPr>
              <a:t>Placas</a:t>
            </a:r>
            <a:r>
              <a:rPr lang="en-US" sz="1000" b="1" i="0" dirty="0">
                <a:solidFill>
                  <a:srgbClr val="291D19"/>
                </a:solidFill>
              </a:rPr>
              <a:t>-PA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7D167CB9-A13D-0347-9C8D-B38EFFBB85B3}"/>
              </a:ext>
            </a:extLst>
          </p:cNvPr>
          <p:cNvSpPr/>
          <p:nvPr/>
        </p:nvSpPr>
        <p:spPr>
          <a:xfrm>
            <a:off x="4659864" y="3081025"/>
            <a:ext cx="2520549" cy="9023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Fanfarra de Placas 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 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/>
              </a:rPr>
              <a:t>Km 221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F576F6-D89C-254E-A71F-EF5EBC6F0C31}"/>
              </a:ext>
            </a:extLst>
          </p:cNvPr>
          <p:cNvSpPr/>
          <p:nvPr/>
        </p:nvSpPr>
        <p:spPr>
          <a:xfrm>
            <a:off x="4659863" y="4001577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D76C482-F291-7F4C-B7A3-08DB08729902}"/>
              </a:ext>
            </a:extLst>
          </p:cNvPr>
          <p:cNvSpPr/>
          <p:nvPr/>
        </p:nvSpPr>
        <p:spPr>
          <a:xfrm>
            <a:off x="4659864" y="2831765"/>
            <a:ext cx="257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</a:t>
            </a:r>
            <a:r>
              <a:rPr lang="en-US" sz="1000" b="1" i="0" dirty="0" err="1">
                <a:solidFill>
                  <a:srgbClr val="291D19"/>
                </a:solidFill>
              </a:rPr>
              <a:t>Interpretação</a:t>
            </a:r>
            <a:r>
              <a:rPr lang="en-US" sz="1000" b="1" i="0" dirty="0">
                <a:solidFill>
                  <a:srgbClr val="291D19"/>
                </a:solidFill>
              </a:rPr>
              <a:t>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F659B01-D25E-8F44-A486-427DC621C53D}"/>
              </a:ext>
            </a:extLst>
          </p:cNvPr>
          <p:cNvSpPr/>
          <p:nvPr/>
        </p:nvSpPr>
        <p:spPr>
          <a:xfrm>
            <a:off x="4547663" y="2290008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produzidas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7" name="Vila Enche Concha — Prostituição…">
            <a:extLst>
              <a:ext uri="{FF2B5EF4-FFF2-40B4-BE49-F238E27FC236}">
                <a16:creationId xmlns:a16="http://schemas.microsoft.com/office/drawing/2014/main" id="{2AFCF787-C972-734E-9D75-6FDD5DF4D126}"/>
              </a:ext>
            </a:extLst>
          </p:cNvPr>
          <p:cNvSpPr txBox="1">
            <a:spLocks/>
          </p:cNvSpPr>
          <p:nvPr/>
        </p:nvSpPr>
        <p:spPr>
          <a:xfrm>
            <a:off x="2936429" y="5313880"/>
            <a:ext cx="4110035" cy="4441323"/>
          </a:xfrm>
          <a:prstGeom prst="rect">
            <a:avLst/>
          </a:prstGeom>
          <a:ln w="3175">
            <a:miter lim="400000"/>
          </a:ln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 lnSpcReduction="10000"/>
          </a:bodyPr>
          <a:lstStyle>
            <a:lvl1pPr marL="343952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1pPr>
            <a:lvl2pPr marL="609734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2pPr>
            <a:lvl3pPr marL="875516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3pPr>
            <a:lvl4pPr marL="1141298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4pPr>
            <a:lvl5pPr marL="1407079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5pPr>
            <a:lvl6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6pPr>
            <a:lvl7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7pPr>
            <a:lvl8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8pPr>
            <a:lvl9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9pPr>
          </a:lstStyle>
          <a:p>
            <a:pPr marL="0" indent="0" algn="ctr" defTabSz="356213" hangingPunct="1">
              <a:spcBef>
                <a:spcPts val="0"/>
              </a:spcBef>
              <a:buSzTx/>
              <a:buFontTx/>
              <a:buNone/>
              <a:defRPr sz="4483">
                <a:solidFill>
                  <a:srgbClr val="817463"/>
                </a:solidFill>
                <a:effectLst/>
              </a:defRPr>
            </a:pPr>
            <a:endParaRPr lang="pt-BR" sz="1700" dirty="0">
              <a:solidFill>
                <a:srgbClr val="291D19"/>
              </a:solidFill>
              <a:effectLst/>
            </a:endParaRPr>
          </a:p>
          <a:p>
            <a:pPr marL="0" indent="0" algn="ctr" defTabSz="356213" hangingPunct="1">
              <a:spcBef>
                <a:spcPts val="0"/>
              </a:spcBef>
              <a:buSzTx/>
              <a:buFont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700" dirty="0">
                <a:solidFill>
                  <a:srgbClr val="291D19"/>
                </a:solidFill>
                <a:effectLst/>
              </a:rPr>
              <a:t>Montes Belos — Respeito à diversidade de gênero </a:t>
            </a:r>
          </a:p>
          <a:p>
            <a:pPr marL="0" indent="0" algn="just" defTabSz="356213" hangingPunct="1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>
                <a:effectLst/>
              </a:rPr>
              <a:t>	</a:t>
            </a:r>
            <a:r>
              <a:rPr lang="pt-BR" sz="1200" dirty="0"/>
              <a:t>Nesta dramatização o grupo problematizou o drama juvenil perante a homofobia revelando o sofrimento que sentem perante o preconceito de familiares e colegas. Da dramatização de um comportamento preconceituoso visto nas relações sociais do cotidiano se intercalou uma cena com o depoimento do aluno sobre as consequências do preconceito para a vida dos jovens. Para desenvolver o teatro documentário utilizou o recurso audiovisual na câmera do celular. Em seguida, editaram a filmagem no aplicativo </a:t>
            </a:r>
            <a:r>
              <a:rPr lang="pt-BR" sz="1200" i="1" dirty="0" err="1"/>
              <a:t>Kinemaster</a:t>
            </a:r>
            <a:r>
              <a:rPr lang="pt-BR" sz="1200" i="1" dirty="0"/>
              <a:t> </a:t>
            </a:r>
            <a:r>
              <a:rPr lang="pt-BR" sz="1200" dirty="0"/>
              <a:t>inserindo  as cenas, os comentários, a apresentação do elenco e utilizam as linguagens do teatro, das artes visuais e da música.</a:t>
            </a:r>
          </a:p>
          <a:p>
            <a:pPr marL="0" indent="0" algn="just" defTabSz="356213" hangingPunct="1">
              <a:lnSpc>
                <a:spcPct val="170000"/>
              </a:lnSpc>
              <a:spcBef>
                <a:spcPts val="2248"/>
              </a:spcBef>
              <a:buSzTx/>
              <a:buFontTx/>
              <a:buNone/>
              <a:defRPr sz="2596">
                <a:effectLst/>
              </a:defRPr>
            </a:pPr>
            <a:endParaRPr lang="pt-BR" sz="1200" dirty="0">
              <a:effectLst/>
            </a:endParaRP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07CEDC4-9F77-8C40-81B6-66FF924CA9B1}"/>
              </a:ext>
            </a:extLst>
          </p:cNvPr>
          <p:cNvSpPr/>
          <p:nvPr/>
        </p:nvSpPr>
        <p:spPr>
          <a:xfrm>
            <a:off x="411351" y="8371315"/>
            <a:ext cx="2395569" cy="90931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Respeito à diversidade de gênero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  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4"/>
              </a:rPr>
              <a:t>Montes Belos 1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AAEB6CF-7A27-AB40-9F0B-A30B8135C617}"/>
              </a:ext>
            </a:extLst>
          </p:cNvPr>
          <p:cNvSpPr/>
          <p:nvPr/>
        </p:nvSpPr>
        <p:spPr>
          <a:xfrm>
            <a:off x="381292" y="5053769"/>
            <a:ext cx="2326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>
                <a:solidFill>
                  <a:srgbClr val="291D19"/>
                </a:solidFill>
              </a:rPr>
              <a:t>Montes </a:t>
            </a:r>
            <a:r>
              <a:rPr lang="en-US" sz="1000" b="1" i="0" dirty="0" err="1">
                <a:solidFill>
                  <a:srgbClr val="291D19"/>
                </a:solidFill>
              </a:rPr>
              <a:t>Belos</a:t>
            </a:r>
            <a:r>
              <a:rPr lang="en-US" sz="1000" b="1" i="0" dirty="0">
                <a:solidFill>
                  <a:srgbClr val="291D19"/>
                </a:solidFill>
              </a:rPr>
              <a:t> – </a:t>
            </a:r>
            <a:r>
              <a:rPr lang="en-US" sz="1000" b="1" i="0" dirty="0" err="1">
                <a:solidFill>
                  <a:srgbClr val="291D19"/>
                </a:solidFill>
              </a:rPr>
              <a:t>Pacajá</a:t>
            </a:r>
            <a:r>
              <a:rPr lang="en-US" sz="1000" b="1" i="0" dirty="0">
                <a:solidFill>
                  <a:srgbClr val="291D19"/>
                </a:solidFill>
              </a:rPr>
              <a:t>-Pa</a:t>
            </a:r>
            <a:endParaRPr lang="en-US" sz="1000" dirty="0">
              <a:solidFill>
                <a:srgbClr val="291D19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A48962-0DD8-7044-9C1D-840253612064}"/>
              </a:ext>
            </a:extLst>
          </p:cNvPr>
          <p:cNvSpPr/>
          <p:nvPr/>
        </p:nvSpPr>
        <p:spPr>
          <a:xfrm>
            <a:off x="381292" y="8125120"/>
            <a:ext cx="2177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do Teatro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E921918-CCD6-684B-B255-A2038537A8A6}"/>
              </a:ext>
            </a:extLst>
          </p:cNvPr>
          <p:cNvSpPr/>
          <p:nvPr/>
        </p:nvSpPr>
        <p:spPr>
          <a:xfrm>
            <a:off x="420237" y="9279305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5EEA091-C053-C44E-932B-ED06B0EE2F0A}"/>
              </a:ext>
            </a:extLst>
          </p:cNvPr>
          <p:cNvSpPr/>
          <p:nvPr/>
        </p:nvSpPr>
        <p:spPr>
          <a:xfrm>
            <a:off x="411351" y="7592904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produzidas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pic>
        <p:nvPicPr>
          <p:cNvPr id="23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2E8403AF-5C79-C840-80C7-8477D97C9671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92" y="5270457"/>
            <a:ext cx="2447185" cy="2329005"/>
          </a:xfrm>
          <a:prstGeom prst="rect">
            <a:avLst/>
          </a:prstGeom>
        </p:spPr>
      </p:pic>
      <p:pic>
        <p:nvPicPr>
          <p:cNvPr id="28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435F2E3B-90BD-5741-9840-D381C9372906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839" y="845573"/>
            <a:ext cx="2683479" cy="1444435"/>
          </a:xfrm>
          <a:prstGeom prst="rect">
            <a:avLst/>
          </a:prstGeom>
        </p:spPr>
      </p:pic>
      <p:pic>
        <p:nvPicPr>
          <p:cNvPr id="22" name="image5.png">
            <a:extLst>
              <a:ext uri="{FF2B5EF4-FFF2-40B4-BE49-F238E27FC236}">
                <a16:creationId xmlns:a16="http://schemas.microsoft.com/office/drawing/2014/main" id="{974C87A4-896A-8E4A-8C83-01FDF49056E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9863" y="1020617"/>
            <a:ext cx="2431039" cy="1205132"/>
          </a:xfrm>
          <a:prstGeom prst="rect">
            <a:avLst/>
          </a:prstGeom>
          <a:ln/>
        </p:spPr>
      </p:pic>
      <p:pic>
        <p:nvPicPr>
          <p:cNvPr id="24" name="image13.png">
            <a:extLst>
              <a:ext uri="{FF2B5EF4-FFF2-40B4-BE49-F238E27FC236}">
                <a16:creationId xmlns:a16="http://schemas.microsoft.com/office/drawing/2014/main" id="{26813BBC-110A-AF4A-8AC0-BD26AD89B51E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439" y="5436157"/>
            <a:ext cx="2144889" cy="2043164"/>
          </a:xfrm>
          <a:prstGeom prst="rect">
            <a:avLst/>
          </a:prstGeom>
          <a:ln w="25400">
            <a:solidFill>
              <a:srgbClr val="CCCCCC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8704837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ila Enche Concha — Prostituição…"/>
          <p:cNvSpPr txBox="1">
            <a:spLocks noGrp="1"/>
          </p:cNvSpPr>
          <p:nvPr>
            <p:ph type="body" sz="half" idx="1"/>
          </p:nvPr>
        </p:nvSpPr>
        <p:spPr>
          <a:xfrm>
            <a:off x="479967" y="284501"/>
            <a:ext cx="4080743" cy="441478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</p:spPr>
        <p:txBody>
          <a:bodyPr>
            <a:normAutofit lnSpcReduction="10000"/>
          </a:bodyPr>
          <a:lstStyle/>
          <a:p>
            <a:pPr marL="0" indent="0" algn="ctr" defTabSz="356213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600" dirty="0">
                <a:solidFill>
                  <a:srgbClr val="291D19"/>
                </a:solidFill>
              </a:rPr>
              <a:t>Belos Montes — Gravidez e o casamento</a:t>
            </a:r>
          </a:p>
          <a:p>
            <a:pPr marL="0" indent="0" algn="just" defTabSz="356213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/>
              <a:t>	Nesta peça teatral realizada numa fazenda os alunos discutiram a gravidez e o casamento na juventude retratando um evento institucional cotidiano. Na  intenção de produzir um curta-metragem fizeram a caracterização dos personagens com indumentárias e produziram acessórios. Se percebeu a elaboração de um roteiro de falas para cada cena e a gravação delas separadamente. Em seguida partiram para edição do vídeo no aplicativo </a:t>
            </a:r>
            <a:r>
              <a:rPr lang="pt-BR" sz="1200" i="1" dirty="0" err="1"/>
              <a:t>Kinemaster</a:t>
            </a:r>
            <a:r>
              <a:rPr lang="pt-BR" sz="1200" dirty="0"/>
              <a:t>, onde  inseriram  cenas, comentários, a apresentação do elenco, a moral da história e a trilha sonora, nos moldes de uma comédia grega. Na condução do processo criativo e interativo foi utilizada como forma expressiva a música e o teatro. A gravação das cenas foi possível com o uso de recurso audiovisual do aparelho celular e edição no aplicativo.</a:t>
            </a:r>
          </a:p>
        </p:txBody>
      </p:sp>
      <p:sp>
        <p:nvSpPr>
          <p:cNvPr id="223" name="Número do Slide"/>
          <p:cNvSpPr txBox="1">
            <a:spLocks noGrp="1"/>
          </p:cNvSpPr>
          <p:nvPr>
            <p:ph type="sldNum" sz="quarter" idx="2"/>
          </p:nvPr>
        </p:nvSpPr>
        <p:spPr>
          <a:xfrm flipH="1">
            <a:off x="7090902" y="10126301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15</a:t>
            </a:fld>
            <a:endParaRPr sz="1200" dirty="0"/>
          </a:p>
        </p:txBody>
      </p:sp>
      <p:sp>
        <p:nvSpPr>
          <p:cNvPr id="228" name="Texto"/>
          <p:cNvSpPr txBox="1"/>
          <p:nvPr/>
        </p:nvSpPr>
        <p:spPr>
          <a:xfrm>
            <a:off x="359301" y="8942486"/>
            <a:ext cx="6557654" cy="524829"/>
          </a:xfrm>
          <a:prstGeom prst="rect">
            <a:avLst/>
          </a:prstGeom>
          <a:ln w="3175">
            <a:miter lim="400000"/>
          </a:ln>
        </p:spPr>
        <p:txBody>
          <a:bodyPr lIns="29530" tIns="29530" rIns="29530" bIns="29530" anchor="ctr">
            <a:spAutoFit/>
          </a:bodyPr>
          <a:lstStyle/>
          <a:p>
            <a:pPr>
              <a:defRPr sz="3900" i="0">
                <a:solidFill>
                  <a:srgbClr val="817463"/>
                </a:solidFill>
              </a:defRPr>
            </a:pPr>
            <a:endParaRPr sz="3023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3C1D0D7-730D-6B41-B231-5974E30EEC7A}"/>
              </a:ext>
            </a:extLst>
          </p:cNvPr>
          <p:cNvSpPr/>
          <p:nvPr/>
        </p:nvSpPr>
        <p:spPr>
          <a:xfrm>
            <a:off x="4659864" y="148434"/>
            <a:ext cx="2144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Comunidade</a:t>
            </a:r>
            <a:r>
              <a:rPr lang="en-US" sz="1000" b="1" i="0" dirty="0">
                <a:solidFill>
                  <a:srgbClr val="291D19"/>
                </a:solidFill>
              </a:rPr>
              <a:t> Montes </a:t>
            </a:r>
            <a:r>
              <a:rPr lang="en-US" sz="1000" b="1" i="0" dirty="0" err="1">
                <a:solidFill>
                  <a:srgbClr val="291D19"/>
                </a:solidFill>
              </a:rPr>
              <a:t>Belos</a:t>
            </a:r>
            <a:r>
              <a:rPr lang="en-US" sz="1000" b="1" i="0" dirty="0">
                <a:solidFill>
                  <a:srgbClr val="291D19"/>
                </a:solidFill>
              </a:rPr>
              <a:t>- </a:t>
            </a:r>
            <a:r>
              <a:rPr lang="en-US" sz="1000" b="1" i="0" dirty="0" err="1">
                <a:solidFill>
                  <a:srgbClr val="291D19"/>
                </a:solidFill>
              </a:rPr>
              <a:t>Pacajá</a:t>
            </a:r>
            <a:r>
              <a:rPr lang="en-US" sz="1000" b="1" i="0" dirty="0">
                <a:solidFill>
                  <a:srgbClr val="291D19"/>
                </a:solidFill>
              </a:rPr>
              <a:t>-PA</a:t>
            </a:r>
            <a:endParaRPr lang="en-US" sz="1000" dirty="0">
              <a:solidFill>
                <a:srgbClr val="291D19"/>
              </a:solidFill>
            </a:endParaRP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7D167CB9-A13D-0347-9C8D-B38EFFBB85B3}"/>
              </a:ext>
            </a:extLst>
          </p:cNvPr>
          <p:cNvSpPr/>
          <p:nvPr/>
        </p:nvSpPr>
        <p:spPr>
          <a:xfrm>
            <a:off x="4659864" y="3673801"/>
            <a:ext cx="2520549" cy="9023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Gravidez e o Casamento 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 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/>
              </a:rPr>
              <a:t>Montes Belos 2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F576F6-D89C-254E-A71F-EF5EBC6F0C31}"/>
              </a:ext>
            </a:extLst>
          </p:cNvPr>
          <p:cNvSpPr/>
          <p:nvPr/>
        </p:nvSpPr>
        <p:spPr>
          <a:xfrm>
            <a:off x="4677172" y="3021051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D76C482-F291-7F4C-B7A3-08DB08729902}"/>
              </a:ext>
            </a:extLst>
          </p:cNvPr>
          <p:cNvSpPr/>
          <p:nvPr/>
        </p:nvSpPr>
        <p:spPr>
          <a:xfrm>
            <a:off x="4620485" y="3432279"/>
            <a:ext cx="2571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</a:t>
            </a:r>
            <a:r>
              <a:rPr lang="en-US" sz="1000" b="1" i="0" dirty="0" err="1">
                <a:solidFill>
                  <a:srgbClr val="291D19"/>
                </a:solidFill>
              </a:rPr>
              <a:t>Interpretação</a:t>
            </a:r>
            <a:r>
              <a:rPr lang="en-US" sz="1000" b="1" i="0" dirty="0">
                <a:solidFill>
                  <a:srgbClr val="291D19"/>
                </a:solidFill>
              </a:rPr>
              <a:t>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7" name="Vila Enche Concha — Prostituição…">
            <a:extLst>
              <a:ext uri="{FF2B5EF4-FFF2-40B4-BE49-F238E27FC236}">
                <a16:creationId xmlns:a16="http://schemas.microsoft.com/office/drawing/2014/main" id="{2AFCF787-C972-734E-9D75-6FDD5DF4D126}"/>
              </a:ext>
            </a:extLst>
          </p:cNvPr>
          <p:cNvSpPr txBox="1">
            <a:spLocks/>
          </p:cNvSpPr>
          <p:nvPr/>
        </p:nvSpPr>
        <p:spPr>
          <a:xfrm>
            <a:off x="2936429" y="5313880"/>
            <a:ext cx="4110035" cy="4441323"/>
          </a:xfrm>
          <a:prstGeom prst="rect">
            <a:avLst/>
          </a:prstGeom>
          <a:ln w="3175">
            <a:miter lim="400000"/>
          </a:ln>
          <a:scene3d>
            <a:camera prst="orthographicFront"/>
            <a:lightRig rig="threePt" dir="t"/>
          </a:scene3d>
          <a:sp3d contourW="12700">
            <a:contourClr>
              <a:srgbClr val="291D19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343952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1pPr>
            <a:lvl2pPr marL="609734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2pPr>
            <a:lvl3pPr marL="875516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3pPr>
            <a:lvl4pPr marL="1141298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4pPr>
            <a:lvl5pPr marL="1407079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5pPr>
            <a:lvl6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6pPr>
            <a:lvl7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7pPr>
            <a:lvl8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8pPr>
            <a:lvl9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9pPr>
          </a:lstStyle>
          <a:p>
            <a:pPr marL="0" indent="0" algn="ctr" defTabSz="356213" hangingPunct="1">
              <a:spcBef>
                <a:spcPts val="0"/>
              </a:spcBef>
              <a:buSzTx/>
              <a:buFontTx/>
              <a:buNone/>
              <a:defRPr sz="4483">
                <a:solidFill>
                  <a:srgbClr val="817463"/>
                </a:solidFill>
                <a:effectLst/>
              </a:defRPr>
            </a:pPr>
            <a:endParaRPr lang="pt-BR" sz="1700" dirty="0">
              <a:solidFill>
                <a:srgbClr val="291D19"/>
              </a:solidFill>
              <a:effectLst/>
            </a:endParaRPr>
          </a:p>
          <a:p>
            <a:pPr marL="0" indent="0" algn="ctr" defTabSz="356213" hangingPunct="1">
              <a:spcBef>
                <a:spcPts val="0"/>
              </a:spcBef>
              <a:buSzTx/>
              <a:buNone/>
              <a:defRPr sz="4483">
                <a:solidFill>
                  <a:srgbClr val="817463"/>
                </a:solidFill>
                <a:effectLst/>
              </a:defRPr>
            </a:pPr>
            <a:r>
              <a:rPr lang="pt-BR" sz="1700" dirty="0">
                <a:solidFill>
                  <a:srgbClr val="291D19"/>
                </a:solidFill>
                <a:effectLst/>
              </a:rPr>
              <a:t>Montes Belos — Preconceito Racial </a:t>
            </a:r>
          </a:p>
          <a:p>
            <a:pPr marL="0" indent="0" algn="just" defTabSz="356213" hangingPunct="1">
              <a:lnSpc>
                <a:spcPct val="170000"/>
              </a:lnSpc>
              <a:spcBef>
                <a:spcPts val="2248"/>
              </a:spcBef>
              <a:buSzTx/>
              <a:buNone/>
              <a:defRPr sz="2596">
                <a:effectLst/>
              </a:defRPr>
            </a:pPr>
            <a:r>
              <a:rPr lang="pt-BR" sz="1200" dirty="0">
                <a:effectLst/>
              </a:rPr>
              <a:t>	</a:t>
            </a:r>
            <a:r>
              <a:rPr lang="pt-BR" sz="1200" dirty="0"/>
              <a:t>Nesta dramatização o grupo problematizou o racismo e o sofrimento da população negra perante o preconceito. Os alunos encenaram situações do dia a dia enfrentadas pelos jovens em vários ambientes. Na sequência os alunos discutiram as violências geradas por situações inexplicáveis e apelaram para que esse tipo de violência não seja alimentada evitando o sofrimento das minorias. Para desenvolver o teatro documentário utilizou o recurso audiovisual na câmera do celular para gravar as cenas. Em seguida editaram a filmagem no aplicativo </a:t>
            </a:r>
            <a:r>
              <a:rPr lang="pt-BR" sz="1200" i="1" dirty="0" err="1"/>
              <a:t>Kinemaster</a:t>
            </a:r>
            <a:r>
              <a:rPr lang="pt-BR" sz="1200" dirty="0"/>
              <a:t> inserindo cenas, comentários, apresentação do elenco. Utilizaram as linguagens do teatro, das artes visuais e da música.</a:t>
            </a:r>
          </a:p>
          <a:p>
            <a:pPr marL="0" indent="0" algn="just" defTabSz="356213" hangingPunct="1">
              <a:lnSpc>
                <a:spcPct val="170000"/>
              </a:lnSpc>
              <a:spcBef>
                <a:spcPts val="2248"/>
              </a:spcBef>
              <a:buSzTx/>
              <a:buFontTx/>
              <a:buNone/>
              <a:defRPr sz="2596">
                <a:effectLst/>
              </a:defRPr>
            </a:pPr>
            <a:endParaRPr lang="pt-BR" sz="1200" dirty="0">
              <a:effectLst/>
            </a:endParaRP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07CEDC4-9F77-8C40-81B6-66FF924CA9B1}"/>
              </a:ext>
            </a:extLst>
          </p:cNvPr>
          <p:cNvSpPr/>
          <p:nvPr/>
        </p:nvSpPr>
        <p:spPr>
          <a:xfrm>
            <a:off x="398212" y="9119043"/>
            <a:ext cx="2395569" cy="90931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Preconceito Racial  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4"/>
              </a:rPr>
              <a:t>Montes Belos 3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AAEB6CF-7A27-AB40-9F0B-A30B8135C617}"/>
              </a:ext>
            </a:extLst>
          </p:cNvPr>
          <p:cNvSpPr/>
          <p:nvPr/>
        </p:nvSpPr>
        <p:spPr>
          <a:xfrm>
            <a:off x="313544" y="5296604"/>
            <a:ext cx="26174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Comunidade</a:t>
            </a:r>
            <a:r>
              <a:rPr lang="en-US" sz="1000" b="1" i="0" dirty="0">
                <a:solidFill>
                  <a:srgbClr val="291D19"/>
                </a:solidFill>
              </a:rPr>
              <a:t> Montes </a:t>
            </a:r>
            <a:r>
              <a:rPr lang="en-US" sz="1000" b="1" i="0" dirty="0" err="1">
                <a:solidFill>
                  <a:srgbClr val="291D19"/>
                </a:solidFill>
              </a:rPr>
              <a:t>Belos</a:t>
            </a:r>
            <a:r>
              <a:rPr lang="en-US" sz="1000" b="1" i="0" dirty="0">
                <a:solidFill>
                  <a:srgbClr val="291D19"/>
                </a:solidFill>
              </a:rPr>
              <a:t> -- </a:t>
            </a:r>
            <a:r>
              <a:rPr lang="en-US" sz="1000" b="1" i="0" dirty="0" err="1">
                <a:solidFill>
                  <a:srgbClr val="291D19"/>
                </a:solidFill>
              </a:rPr>
              <a:t>Pacajá</a:t>
            </a:r>
            <a:r>
              <a:rPr lang="en-US" sz="1000" b="1" i="0" dirty="0">
                <a:solidFill>
                  <a:srgbClr val="291D19"/>
                </a:solidFill>
              </a:rPr>
              <a:t>-PA</a:t>
            </a:r>
            <a:endParaRPr lang="en-US" sz="1000" dirty="0">
              <a:solidFill>
                <a:srgbClr val="291D19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A48962-0DD8-7044-9C1D-840253612064}"/>
              </a:ext>
            </a:extLst>
          </p:cNvPr>
          <p:cNvSpPr/>
          <p:nvPr/>
        </p:nvSpPr>
        <p:spPr>
          <a:xfrm>
            <a:off x="395594" y="8867517"/>
            <a:ext cx="2177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Produção</a:t>
            </a:r>
            <a:r>
              <a:rPr lang="en-US" sz="1000" b="1" i="0" dirty="0">
                <a:solidFill>
                  <a:srgbClr val="291D19"/>
                </a:solidFill>
              </a:rPr>
              <a:t> audiovisual do Teatro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E921918-CCD6-684B-B255-A2038537A8A6}"/>
              </a:ext>
            </a:extLst>
          </p:cNvPr>
          <p:cNvSpPr/>
          <p:nvPr/>
        </p:nvSpPr>
        <p:spPr>
          <a:xfrm>
            <a:off x="424489" y="10028354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5EEA091-C053-C44E-932B-ED06B0EE2F0A}"/>
              </a:ext>
            </a:extLst>
          </p:cNvPr>
          <p:cNvSpPr/>
          <p:nvPr/>
        </p:nvSpPr>
        <p:spPr>
          <a:xfrm>
            <a:off x="322913" y="7912152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produzidas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25EF503-1EE1-0E4F-AC27-6C86DB0FDC9C}"/>
              </a:ext>
            </a:extLst>
          </p:cNvPr>
          <p:cNvSpPr/>
          <p:nvPr/>
        </p:nvSpPr>
        <p:spPr>
          <a:xfrm>
            <a:off x="4721610" y="4576176"/>
            <a:ext cx="2369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Audiovisual </a:t>
            </a:r>
            <a:r>
              <a:rPr lang="en-US" sz="1000" dirty="0" err="1">
                <a:solidFill>
                  <a:srgbClr val="291D19"/>
                </a:solidFill>
              </a:rPr>
              <a:t>produzido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pic>
        <p:nvPicPr>
          <p:cNvPr id="22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BA2017E4-9F13-1D4C-A32B-94C2C62ED85E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0" y="5556338"/>
            <a:ext cx="2484465" cy="2425247"/>
          </a:xfrm>
          <a:prstGeom prst="rect">
            <a:avLst/>
          </a:prstGeom>
        </p:spPr>
      </p:pic>
      <p:pic>
        <p:nvPicPr>
          <p:cNvPr id="24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98D89F71-DC18-C141-BE93-14BEC0BA4A18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023" y="713551"/>
            <a:ext cx="2657711" cy="2361648"/>
          </a:xfrm>
          <a:prstGeom prst="rect">
            <a:avLst/>
          </a:prstGeom>
        </p:spPr>
      </p:pic>
      <p:pic>
        <p:nvPicPr>
          <p:cNvPr id="23" name="image12.png">
            <a:extLst>
              <a:ext uri="{FF2B5EF4-FFF2-40B4-BE49-F238E27FC236}">
                <a16:creationId xmlns:a16="http://schemas.microsoft.com/office/drawing/2014/main" id="{02C84F75-DDEE-AF44-8807-01465762521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351" y="5728290"/>
            <a:ext cx="2280854" cy="2178326"/>
          </a:xfrm>
          <a:prstGeom prst="rect">
            <a:avLst/>
          </a:prstGeom>
          <a:ln/>
        </p:spPr>
      </p:pic>
      <p:pic>
        <p:nvPicPr>
          <p:cNvPr id="28" name="image11.png">
            <a:extLst>
              <a:ext uri="{FF2B5EF4-FFF2-40B4-BE49-F238E27FC236}">
                <a16:creationId xmlns:a16="http://schemas.microsoft.com/office/drawing/2014/main" id="{0B86C766-D910-A441-9311-A7849343AD68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7806" y="905624"/>
            <a:ext cx="2374221" cy="20660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355909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onsiderações finais"/>
          <p:cNvSpPr txBox="1">
            <a:spLocks noGrp="1"/>
          </p:cNvSpPr>
          <p:nvPr>
            <p:ph type="title"/>
          </p:nvPr>
        </p:nvSpPr>
        <p:spPr>
          <a:xfrm>
            <a:off x="536560" y="252771"/>
            <a:ext cx="6526691" cy="622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/>
              </a:defRPr>
            </a:pPr>
            <a:r>
              <a:rPr lang="en-US" sz="3000" dirty="0" err="1"/>
              <a:t>Avaliação</a:t>
            </a:r>
            <a:r>
              <a:rPr lang="en-US" sz="3000" dirty="0"/>
              <a:t> </a:t>
            </a:r>
            <a:r>
              <a:rPr sz="3000" dirty="0"/>
              <a:t> </a:t>
            </a:r>
          </a:p>
        </p:txBody>
      </p:sp>
      <p:sp>
        <p:nvSpPr>
          <p:cNvPr id="277" name="Dê dois toques para editar"/>
          <p:cNvSpPr txBox="1">
            <a:spLocks noGrp="1"/>
          </p:cNvSpPr>
          <p:nvPr>
            <p:ph type="body" sz="half" idx="1"/>
          </p:nvPr>
        </p:nvSpPr>
        <p:spPr>
          <a:xfrm>
            <a:off x="536560" y="1002890"/>
            <a:ext cx="6526691" cy="8806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pt-BR" sz="1200" dirty="0">
                <a:effectLst/>
              </a:rPr>
              <a:t>Conduzindo um processo criativo e interativo em artes adquirimos consciência de nossa identidade multicultural, ao explorar a diversidade de saberes e a singularidade cultural do entorno e quando assimilamos a arte de períodos históricos distintos integramos nestes processos: técnicas, ideias, saberes, costumes aculturados e outros derivados do ciberespaço. Na culminância, os participantes do projeto avaliaram que as manifestações artísticas se mostraram singulares e significativas para eles quando puderam delimitar seu contexto gerador (histórico, social e cultural) para validar sua visão de mundo e explicar diferentes culturas, padrões de beleza e preconceitos. De fronte disso, se inspiraram ora nas manifestações da arte antiga a contemporânea, ora nas conexões que fizeram com sua realidade, sendo importante ressaltar nossa satisfação com os resultados gerados desta atitude reflexiva, crítica e de significados múltiplos e multifacetados.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As dificuldades vivenciadas no cotidiano amazônico pelo aluno com a energia elétrica e o transporte escolar não o desmotivou a querer ir á escola e almejar a conclusão do ensino médio, mas o sentido do aprendizado de arte para esse aluno transformou sua relação com o componente curricular Arte.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O sentido do aprendizado de arte para o aluno do ensino médio, antes da realização do projeto, não era compreendido por ele como oportunidade de crescimento e desenvolvimento pessoal e tampouco para atuação na sociedade, mas isso mudou muito após a condução do projeto. 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Durante o desenvolvimento e realização do projeto a oportunidade do aluno protagonizar a condução de um processo criativo tornou as aulas mais interessantes, assim os contextos, práticas e materialidades discutidas nas aulas se integraram a crenças pessoais e coletivas, a aspectos da vida cotidiana, ao desejo de obter acesso a direitos e as lutas sociais peculiares a amazônia paraense. 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Sobre a intervenção docente de apoio, se destaca que o envolvimento do aluno com a arte de diferentes períodos favoreceu seu relacionamento sensível e consciente com o mundo do imaginário, das memórias e das ideias e o fez integrar o conhecimento em manifestações artísticas expressivas que identificou no ambiente escolar, nas vilas e nas comunidades. Porquanto, foi através do incentivo de professores e colegas que exploraram a prática do canto coral, da dança, do espetáculo, da dramatização, do documentário, da formação de grupo musical instrumental. 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Da intervenção protagonizada pelo aluno se percebe o caráter intencional das produções e sua natureza comunicativa, pela escolha deliberada que fizeram de temáticas críticas inspirada nos contextos, práticas e materialidades discutidas nas aulas. Neste momento do processo se percebeu que o aluno se apropriou destas informações e as traduziu para o contexto de sua sociedade e cultura.  </a:t>
            </a:r>
          </a:p>
          <a:p>
            <a:pPr marL="0" indent="457200">
              <a:buNone/>
            </a:pPr>
            <a:endParaRPr sz="1200" dirty="0"/>
          </a:p>
        </p:txBody>
      </p:sp>
      <p:sp>
        <p:nvSpPr>
          <p:cNvPr id="27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199784" y="10232395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16</a:t>
            </a:fld>
            <a:endParaRPr sz="12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ê dois toques para editar"/>
          <p:cNvSpPr txBox="1">
            <a:spLocks noGrp="1"/>
          </p:cNvSpPr>
          <p:nvPr>
            <p:ph type="body" sz="half" idx="1"/>
          </p:nvPr>
        </p:nvSpPr>
        <p:spPr>
          <a:xfrm>
            <a:off x="516896" y="226142"/>
            <a:ext cx="6526691" cy="9340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pt-BR" sz="1200" dirty="0">
                <a:effectLst/>
              </a:rPr>
              <a:t>Neste nexo, colocaram na baila das discussões a garantia de direitos a educação e o acesso a bens culturais, denunciaram a prostituição, o preconceito de raça, gênero, discutiram assuntos do cotidiano como a gravidez e o casamento, e o trabalho do jovem na zona rural. Destaca-se que o processo criativo e interativo em arte mobilizou o aluno elaborar a apresentação com recurso de áudio na execução de playback, do audiovisual com o emprego de gravação em vídeo e com o uso de aplicativos baixados do próprio celular do aluno para ser compartilhado como conhecimento produzido por ele com o centro de mídias (estúdio) e com outras salas de aula do SEI.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Neste passo, foi notável a mudança de comportamento do aluno frente as aulas de arte e durante a execução do projeto, pois foi notório o valor que deu ao aprendizado. 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Logo, podemos afirmar que o aprendizado em arte ocorreu de forma ampla e multifacetada e foi motivada pela tomada de consciência pelo aluno de que o seu sentido não está relacionado a mera memorização de conteúdos, mas a uma construção colaborativa capaz de promover o desenvolvimento de habilidades artísticas contribuintes na construção do conhecimento sensível e capaz de melhorar sua qualidade de vida, o ajudar a realizar sonhos, projetos de vida e o mover a alcançar metas de progressão acadêmica ou de profissionalização.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Com a conclusão deste projeto, refletindo sobre a docência em arte, ficou evidente o quão desafiador é personalizar o ensino de arte para mobilizar um modelo de ensino híbrido em sala de aula mediada por tecnologia digital para apoiar e incentivar o aluno a se conectar com estímulos visuais, sonoros, olfativos e cinéticos com a totalidade de eventos artísticos do cotidiano da Amazônia paraense. Sobre isso, observamos que a distância física e geográfica entre professora e aluno não dificultou a condução de um processo criativo pelo aluno, mas a desconsideração do público que recebe esse ensino parece ter sido o fator que distanciava o aluno das aulas. Isso, me motivou a olhar com mais atenção para o público que recebe esse ensino considerar essa questão no planejamento das aulas. </a:t>
            </a:r>
          </a:p>
          <a:p>
            <a:pPr marL="0" indent="457200">
              <a:buNone/>
            </a:pPr>
            <a:r>
              <a:rPr lang="pt-BR" sz="1200" dirty="0">
                <a:effectLst/>
              </a:rPr>
              <a:t>Da inquietação gerada em torno da possibilidade de mover o aluno a protagonizar suas ações em sala acredito que ao sair da zona de conforto, cresci profissionalmente, principalmente quando assumi a condição de propositora de processos criativos, do que como professora de artes. Isto é, quando me abri a discussões, deixando espaço para o aluno produzir com liberdade e autonomia. Outrossim, a mudança de postura na avaliação do processo ocorreu durante o percurso, quer seja quando os alunos realizaram atividades, quer seja na conversa informal, possível no momento de interatividade entre professora e alunos. O que chamou atenção foi que o processo de avaliação se deu de forma solidária, e conduzir uma avaliação em artes nestes moldes é muito difícil, pois depende de acolher ideias e orientar sem julgar. O resultado obtido com o projeto emocionou e inspirou alunos, equipe pedagógica e professores e, sobretudo, nos motivou a querer empreender outros projetos depois de vivenciar essa experiência de todos nós. </a:t>
            </a:r>
            <a:endParaRPr sz="1200" dirty="0"/>
          </a:p>
        </p:txBody>
      </p:sp>
      <p:sp>
        <p:nvSpPr>
          <p:cNvPr id="27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199784" y="10232395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17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9799933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onsiderações finais"/>
          <p:cNvSpPr txBox="1">
            <a:spLocks noGrp="1"/>
          </p:cNvSpPr>
          <p:nvPr>
            <p:ph type="title"/>
          </p:nvPr>
        </p:nvSpPr>
        <p:spPr>
          <a:xfrm>
            <a:off x="536560" y="252771"/>
            <a:ext cx="6526691" cy="622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effectLst/>
              </a:defRPr>
            </a:pPr>
            <a:r>
              <a:rPr lang="pt-BR" sz="3000" dirty="0">
                <a:solidFill>
                  <a:srgbClr val="291D19"/>
                </a:solidFill>
              </a:rPr>
              <a:t>Referências</a:t>
            </a:r>
            <a:r>
              <a:rPr lang="pt-BR" sz="3000" dirty="0"/>
              <a:t>  </a:t>
            </a:r>
          </a:p>
        </p:txBody>
      </p:sp>
      <p:sp>
        <p:nvSpPr>
          <p:cNvPr id="277" name="Dê dois toques para editar"/>
          <p:cNvSpPr txBox="1">
            <a:spLocks noGrp="1"/>
          </p:cNvSpPr>
          <p:nvPr>
            <p:ph type="body" sz="half" idx="1"/>
          </p:nvPr>
        </p:nvSpPr>
        <p:spPr>
          <a:xfrm>
            <a:off x="536560" y="1052051"/>
            <a:ext cx="6526691" cy="70792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200" dirty="0">
                <a:solidFill>
                  <a:srgbClr val="291D19"/>
                </a:solidFill>
                <a:effectLst/>
              </a:rPr>
              <a:t>BERGMANN, Jonathan; SANS, Aaron. 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A sala de aula invertida: </a:t>
            </a:r>
            <a:r>
              <a:rPr lang="pt-BR" sz="1200" dirty="0">
                <a:solidFill>
                  <a:srgbClr val="291D19"/>
                </a:solidFill>
                <a:effectLst/>
              </a:rPr>
              <a:t>uma metodologia ativa de aprendizagem. Trad. Afonso Celso da Cunha Serra. 1.ª ed. - Rio de Janeiro: LTC, 2018.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pt-BR" sz="1200" dirty="0">
                <a:solidFill>
                  <a:srgbClr val="291D19"/>
                </a:solidFill>
              </a:rPr>
            </a:br>
            <a:r>
              <a:rPr lang="pt-BR" sz="1200" cap="all" dirty="0">
                <a:solidFill>
                  <a:srgbClr val="291D19"/>
                </a:solidFill>
                <a:effectLst/>
              </a:rPr>
              <a:t>BORUCHOVITCH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Evely (Org.); </a:t>
            </a:r>
            <a:r>
              <a:rPr lang="pt-BR" sz="1200" cap="all" dirty="0">
                <a:solidFill>
                  <a:srgbClr val="291D19"/>
                </a:solidFill>
                <a:effectLst/>
              </a:rPr>
              <a:t>BZUNECK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Aloyseo (Org.).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A motivação do aluno</a:t>
            </a:r>
            <a:r>
              <a:rPr lang="pt-BR" sz="1200" dirty="0">
                <a:solidFill>
                  <a:srgbClr val="291D19"/>
                </a:solidFill>
                <a:effectLst/>
              </a:rPr>
              <a:t>: contribuições da psicologia contemporânea. 4. ed. Petropólis, RJ: Vozes, 2009.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Brasil</a:t>
            </a:r>
            <a:r>
              <a:rPr lang="pt-BR" sz="1200" dirty="0">
                <a:solidFill>
                  <a:srgbClr val="291D19"/>
                </a:solidFill>
                <a:effectLst/>
              </a:rPr>
              <a:t>. 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Diretrizes Curriculares Nacionais da Educação Básica</a:t>
            </a:r>
            <a:r>
              <a:rPr lang="pt-BR" sz="1200" dirty="0">
                <a:solidFill>
                  <a:srgbClr val="291D19"/>
                </a:solidFill>
                <a:effectLst/>
              </a:rPr>
              <a:t>. Brasília, DF: Ministério da Educação: MEC, 2013.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BRASIL</a:t>
            </a:r>
            <a:r>
              <a:rPr lang="pt-BR" sz="1200" dirty="0">
                <a:solidFill>
                  <a:srgbClr val="291D19"/>
                </a:solidFill>
                <a:effectLst/>
              </a:rPr>
              <a:t>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PORTARIA MEC Nº 438, DE 28 DE MAIO DE 1998</a:t>
            </a:r>
            <a:r>
              <a:rPr lang="pt-BR" sz="1200" dirty="0">
                <a:solidFill>
                  <a:srgbClr val="291D19"/>
                </a:solidFill>
                <a:effectLst/>
              </a:rPr>
              <a:t>. Exame Nacional do Ensino Médio: ENEM. Brasília, DF: Ministério da Educação e Cultura, 1988. Disponível em: </a:t>
            </a:r>
            <a:r>
              <a:rPr lang="pt-BR" sz="1200" dirty="0" err="1">
                <a:solidFill>
                  <a:srgbClr val="291D19"/>
                </a:solidFill>
                <a:effectLst/>
              </a:rPr>
              <a:t>http</a:t>
            </a:r>
            <a:r>
              <a:rPr lang="pt-BR" sz="1200" dirty="0">
                <a:solidFill>
                  <a:srgbClr val="291D19"/>
                </a:solidFill>
                <a:effectLst/>
              </a:rPr>
              <a:t>://</a:t>
            </a:r>
            <a:r>
              <a:rPr lang="pt-BR" sz="1200" dirty="0" err="1">
                <a:solidFill>
                  <a:srgbClr val="291D19"/>
                </a:solidFill>
                <a:effectLst/>
              </a:rPr>
              <a:t>www.crmariocovas.sp.gov.br</a:t>
            </a:r>
            <a:r>
              <a:rPr lang="pt-BR" sz="1200" dirty="0">
                <a:solidFill>
                  <a:srgbClr val="291D19"/>
                </a:solidFill>
                <a:effectLst/>
              </a:rPr>
              <a:t>/</a:t>
            </a:r>
            <a:r>
              <a:rPr lang="pt-BR" sz="1200" dirty="0" err="1">
                <a:solidFill>
                  <a:srgbClr val="291D19"/>
                </a:solidFill>
                <a:effectLst/>
              </a:rPr>
              <a:t>pdf</a:t>
            </a:r>
            <a:r>
              <a:rPr lang="pt-BR" sz="1200" dirty="0">
                <a:solidFill>
                  <a:srgbClr val="291D19"/>
                </a:solidFill>
                <a:effectLst/>
              </a:rPr>
              <a:t>/diretrizes_p0178-0181_c.pdf. Acesso em: 16 Abr. 2020.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FONTERRADA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Marisa Trench de Oliveira.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De tramas e fios</a:t>
            </a:r>
            <a:r>
              <a:rPr lang="pt-BR" sz="1200" dirty="0">
                <a:solidFill>
                  <a:srgbClr val="291D19"/>
                </a:solidFill>
                <a:effectLst/>
              </a:rPr>
              <a:t>: um ensaio sobre música e educação. 2. ed. São Paulo: UNESP, FUNARTE, 2008.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LÉVY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Pierre.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Cibercultura</a:t>
            </a:r>
            <a:r>
              <a:rPr lang="pt-BR" sz="1200" dirty="0">
                <a:solidFill>
                  <a:srgbClr val="291D19"/>
                </a:solidFill>
                <a:effectLst/>
              </a:rPr>
              <a:t>. Tradução Carlos Irineu da Costa. São Paulo: Editora 34, 1999.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OSTROWER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Fayga.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Acasos e Criação Artística</a:t>
            </a:r>
            <a:r>
              <a:rPr lang="pt-BR" sz="1200" dirty="0">
                <a:solidFill>
                  <a:srgbClr val="291D19"/>
                </a:solidFill>
                <a:effectLst/>
              </a:rPr>
              <a:t>. 1. ed. Campinas: Unicamp, 2013.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Ostrower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Fayga. 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Criatividade e processos de criação </a:t>
            </a:r>
            <a:r>
              <a:rPr lang="pt-BR" sz="1200" dirty="0">
                <a:solidFill>
                  <a:srgbClr val="291D19"/>
                </a:solidFill>
                <a:effectLst/>
              </a:rPr>
              <a:t>. 15. ed. Petrópolis : Vozes, 2001.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SCHAFER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Raymond Murray.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A afinação do Mundo</a:t>
            </a:r>
            <a:r>
              <a:rPr lang="pt-BR" sz="1200" dirty="0">
                <a:solidFill>
                  <a:srgbClr val="291D19"/>
                </a:solidFill>
                <a:effectLst/>
              </a:rPr>
              <a:t>: uma exploração pioneira pela história passada e pelo atual estado do mais negligenciado aspecto do nosso ambiente: a paisagem sonora. 2. ed. São Paulo: UNESP, 2001.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SCHAFER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Raymond Murray.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Educação Sonora</a:t>
            </a:r>
            <a:r>
              <a:rPr lang="pt-BR" sz="1200" dirty="0">
                <a:solidFill>
                  <a:srgbClr val="291D19"/>
                </a:solidFill>
                <a:effectLst/>
              </a:rPr>
              <a:t>: 100 exercícios de Escuta e Criação de Sons. Tradução Marisa Trench Fonterrada. 2. ed. São Paulo: Melhoramentos, 2009.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SOUSA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</a:t>
            </a:r>
            <a:r>
              <a:rPr lang="pt-BR" sz="1200" dirty="0" err="1">
                <a:solidFill>
                  <a:srgbClr val="291D19"/>
                </a:solidFill>
                <a:effectLst/>
              </a:rPr>
              <a:t>Jusamara</a:t>
            </a:r>
            <a:r>
              <a:rPr lang="pt-BR" sz="1200" dirty="0">
                <a:solidFill>
                  <a:srgbClr val="291D19"/>
                </a:solidFill>
                <a:effectLst/>
              </a:rPr>
              <a:t> (Org.).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Aprender e Ensinar Música no Cotidiano</a:t>
            </a:r>
            <a:r>
              <a:rPr lang="pt-BR" sz="1200" dirty="0">
                <a:solidFill>
                  <a:srgbClr val="291D19"/>
                </a:solidFill>
                <a:effectLst/>
              </a:rPr>
              <a:t>. 2.ed. Porto Alegre: Sulina, 2009. 287 p. (Músicas ).</a:t>
            </a:r>
          </a:p>
          <a:p>
            <a:pPr marL="0" indent="0" algn="l">
              <a:lnSpc>
                <a:spcPct val="100000"/>
              </a:lnSpc>
              <a:buNone/>
            </a:pPr>
            <a:endParaRPr lang="pt-BR" sz="1200" dirty="0">
              <a:solidFill>
                <a:srgbClr val="291D19"/>
              </a:solidFill>
              <a:effectLst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pt-BR" sz="1200" cap="all" dirty="0">
                <a:solidFill>
                  <a:srgbClr val="291D19"/>
                </a:solidFill>
                <a:effectLst/>
              </a:rPr>
              <a:t>TAPIA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</a:t>
            </a:r>
            <a:r>
              <a:rPr lang="pt-BR" sz="1200" dirty="0" err="1">
                <a:solidFill>
                  <a:srgbClr val="291D19"/>
                </a:solidFill>
                <a:effectLst/>
              </a:rPr>
              <a:t>Jesús</a:t>
            </a:r>
            <a:r>
              <a:rPr lang="pt-BR" sz="1200" dirty="0">
                <a:solidFill>
                  <a:srgbClr val="291D19"/>
                </a:solidFill>
                <a:effectLst/>
              </a:rPr>
              <a:t> Alonso; </a:t>
            </a:r>
            <a:r>
              <a:rPr lang="pt-BR" sz="1200" cap="all" dirty="0">
                <a:solidFill>
                  <a:srgbClr val="291D19"/>
                </a:solidFill>
                <a:effectLst/>
              </a:rPr>
              <a:t>FITA</a:t>
            </a:r>
            <a:r>
              <a:rPr lang="pt-BR" sz="1200" dirty="0">
                <a:solidFill>
                  <a:srgbClr val="291D19"/>
                </a:solidFill>
                <a:effectLst/>
              </a:rPr>
              <a:t>, Enrique </a:t>
            </a:r>
            <a:r>
              <a:rPr lang="pt-BR" sz="1200" dirty="0" err="1">
                <a:solidFill>
                  <a:srgbClr val="291D19"/>
                </a:solidFill>
                <a:effectLst/>
              </a:rPr>
              <a:t>Caturla</a:t>
            </a:r>
            <a:r>
              <a:rPr lang="pt-BR" sz="1200" dirty="0">
                <a:solidFill>
                  <a:srgbClr val="291D19"/>
                </a:solidFill>
                <a:effectLst/>
              </a:rPr>
              <a:t>. </a:t>
            </a:r>
            <a:r>
              <a:rPr lang="pt-BR" sz="1200" b="1" dirty="0">
                <a:solidFill>
                  <a:srgbClr val="291D19"/>
                </a:solidFill>
                <a:effectLst/>
              </a:rPr>
              <a:t>A motivação na sala de aula</a:t>
            </a:r>
            <a:r>
              <a:rPr lang="pt-BR" sz="1200" dirty="0">
                <a:solidFill>
                  <a:srgbClr val="291D19"/>
                </a:solidFill>
                <a:effectLst/>
              </a:rPr>
              <a:t>: o que é, como se faz. 11. ed. São Paulo: Loyola, 2015.</a:t>
            </a:r>
          </a:p>
          <a:p>
            <a:pPr marL="0" indent="0" algn="l">
              <a:lnSpc>
                <a:spcPct val="100000"/>
              </a:lnSpc>
              <a:buNone/>
            </a:pPr>
            <a:endParaRPr sz="1200" dirty="0">
              <a:solidFill>
                <a:srgbClr val="291D19"/>
              </a:solidFill>
            </a:endParaRPr>
          </a:p>
        </p:txBody>
      </p:sp>
      <p:sp>
        <p:nvSpPr>
          <p:cNvPr id="27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199784" y="10232395"/>
            <a:ext cx="23083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18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679502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BA6ECEDA-06AA-486D-AFF6-BF565E40E04A-L0-001.jpeg" descr="BA6ECEDA-06AA-486D-AFF6-BF565E40E04A-L0-001.jpeg"/>
          <p:cNvPicPr>
            <a:picLocks noGrp="1"/>
          </p:cNvPicPr>
          <p:nvPr>
            <p:ph type="pic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944" y="9026499"/>
            <a:ext cx="1549580" cy="894955"/>
          </a:xfrm>
          <a:prstGeom prst="rect">
            <a:avLst/>
          </a:prstGeom>
        </p:spPr>
      </p:pic>
      <p:pic>
        <p:nvPicPr>
          <p:cNvPr id="144" name="0B7B9BB2-24B1-4CB6-93DF-701BF1128A39-L0-001.jpeg" descr="0B7B9BB2-24B1-4CB6-93DF-701BF1128A39-L0-001.jpeg"/>
          <p:cNvPicPr>
            <a:picLocks noGrp="1"/>
          </p:cNvPicPr>
          <p:nvPr>
            <p:ph type="pic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944" y="7956203"/>
            <a:ext cx="1506363" cy="1096668"/>
          </a:xfrm>
          <a:prstGeom prst="rect">
            <a:avLst/>
          </a:prstGeom>
        </p:spPr>
      </p:pic>
      <p:pic>
        <p:nvPicPr>
          <p:cNvPr id="145" name="C9ECDC4C-610C-4D89-9505-63605B88C3D1-L0-001.jpeg" descr="C9ECDC4C-610C-4D89-9505-63605B88C3D1-L0-001.jpeg"/>
          <p:cNvPicPr>
            <a:picLocks noGrp="1"/>
          </p:cNvPicPr>
          <p:nvPr>
            <p:ph type="pic" idx="2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576" y="7965049"/>
            <a:ext cx="2243831" cy="1971696"/>
          </a:xfrm>
          <a:prstGeom prst="rect">
            <a:avLst/>
          </a:prstGeom>
        </p:spPr>
      </p:pic>
      <p:sp>
        <p:nvSpPr>
          <p:cNvPr id="146" name="Arte, interatividade em sintonia satelital"/>
          <p:cNvSpPr txBox="1">
            <a:spLocks noGrp="1"/>
          </p:cNvSpPr>
          <p:nvPr>
            <p:ph type="title" idx="4294967295"/>
          </p:nvPr>
        </p:nvSpPr>
        <p:spPr>
          <a:xfrm>
            <a:off x="531538" y="533100"/>
            <a:ext cx="6164944" cy="33343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319362">
              <a:defRPr sz="3116" b="1" cap="none" spc="0">
                <a:solidFill>
                  <a:srgbClr val="817463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>
              <a:defRPr>
                <a:effectLst/>
              </a:defRPr>
            </a:pPr>
            <a:r>
              <a:rPr lang="pt-BR" sz="2800" b="0" dirty="0">
                <a:solidFill>
                  <a:srgbClr val="291D19"/>
                </a:solidFill>
              </a:rPr>
              <a:t>Arte, interatividade em sintonia </a:t>
            </a:r>
            <a:r>
              <a:rPr lang="pt-BR" sz="2800" b="0" dirty="0" err="1">
                <a:solidFill>
                  <a:srgbClr val="291D19"/>
                </a:solidFill>
              </a:rPr>
              <a:t>satelital</a:t>
            </a:r>
            <a:endParaRPr lang="pt-BR" sz="2800" b="0" dirty="0">
              <a:solidFill>
                <a:srgbClr val="291D19"/>
              </a:solidFill>
            </a:endParaRPr>
          </a:p>
        </p:txBody>
      </p:sp>
      <p:sp>
        <p:nvSpPr>
          <p:cNvPr id="147" name="De um novo olhar sobre o modelo de ensino híbrido, com aprendizagem mediada por tecnologias digital e satelital, germina a proposta deste projeto, fruto do ensino presencial do conteúdo de música e dos diálogos possíveis com outros territórios artísticos"/>
          <p:cNvSpPr txBox="1">
            <a:spLocks noGrp="1"/>
          </p:cNvSpPr>
          <p:nvPr>
            <p:ph type="body" sz="half" idx="4294967295"/>
          </p:nvPr>
        </p:nvSpPr>
        <p:spPr>
          <a:xfrm>
            <a:off x="531538" y="1359669"/>
            <a:ext cx="6556193" cy="6382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4010" indent="-314010" algn="just" defTabSz="630936">
              <a:lnSpc>
                <a:spcPct val="150000"/>
              </a:lnSpc>
              <a:buSzPct val="100000"/>
              <a:buChar char="•"/>
              <a:defRPr sz="2997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 marL="0" indent="0" defTabSz="332063">
              <a:lnSpc>
                <a:spcPct val="170000"/>
              </a:lnSpc>
              <a:buNone/>
              <a:defRPr sz="2640">
                <a:effectLst/>
              </a:defRPr>
            </a:pPr>
            <a:r>
              <a:rPr lang="pt-BR" sz="1200" dirty="0"/>
              <a:t>	Tudo começou da aprendizagem através da tecnologia digital e </a:t>
            </a:r>
            <a:r>
              <a:rPr lang="pt-BR" sz="1200" dirty="0" err="1"/>
              <a:t>satelital</a:t>
            </a:r>
            <a:r>
              <a:rPr lang="pt-BR" sz="1200" dirty="0"/>
              <a:t>, que usa como modelo o ensino híbrido e carrega um novo olhar para o ensino presencial do conteúdo de música e seus desdobramentos em outros territórios artísticos no ensino médio. Mas também desponta da reflexão sobre a docência, na intenção de mover estratégias de desenvolvimento do potencial artístico do aluno essa professora sentiu  vontade de  saber: </a:t>
            </a:r>
          </a:p>
          <a:p>
            <a:pPr defTabSz="332063">
              <a:lnSpc>
                <a:spcPct val="170000"/>
              </a:lnSpc>
              <a:defRPr sz="2640">
                <a:effectLst/>
              </a:defRPr>
            </a:pPr>
            <a:r>
              <a:rPr lang="pt-BR" sz="1200" dirty="0"/>
              <a:t>O que seria viável ensinar em arte no Ensino Médio?</a:t>
            </a:r>
          </a:p>
          <a:p>
            <a:pPr defTabSz="332063">
              <a:lnSpc>
                <a:spcPct val="170000"/>
              </a:lnSpc>
              <a:defRPr sz="2640">
                <a:effectLst/>
              </a:defRPr>
            </a:pPr>
            <a:r>
              <a:rPr lang="pt-BR" sz="1200" dirty="0"/>
              <a:t>Para qual público ensino?</a:t>
            </a:r>
          </a:p>
          <a:p>
            <a:pPr defTabSz="332063">
              <a:lnSpc>
                <a:spcPct val="170000"/>
              </a:lnSpc>
              <a:defRPr sz="2640">
                <a:effectLst/>
              </a:defRPr>
            </a:pPr>
            <a:r>
              <a:rPr lang="pt-BR" sz="1200" dirty="0"/>
              <a:t>Como deve ser personalizado esse ensino?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200" dirty="0"/>
              <a:t>	Destas inquietações se assumiu o compromisso de contribuir para a melhoria na qualidade do ensino básico, todavia, antes de adentrar nessas veredas, algumas informações deverão detalhar e contextualizar essa proposta.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200" dirty="0"/>
              <a:t>	O Sistema Educacional Interativo — SEI, pertence à Secretaria Estadual de Educação do Estado do Pará é um espaço de ensino conversacional onde essa professora se comunica do Centro de Mídias da SEDUC/PA com alunos e professores mediadores que acompanham as aulas em escolas municipais do interior no estado. Nestas salas foram instaladas, pela empresa privada VAT.SA — responsável pela produção de conteúdos digitais e transmissão das aulas — uma antena via satélite, microfone e computador para acessar o </a:t>
            </a:r>
            <a:r>
              <a:rPr lang="pt-BR" sz="1200" i="1" dirty="0"/>
              <a:t>chat</a:t>
            </a:r>
            <a:r>
              <a:rPr lang="pt-BR" sz="1200" dirty="0"/>
              <a:t> interativo.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200" dirty="0"/>
              <a:t>	Enfatizando o espaço conversacional de acontecimento das aulas de arte se ressalta que os alunos convivem com uma diversidade artística de ordem histórica, social e cultural que não podendo mais ser ignorada precisa ser compreendida para harmonizar a convivência do aluno consigo, com os outros, com a arte local, regional e global.</a:t>
            </a:r>
          </a:p>
          <a:p>
            <a:pPr marL="0" indent="0">
              <a:buNone/>
              <a:defRPr>
                <a:effectLst/>
              </a:defRPr>
            </a:pPr>
            <a:endParaRPr lang="pt-BR" sz="1200" dirty="0"/>
          </a:p>
        </p:txBody>
      </p:sp>
      <p:sp>
        <p:nvSpPr>
          <p:cNvPr id="14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814829" y="10135374"/>
            <a:ext cx="567720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rPr sz="1200"/>
              <a:t>2</a:t>
            </a:fld>
            <a:endParaRPr sz="1200" dirty="0"/>
          </a:p>
        </p:txBody>
      </p:sp>
      <p:sp>
        <p:nvSpPr>
          <p:cNvPr id="149" name="Fonte:Fotos elaboradas pelos professores"/>
          <p:cNvSpPr txBox="1"/>
          <p:nvPr/>
        </p:nvSpPr>
        <p:spPr>
          <a:xfrm>
            <a:off x="1409576" y="9936745"/>
            <a:ext cx="1915405" cy="213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530" tIns="29530" rIns="29530" bIns="29530" anchor="ctr">
            <a:spAutoFit/>
          </a:bodyPr>
          <a:lstStyle>
            <a:lvl1pPr marL="209550" indent="-209550">
              <a:buSzPct val="100000"/>
              <a:buChar char="•"/>
              <a:defRPr sz="2000"/>
            </a:lvl1pPr>
          </a:lstStyle>
          <a:p>
            <a:pPr marL="0" indent="0" algn="l">
              <a:buNone/>
            </a:pPr>
            <a:r>
              <a:rPr sz="1000" dirty="0" err="1"/>
              <a:t>Fonte:Fotos</a:t>
            </a:r>
            <a:r>
              <a:rPr sz="1000" dirty="0"/>
              <a:t> </a:t>
            </a:r>
            <a:r>
              <a:rPr sz="1000" dirty="0" err="1"/>
              <a:t>elaboradas</a:t>
            </a:r>
            <a:r>
              <a:rPr sz="1000" dirty="0"/>
              <a:t> </a:t>
            </a:r>
            <a:r>
              <a:rPr sz="1000" dirty="0" err="1"/>
              <a:t>pelos</a:t>
            </a:r>
            <a:r>
              <a:rPr sz="1000" dirty="0"/>
              <a:t> </a:t>
            </a:r>
            <a:r>
              <a:rPr sz="1000" dirty="0" err="1"/>
              <a:t>professores</a:t>
            </a:r>
            <a:endParaRPr sz="1000" dirty="0"/>
          </a:p>
        </p:txBody>
      </p:sp>
      <p:sp>
        <p:nvSpPr>
          <p:cNvPr id="150" name="Espaço de ensino e aprendizagem"/>
          <p:cNvSpPr txBox="1"/>
          <p:nvPr/>
        </p:nvSpPr>
        <p:spPr>
          <a:xfrm>
            <a:off x="1409576" y="7751524"/>
            <a:ext cx="1463336" cy="213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530" tIns="29530" rIns="29530" bIns="29530" anchor="ctr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Estúdio</a:t>
            </a:r>
            <a:r>
              <a:rPr lang="en-US" sz="1000" b="1" i="0" dirty="0">
                <a:solidFill>
                  <a:srgbClr val="291D19"/>
                </a:solidFill>
              </a:rPr>
              <a:t> e </a:t>
            </a:r>
            <a:r>
              <a:rPr lang="en-US" sz="1000" b="1" i="0" dirty="0" err="1">
                <a:solidFill>
                  <a:srgbClr val="291D19"/>
                </a:solidFill>
              </a:rPr>
              <a:t>salas</a:t>
            </a:r>
            <a:r>
              <a:rPr lang="en-US" sz="1000" b="1" i="0" dirty="0">
                <a:solidFill>
                  <a:srgbClr val="291D19"/>
                </a:solidFill>
              </a:rPr>
              <a:t> de aula</a:t>
            </a:r>
            <a:endParaRPr sz="1000" dirty="0">
              <a:solidFill>
                <a:srgbClr val="291D1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imeiramente, cabe mencionar que a escola envolvida no projeto pertence a Secretaria Estadual de Educação do Estado do Pará que abriga o Sistema Educacional Interativo — SEI. Neste espaço de ensino conversacional esta professora se comunica do Centro de"/>
          <p:cNvSpPr txBox="1">
            <a:spLocks noGrp="1"/>
          </p:cNvSpPr>
          <p:nvPr>
            <p:ph type="body" idx="1"/>
          </p:nvPr>
        </p:nvSpPr>
        <p:spPr>
          <a:xfrm>
            <a:off x="521110" y="432619"/>
            <a:ext cx="6484620" cy="96816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Os alunos estavam matriculados no turno matutino cursavam a 1.ª série do ensino médio. A sintonização via satélite entre o estúdio e as salas de aula cria entre os envolvidos uma teia de relações interativas entre distintas condições sociais e culturais. Neste cenário destacamos que o acesso à energia é a única exigência para que essa sala se integre as muitas outras salas envolvidas no SEI, mas as salas não são iguais, em algumas, a energia é fornecida pela companhia elétrica e em outras por um motor movido a óleo. Outro ponto a ser levantado é o transporte das comunidades e vilas onde os alunos residem até a escola municipal. Chegar a escola para 60% dos alunos só é possível utilizando o transporte escolar </a:t>
            </a:r>
            <a:r>
              <a:rPr lang="pt-BR" sz="1200" dirty="0">
                <a:effectLst/>
              </a:rPr>
              <a:t>pelas estradas da floresta e rios da amazônia</a:t>
            </a:r>
            <a:r>
              <a:rPr lang="pt-BR" sz="1200" dirty="0"/>
              <a:t>. Nestes transportes as viagens diárias duram entre 1 a 3 </a:t>
            </a:r>
            <a:r>
              <a:rPr lang="pt-BR" sz="1200" dirty="0" err="1"/>
              <a:t>h</a:t>
            </a:r>
            <a:r>
              <a:rPr lang="pt-BR" sz="1200" dirty="0"/>
              <a:t> porque as comunidades em que estão inseridos são de população quilombola, dos campos, das águas e das florestas. Algumas estão mais próximas ou dentro do município, porém a maioria delas são de difícil acesso. 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 Tudo isso demonstra, o esforço do aluno para aprender. Porém, a necessidade de concluir o ensino médio parece ser alimentada pela vontade de realizar anseios e metas futuras e menos de vivenciar a juventude nesta etapa de vida para crescer se desenvolver e participar ativamente na sociedade. 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Essa situação parece ter influenciado na participação deles em aulas de arte, pois, os alunos se mostraram mais motivados a realizar na escola quando extraíam as respostas dos textos de apoio, copiavam no caderno e as respondiam nas interações que tiveram com a professora e com as demais salas de aula conectadas ao SEI. Perante a situação se pensou: como motivar o aluno querer atuar e participar na produção do conhecimento em arte? 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A princípio foi reconhecendo que a criatividade é um potencial inato do aluno que nos conscientizamos de que o desenvolvimento da percepção sensível dele não aconteceria espontaneamente, sendo necessária a intervenção docente e pedagógica para modificar o comportamento do aluno nas aulas. 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Desta forma, se idealizou algumas ações que estruturaram o presente projeto e que envolvem a intervenção da professora e a intervenção do aluno. Portanto, o objetivo do projeto foi:</a:t>
            </a:r>
          </a:p>
          <a:p>
            <a:pPr algn="just" defTabSz="416588">
              <a:lnSpc>
                <a:spcPct val="150000"/>
              </a:lnSpc>
              <a:spcBef>
                <a:spcPts val="0"/>
              </a:spcBef>
              <a:buSzTx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Potencializar a percepção, interpretação e capacidade de composição artística do aluno para explicar diferentes culturas, padrões de beleza e preconceitos.</a:t>
            </a:r>
          </a:p>
          <a:p>
            <a:pPr algn="just" defTabSz="416588">
              <a:lnSpc>
                <a:spcPct val="150000"/>
              </a:lnSpc>
              <a:spcBef>
                <a:spcPts val="0"/>
              </a:spcBef>
              <a:buSzTx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Orientar o aluno a conduzir, </a:t>
            </a:r>
            <a:r>
              <a:rPr lang="pt-BR" sz="1200" dirty="0" err="1"/>
              <a:t>colaborativamente</a:t>
            </a:r>
            <a:r>
              <a:rPr lang="pt-BR" sz="1200" dirty="0"/>
              <a:t>, um processo criativo e interativo em artes.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No próximo tópico será detalhado o percurso docente traçado para incentivar e apoiar o aluno a perceber a arte de diferentes contextos, práticas e materialidades.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endParaRPr lang="pt-BR" sz="1200" dirty="0"/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</a:t>
            </a:r>
          </a:p>
        </p:txBody>
      </p:sp>
      <p:sp>
        <p:nvSpPr>
          <p:cNvPr id="15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851842" y="9852658"/>
            <a:ext cx="153888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3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238949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DD452-2ED9-C443-8BC2-60CE752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06" y="420473"/>
            <a:ext cx="6459094" cy="507144"/>
          </a:xfrm>
        </p:spPr>
        <p:txBody>
          <a:bodyPr>
            <a:noAutofit/>
          </a:bodyPr>
          <a:lstStyle/>
          <a:p>
            <a:r>
              <a:rPr lang="pt-BR" sz="3000" dirty="0">
                <a:solidFill>
                  <a:srgbClr val="291D19"/>
                </a:solidFill>
              </a:rPr>
              <a:t>Desenvolvimento e realização do projeto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5B485-41DB-4148-90FC-AAC27DE09D5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1307" y="1420114"/>
            <a:ext cx="6459094" cy="8781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>
                <a:effectLst/>
              </a:rPr>
              <a:t>	O projeto aflorou do interesse dessa professora e da equipe pedagógica em intervir no processo de ensino-aprendizagem para modificar o comportamento do aluno de arte, mais focado em recompensas futuras e menos interessado em vivenciar a sua juventude. Deste ponto, emergem inquietações edificadas em torno da reflexão docente que instigaram a essa professora querer compreender se existiria possibilidade de o aluno conduzir um processo criativo em artes, estando imerso num ambiente de aprendizagem mediada por tecnologia. Ambiente promotor tanto da separação geográfica e física quanto da aproximação por sintonia </a:t>
            </a:r>
            <a:r>
              <a:rPr lang="pt-BR" sz="1200" dirty="0" err="1">
                <a:effectLst/>
              </a:rPr>
              <a:t>satelital</a:t>
            </a:r>
            <a:r>
              <a:rPr lang="pt-BR" sz="1200" dirty="0">
                <a:effectLst/>
              </a:rPr>
              <a:t> com essa professora. Assim, nos inclinamos por concretizar esse projeto e conjuntamente decidimos que sua realização se daria com 3 aulas mediadas por tecnologia </a:t>
            </a:r>
            <a:r>
              <a:rPr lang="pt-BR" sz="1200" dirty="0" err="1">
                <a:effectLst/>
              </a:rPr>
              <a:t>satelital</a:t>
            </a:r>
            <a:r>
              <a:rPr lang="pt-BR" sz="1200" dirty="0">
                <a:effectLst/>
              </a:rPr>
              <a:t> e com 3 aulas no formato, sala invertida, onde o aluno em posse de algumas orientações administraria seu aprendizado fora do horário das aulas. Desta forma, foram ministradas 3 aulas de arte presenciais em sintonia via satélite em intervalo quinzenal e ficou combinado com os professores mediadores que nos intervalos delas o aluno iria interagir com uma estrutura de criação (ver Tabela 3) a ser trabalhada nas comunidades e conduzida pelos alunos com pouca interferência dos professores. Isto é,  deveria mover o aluno a atuar e participar na construção do conhecimento sensível de forma intencional e autônoma. Logo, a atuação dos professores mediadores na segunda etapa se resumiu em acolher as ideias dos alunos, organizar espaços de ensaio e de apresentação e ajudar no registro se solicitado. </a:t>
            </a:r>
          </a:p>
          <a:p>
            <a:pPr marL="0" indent="0">
              <a:buNone/>
            </a:pPr>
            <a:r>
              <a:rPr lang="pt-BR" sz="1200" dirty="0">
                <a:effectLst/>
              </a:rPr>
              <a:t>	Para o desenvolvimento deste projeto estimamos duas grandes etapas uma de atuação e outra de participação que apresentaremos abaixo.</a:t>
            </a:r>
          </a:p>
          <a:p>
            <a:pPr marL="0" indent="0">
              <a:buNone/>
            </a:pPr>
            <a:r>
              <a:rPr lang="pt-BR" sz="1200" dirty="0">
                <a:effectLst/>
              </a:rPr>
              <a:t> 	No desenvolvimento da primeira etapa do projeto a atuação docente foi de caráter interventivo (de apoio e incentivo) ao aprendizado musical em consonância com outras linguagens artísticas e interessado em tornar o relacionamento do aluno com a arte menos, teórico e codificado. Com foco na mudança comportamental a intervenção oportunizaria a apreciação, a interpretação, a experimentação e vivência de uma experiência artística. Com esse compromisso seria promovido o acesso a obras de arte e seriam encaminhadas atividades, realizadas em sala (observando o contato do aluno com diferentes materialidades, contextos e práticas) de  pesquisa, experimento e vivência de experiência. </a:t>
            </a:r>
          </a:p>
          <a:p>
            <a:pPr marL="0" indent="0">
              <a:buNone/>
            </a:pPr>
            <a:r>
              <a:rPr lang="pt-BR" sz="1200" dirty="0">
                <a:effectLst/>
              </a:rPr>
              <a:t>	Na segunda etapa, iniciada com o desenvolvimento de um laboratório de música, o aluno recebeu orientação para construir uma estrutura processual e criativa, e aval para se tornar o agente de suas ações na sua comunidade e construir suas próprias estratégias na elaboração de argumentos, questões norteadoras, pertinentes à identidade e cultura amazônica vivida nas comunidades e vilas. </a:t>
            </a:r>
            <a:endParaRPr lang="pt-BR" sz="1200" dirty="0"/>
          </a:p>
        </p:txBody>
      </p:sp>
      <p:sp>
        <p:nvSpPr>
          <p:cNvPr id="5" name="Número do Slide">
            <a:extLst>
              <a:ext uri="{FF2B5EF4-FFF2-40B4-BE49-F238E27FC236}">
                <a16:creationId xmlns:a16="http://schemas.microsoft.com/office/drawing/2014/main" id="{6AAB96DA-A373-8344-B6DB-C627FC7141D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010400" y="10201276"/>
            <a:ext cx="386802" cy="26077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rPr sz="1200"/>
              <a:t>4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23339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imeiramente, cabe mencionar que a escola envolvida no projeto pertence a Secretaria Estadual de Educação do Estado do Pará que abriga o Sistema Educacional Interativo — SEI. Neste espaço de ensino conversacional esta professora se comunica do Centro de"/>
          <p:cNvSpPr txBox="1">
            <a:spLocks noGrp="1"/>
          </p:cNvSpPr>
          <p:nvPr>
            <p:ph type="body" idx="1"/>
          </p:nvPr>
        </p:nvSpPr>
        <p:spPr>
          <a:xfrm>
            <a:off x="501445" y="222422"/>
            <a:ext cx="6538452" cy="5173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A intervenção do aluno consistiu em ele querer conduzir um processo criativo e interativo em artes. Para orientar esse processo nos inspiramos no conceito de criatividade de Ostrower (2001; 2013) e de interatividade de </a:t>
            </a:r>
            <a:r>
              <a:rPr lang="pt-BR" sz="1200" dirty="0" err="1"/>
              <a:t>Lèvy</a:t>
            </a:r>
            <a:r>
              <a:rPr lang="pt-BR" sz="1200" dirty="0"/>
              <a:t> (1999). Além disso, planejamos as etapas de execução artística processual inspirando nossas ações de apoio e incentivo em procedimentos de ensino musical linear e não-linear, regimentados na formação </a:t>
            </a:r>
            <a:r>
              <a:rPr lang="pt-BR" sz="1200" dirty="0" err="1"/>
              <a:t>sócio-histórico</a:t>
            </a:r>
            <a:r>
              <a:rPr lang="pt-BR" sz="1200" dirty="0"/>
              <a:t> e cultural do aluno de Fonterrada (2008) e Sousa (2009) e com a implementação dos métodos ativos do educador musical da 2.ª geração Raymond M. Schafer (2001; 2009) e uso das metodologias ativas de </a:t>
            </a:r>
            <a:r>
              <a:rPr lang="pt-BR" sz="1200" dirty="0" err="1"/>
              <a:t>Bergmann</a:t>
            </a:r>
            <a:r>
              <a:rPr lang="pt-BR" sz="1200" dirty="0"/>
              <a:t> e </a:t>
            </a:r>
            <a:r>
              <a:rPr lang="pt-BR" sz="1200" dirty="0" err="1"/>
              <a:t>Sans</a:t>
            </a:r>
            <a:r>
              <a:rPr lang="pt-BR" sz="1200" dirty="0"/>
              <a:t> (2018) motivamos o aluno a realização de atividades e de processos criativos e interativos autorais.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effectLst/>
                <a:latin typeface="+mj-ea"/>
              </a:rPr>
              <a:t>	Desta forma a realização e o desenvolvimento deste projeto buscou responder os questionamentos dessa professora em relação ao ensino de artes, mediado por tecnologia digital e </a:t>
            </a:r>
            <a:r>
              <a:rPr lang="pt-BR" sz="1200" dirty="0" err="1">
                <a:effectLst/>
                <a:latin typeface="+mj-ea"/>
              </a:rPr>
              <a:t>satelital</a:t>
            </a:r>
            <a:r>
              <a:rPr lang="pt-BR" sz="1200" dirty="0">
                <a:effectLst/>
                <a:latin typeface="+mj-ea"/>
              </a:rPr>
              <a:t> e em alcançar os objetivos propostos inicialmente. Neste sentido, no próximo tópico, será apresentado o resultado obtido com a intervenção dos alunos participantes deste projeto.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200" dirty="0">
                <a:effectLst/>
                <a:latin typeface="+mj-ea"/>
              </a:rPr>
              <a:t> </a:t>
            </a:r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endParaRPr lang="pt-BR" sz="1200" dirty="0"/>
          </a:p>
          <a:p>
            <a:pPr marL="0" indent="0" algn="just" defTabSz="416588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/>
              <a:t>		</a:t>
            </a:r>
          </a:p>
        </p:txBody>
      </p:sp>
      <p:sp>
        <p:nvSpPr>
          <p:cNvPr id="15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239021" y="10165696"/>
            <a:ext cx="153888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5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8870921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255495" y="10159593"/>
            <a:ext cx="153888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t-BR" sz="1200"/>
              <a:t>6</a:t>
            </a:fld>
            <a:endParaRPr lang="pt-BR" sz="1200" dirty="0"/>
          </a:p>
        </p:txBody>
      </p:sp>
      <p:sp>
        <p:nvSpPr>
          <p:cNvPr id="5" name="O corpus em transformação">
            <a:extLst>
              <a:ext uri="{FF2B5EF4-FFF2-40B4-BE49-F238E27FC236}">
                <a16:creationId xmlns:a16="http://schemas.microsoft.com/office/drawing/2014/main" id="{DE59DF63-D9F2-3B45-B5BB-6595BA2F2B3D}"/>
              </a:ext>
            </a:extLst>
          </p:cNvPr>
          <p:cNvSpPr txBox="1"/>
          <p:nvPr/>
        </p:nvSpPr>
        <p:spPr>
          <a:xfrm>
            <a:off x="530577" y="197027"/>
            <a:ext cx="5672064" cy="3058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530" tIns="29530" rIns="29530" bIns="29530" anchor="ctr">
            <a:spAutoFit/>
          </a:bodyPr>
          <a:lstStyle/>
          <a:p>
            <a:pPr algn="l">
              <a:defRPr sz="5400" i="0">
                <a:solidFill>
                  <a:srgbClr val="817463"/>
                </a:solidFill>
              </a:defRPr>
            </a:pPr>
            <a:r>
              <a:rPr lang="pt-BR" sz="1600" dirty="0">
                <a:solidFill>
                  <a:srgbClr val="291D19"/>
                </a:solidFill>
              </a:rPr>
              <a:t>A intervenção orquestrada pela professora</a:t>
            </a:r>
          </a:p>
        </p:txBody>
      </p:sp>
      <p:sp>
        <p:nvSpPr>
          <p:cNvPr id="6" name="Primeiramente, cabe mencionar que a escola envolvida no projeto pertence a Secretaria Estadual de Educação do Estado do Pará que abriga o Sistema Educacional Interativo — SEI. Neste espaço de ensino conversacional esta professora se comunica do Centro de">
            <a:extLst>
              <a:ext uri="{FF2B5EF4-FFF2-40B4-BE49-F238E27FC236}">
                <a16:creationId xmlns:a16="http://schemas.microsoft.com/office/drawing/2014/main" id="{0DE8C01B-28D9-F34F-AA03-488FBA5A9A49}"/>
              </a:ext>
            </a:extLst>
          </p:cNvPr>
          <p:cNvSpPr txBox="1">
            <a:spLocks/>
          </p:cNvSpPr>
          <p:nvPr/>
        </p:nvSpPr>
        <p:spPr>
          <a:xfrm>
            <a:off x="530577" y="983078"/>
            <a:ext cx="6495991" cy="43667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Autofit/>
          </a:bodyPr>
          <a:lstStyle>
            <a:lvl1pPr marL="343952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1pPr>
            <a:lvl2pPr marL="609734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2pPr>
            <a:lvl3pPr marL="875516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3pPr>
            <a:lvl4pPr marL="1141298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4pPr>
            <a:lvl5pPr marL="1407079" marR="0" indent="-343952" algn="l" defTabSz="603751" rtl="0" latinLnBrk="0">
              <a:lnSpc>
                <a:spcPct val="100000"/>
              </a:lnSpc>
              <a:spcBef>
                <a:spcPts val="3876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10" b="0" i="0" u="none" strike="noStrike" cap="none" spc="0" baseline="0">
                <a:solidFill>
                  <a:srgbClr val="72675A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Baskerville"/>
              </a:defRPr>
            </a:lvl5pPr>
            <a:lvl6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6pPr>
            <a:lvl7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7pPr>
            <a:lvl8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8pPr>
            <a:lvl9pPr marL="0" marR="0" indent="0" algn="ctr" defTabSz="603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149" baseline="0">
                <a:solidFill>
                  <a:srgbClr val="000000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9pPr>
          </a:lstStyle>
          <a:p>
            <a:pPr marL="0" indent="0" algn="just" defTabSz="416588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	Para operacionalizar o projeto foi necessário incorporar procedimentos de ensino e metodologias acerca de apoiar e de incentivar o aluno a compreender as manifestações artísticas locais e globais. Desta forma, selecionamos como objeto de conhecimento: contextos, práticas e materialidades da arte antiga (pré-histórica, Egípcia e Grega) que articulamos as manifestações artísticas do período em estudo e com outras que conectamos a idade contemporânea. Assim, se conseguiu integrar as linguagens artísticas aos contextos, práticas e materialidades encontradas nas comunidades e na região norte. </a:t>
            </a:r>
          </a:p>
          <a:p>
            <a:pPr marL="0" indent="0" algn="just" defTabSz="416588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	Neste sentido foram as intervenções divididas em três etapas: </a:t>
            </a:r>
          </a:p>
          <a:p>
            <a:pPr algn="just" defTabSz="416588" hangingPunct="1">
              <a:lnSpc>
                <a:spcPct val="150000"/>
              </a:lnSpc>
              <a:spcBef>
                <a:spcPts val="0"/>
              </a:spcBef>
              <a:buSzTx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A intervenção de apoio consistiu em apresentar informações sobre os períodos históricos com a leitura de pequenos textos, apreciação de vídeos do site </a:t>
            </a:r>
            <a:r>
              <a:rPr lang="pt-BR" sz="1200" dirty="0" err="1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You</a:t>
            </a: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 Tube. </a:t>
            </a:r>
          </a:p>
          <a:p>
            <a:pPr algn="just" defTabSz="416588" hangingPunct="1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A intervenção de incentivo consistiu em contextualizar e atualizar essas informações nas manifestações artísticas de natureza sensível, cultural e consciente.</a:t>
            </a:r>
          </a:p>
          <a:p>
            <a:pPr algn="just" defTabSz="416588" hangingPunct="1">
              <a:lnSpc>
                <a:spcPct val="15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A produção de conhecimento ocorrida com o recebimento de informações serviu para mobilizar o aluno a atuar e participar na produção do conhecimento em arte.</a:t>
            </a:r>
          </a:p>
          <a:p>
            <a:pPr marL="0" indent="0" algn="just" defTabSz="416588" hangingPunct="1">
              <a:lnSpc>
                <a:spcPct val="150000"/>
              </a:lnSpc>
              <a:spcBef>
                <a:spcPts val="0"/>
              </a:spcBef>
              <a:buSz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r>
              <a:rPr lang="pt-BR" sz="1200" dirty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rPr>
              <a:t>	Em seguida será apresentada na tabela 1 os recursos de incentivo ao protagonismo do aluno, utilizados nas intervenções.</a:t>
            </a:r>
          </a:p>
          <a:p>
            <a:pPr marL="0" indent="0" algn="just" defTabSz="416588" hangingPunct="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553">
                <a:solidFill>
                  <a:schemeClr val="accent6">
                    <a:satOff val="-5129"/>
                    <a:lumOff val="-28110"/>
                  </a:schemeClr>
                </a:solidFill>
                <a:effectLst/>
              </a:defRPr>
            </a:pPr>
            <a:endParaRPr lang="pt-BR" sz="1200" dirty="0">
              <a:solidFill>
                <a:schemeClr val="accent6">
                  <a:satOff val="-5129"/>
                  <a:lumOff val="-28110"/>
                </a:schemeClr>
              </a:solidFill>
              <a:effectLst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92A75D7-30A7-5444-B0EA-E4B7849FD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83697"/>
              </p:ext>
            </p:extLst>
          </p:nvPr>
        </p:nvGraphicFramePr>
        <p:xfrm>
          <a:off x="535458" y="5829998"/>
          <a:ext cx="6491110" cy="391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422">
                  <a:extLst>
                    <a:ext uri="{9D8B030D-6E8A-4147-A177-3AD203B41FA5}">
                      <a16:colId xmlns:a16="http://schemas.microsoft.com/office/drawing/2014/main" val="1435643396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881105849"/>
                    </a:ext>
                  </a:extLst>
                </a:gridCol>
                <a:gridCol w="1806221">
                  <a:extLst>
                    <a:ext uri="{9D8B030D-6E8A-4147-A177-3AD203B41FA5}">
                      <a16:colId xmlns:a16="http://schemas.microsoft.com/office/drawing/2014/main" val="345312222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rgbClr val="291D1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9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rgbClr val="291D19"/>
                          </a:solidFill>
                        </a:rPr>
                        <a:t>Apoio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rgbClr val="291D19"/>
                          </a:solidFill>
                        </a:rPr>
                        <a:t>Incentivo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rgbClr val="291D19"/>
                          </a:solidFill>
                        </a:rPr>
                        <a:t>Produção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Vídeo: </a:t>
                      </a:r>
                      <a:r>
                        <a:rPr lang="pt-BR" sz="1000" dirty="0">
                          <a:hlinkClick r:id="rId3"/>
                        </a:rPr>
                        <a:t>Arte Pré-histórica</a:t>
                      </a:r>
                      <a:endParaRPr lang="pt-BR" sz="1000" dirty="0"/>
                    </a:p>
                    <a:p>
                      <a:pPr algn="just"/>
                      <a:r>
                        <a:rPr lang="pt-BR" sz="1000" dirty="0"/>
                        <a:t>Inicio em: 00:23 fim em:01:52 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Vídeo: </a:t>
                      </a:r>
                      <a:r>
                        <a:rPr lang="pt-BR" sz="1000" dirty="0">
                          <a:hlinkClick r:id="rId4"/>
                        </a:rPr>
                        <a:t>Barbatuques</a:t>
                      </a:r>
                      <a:r>
                        <a:rPr lang="pt-BR" sz="1000" dirty="0"/>
                        <a:t> Inicio em: 00:52 Fim em: 01:09. 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</a:p>
                    <a:p>
                      <a:pPr algn="just"/>
                      <a:r>
                        <a:rPr lang="pt-BR" sz="1000" dirty="0"/>
                        <a:t>Vídeo: </a:t>
                      </a:r>
                      <a:r>
                        <a:rPr lang="pt-BR" sz="1000" dirty="0">
                          <a:hlinkClick r:id="rId5"/>
                        </a:rPr>
                        <a:t>Propaganda Honda</a:t>
                      </a:r>
                      <a:r>
                        <a:rPr lang="pt-BR" sz="1000" dirty="0"/>
                        <a:t> na Íntegra. 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Exploração  com materialidades provenientes do corpo, de instrumentos tradicionais e alternativos.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7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00" dirty="0"/>
                        <a:t>Vídeo:  </a:t>
                      </a:r>
                      <a:r>
                        <a:rPr lang="pt-BR" sz="1000" dirty="0">
                          <a:hlinkClick r:id="rId6"/>
                        </a:rPr>
                        <a:t>Arte Egípcia</a:t>
                      </a:r>
                      <a:r>
                        <a:rPr lang="pt-BR" sz="1000" dirty="0"/>
                        <a:t> Inicio em </a:t>
                      </a: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6:03 Fim em 6:05 (Harpa); In: 6:57 Fim. 7:04 (instrumentos de cordas); In 7:29 Fim. 7:33 (flauta) In. 7:55 F.7:</a:t>
                      </a:r>
                      <a:b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</a:b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57 (flauta) in 8:12 F. 8:17 (instrumentos militares) In. 8:33 F. 8:36 (</a:t>
                      </a:r>
                      <a:r>
                        <a:rPr lang="pt-BR" sz="10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sistro</a:t>
                      </a: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) In: 9:22 F. 9:25 (instrumentos de </a:t>
                      </a:r>
                      <a:r>
                        <a:rPr lang="pt-BR" sz="10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percussão</a:t>
                      </a: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) (</a:t>
                      </a:r>
                      <a:r>
                        <a:rPr lang="pt-BR" sz="10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duração</a:t>
                      </a: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 total do </a:t>
                      </a:r>
                      <a:r>
                        <a:rPr lang="pt-BR" sz="10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vídeo</a:t>
                      </a: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 01:07) . </a:t>
                      </a:r>
                      <a:r>
                        <a:rPr lang="pt-BR" sz="10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Vídeo</a:t>
                      </a:r>
                      <a:r>
                        <a:rPr lang="pt-BR" sz="1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Baskerville"/>
                        </a:rPr>
                        <a:t> editado. </a:t>
                      </a:r>
                      <a:r>
                        <a:rPr lang="pt-BR" sz="1000" dirty="0"/>
                        <a:t>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  <a:endParaRPr lang="pt-BR" sz="1000" dirty="0">
                        <a:effectLst/>
                      </a:endParaRPr>
                    </a:p>
                    <a:p>
                      <a:pPr marL="0" marR="0" lvl="0" indent="0" algn="just" defTabSz="603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Vídeo: </a:t>
                      </a:r>
                      <a:r>
                        <a:rPr lang="pt-BR" sz="1000" dirty="0">
                          <a:hlinkClick r:id="rId7"/>
                        </a:rPr>
                        <a:t>Bandas de Música</a:t>
                      </a:r>
                      <a:r>
                        <a:rPr lang="pt-BR" sz="1000" dirty="0"/>
                        <a:t> Inicia em: 04:14 Fim em: 04:22. 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A construção de instrumentos alternativos e o uso dos sons corporais.</a:t>
                      </a:r>
                    </a:p>
                    <a:p>
                      <a:pPr marL="0" marR="0" lvl="0" indent="0" algn="just" defTabSz="603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O sentido pessoal,  social e cultural  das manifestações artísticas para garantia de direitos, liberdade de expressão.  </a:t>
                      </a:r>
                    </a:p>
                    <a:p>
                      <a:pPr algn="just"/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11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Vídeo: </a:t>
                      </a:r>
                      <a:r>
                        <a:rPr lang="pt-BR" sz="1000" dirty="0">
                          <a:hlinkClick r:id="rId8"/>
                        </a:rPr>
                        <a:t>Escala de Pitágoras</a:t>
                      </a:r>
                      <a:r>
                        <a:rPr lang="pt-BR" sz="1000" dirty="0"/>
                        <a:t> Inicia em: 00:16 Fim em: 01:16. 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</a:p>
                    <a:p>
                      <a:pPr algn="just"/>
                      <a:endParaRPr lang="pt-BR" sz="1000" dirty="0"/>
                    </a:p>
                    <a:p>
                      <a:pPr algn="just"/>
                      <a:r>
                        <a:rPr lang="pt-BR" sz="1000" dirty="0"/>
                        <a:t>Editor de Partitura Online: </a:t>
                      </a:r>
                      <a:r>
                        <a:rPr lang="pt-BR" sz="1000" dirty="0">
                          <a:hlinkClick r:id="rId9"/>
                        </a:rPr>
                        <a:t>Epitáfio de </a:t>
                      </a:r>
                      <a:r>
                        <a:rPr lang="pt-BR" sz="1000" dirty="0" err="1">
                          <a:hlinkClick r:id="rId9"/>
                        </a:rPr>
                        <a:t>Seikilos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Vídeo: </a:t>
                      </a:r>
                      <a:r>
                        <a:rPr lang="pt-BR" sz="1000" dirty="0">
                          <a:hlinkClick r:id="rId10"/>
                        </a:rPr>
                        <a:t>A onda-Festa da Pororoca</a:t>
                      </a:r>
                      <a:r>
                        <a:rPr lang="pt-BR" sz="1000" dirty="0"/>
                        <a:t> Inicia em: 06:19 Fim em: 07:56 Inicia em: 08:11 Fim em: 09:45. Fonte: Site </a:t>
                      </a:r>
                      <a:r>
                        <a:rPr lang="pt-BR" sz="1000" dirty="0" err="1"/>
                        <a:t>You</a:t>
                      </a:r>
                      <a:r>
                        <a:rPr lang="pt-BR" sz="1000" dirty="0"/>
                        <a:t> Tube.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00" dirty="0"/>
                        <a:t>Etapas para condução de um processo criativo e interativo  com recursos disponíveis na comunidade.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464404"/>
                  </a:ext>
                </a:extLst>
              </a:tr>
            </a:tbl>
          </a:graphicData>
        </a:graphic>
      </p:graphicFrame>
      <p:sp>
        <p:nvSpPr>
          <p:cNvPr id="11" name="Fonte:Fotos elaboradas pelos professores">
            <a:extLst>
              <a:ext uri="{FF2B5EF4-FFF2-40B4-BE49-F238E27FC236}">
                <a16:creationId xmlns:a16="http://schemas.microsoft.com/office/drawing/2014/main" id="{8D2D250E-7794-1A4A-8D63-BEA37FF63516}"/>
              </a:ext>
            </a:extLst>
          </p:cNvPr>
          <p:cNvSpPr txBox="1"/>
          <p:nvPr/>
        </p:nvSpPr>
        <p:spPr>
          <a:xfrm>
            <a:off x="530577" y="5524619"/>
            <a:ext cx="3100022" cy="2443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0" tIns="29530" rIns="29530" bIns="29530" anchor="ctr">
            <a:spAutoFit/>
          </a:bodyPr>
          <a:lstStyle>
            <a:lvl1pPr marL="209550" indent="-209550">
              <a:buSzPct val="100000"/>
              <a:buChar char="•"/>
              <a:defRPr sz="2000"/>
            </a:lvl1pPr>
          </a:lstStyle>
          <a:p>
            <a:pPr marL="0" indent="0" algn="l">
              <a:buNone/>
            </a:pPr>
            <a:r>
              <a:rPr lang="en-US" sz="1000" i="0" dirty="0" err="1">
                <a:solidFill>
                  <a:srgbClr val="291D19"/>
                </a:solidFill>
                <a:latin typeface="+mj-ea"/>
              </a:rPr>
              <a:t>Tabela</a:t>
            </a:r>
            <a:r>
              <a:rPr lang="en-US" sz="1200" i="0" dirty="0">
                <a:solidFill>
                  <a:srgbClr val="291D19"/>
                </a:solidFill>
                <a:latin typeface="+mj-ea"/>
              </a:rPr>
              <a:t> 1.</a:t>
            </a:r>
            <a:endParaRPr sz="1200" i="0" dirty="0">
              <a:solidFill>
                <a:srgbClr val="291D19"/>
              </a:solidFill>
              <a:latin typeface="+mj-ea"/>
            </a:endParaRPr>
          </a:p>
        </p:txBody>
      </p:sp>
      <p:sp>
        <p:nvSpPr>
          <p:cNvPr id="12" name="Fonte:Fotos elaboradas pelos professores">
            <a:extLst>
              <a:ext uri="{FF2B5EF4-FFF2-40B4-BE49-F238E27FC236}">
                <a16:creationId xmlns:a16="http://schemas.microsoft.com/office/drawing/2014/main" id="{3A68DFFD-C875-E749-B457-714C3B300500}"/>
              </a:ext>
            </a:extLst>
          </p:cNvPr>
          <p:cNvSpPr txBox="1"/>
          <p:nvPr/>
        </p:nvSpPr>
        <p:spPr>
          <a:xfrm>
            <a:off x="530577" y="9863750"/>
            <a:ext cx="3100022" cy="213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0" tIns="29530" rIns="29530" bIns="29530" anchor="ctr">
            <a:spAutoFit/>
          </a:bodyPr>
          <a:lstStyle>
            <a:lvl1pPr marL="209550" indent="-209550">
              <a:buSzPct val="100000"/>
              <a:buChar char="•"/>
              <a:defRPr sz="2000"/>
            </a:lvl1pPr>
          </a:lstStyle>
          <a:p>
            <a:pPr marL="0" indent="0" algn="l">
              <a:buNone/>
            </a:pPr>
            <a:r>
              <a:rPr sz="1000" dirty="0"/>
              <a:t>Fonte: </a:t>
            </a:r>
            <a:r>
              <a:rPr sz="1000" dirty="0" err="1"/>
              <a:t>elaboradas</a:t>
            </a:r>
            <a:r>
              <a:rPr sz="1000" dirty="0"/>
              <a:t> p</a:t>
            </a:r>
            <a:r>
              <a:rPr lang="en-US" sz="1000" dirty="0"/>
              <a:t>ela</a:t>
            </a:r>
            <a:r>
              <a:rPr sz="1000" dirty="0"/>
              <a:t> </a:t>
            </a:r>
            <a:r>
              <a:rPr sz="1000" dirty="0" err="1"/>
              <a:t>professor</a:t>
            </a:r>
            <a:r>
              <a:rPr lang="en-US" sz="1000" dirty="0" err="1"/>
              <a:t>a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2851624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F035793D-4487-4AAB-A4A4-C0BA6D8B5DC3-L0-001.jpeg" descr="F035793D-4487-4AAB-A4A4-C0BA6D8B5DC3-L0-001.jpeg"/>
          <p:cNvPicPr>
            <a:picLocks noGrp="1"/>
          </p:cNvPicPr>
          <p:nvPr>
            <p:ph type="pic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365" y="8155884"/>
            <a:ext cx="2262636" cy="1784521"/>
          </a:xfrm>
          <a:prstGeom prst="rect">
            <a:avLst/>
          </a:prstGeom>
        </p:spPr>
      </p:pic>
      <p:pic>
        <p:nvPicPr>
          <p:cNvPr id="167" name="245A273F-8572-4A47-A5CE-FFFBC0938C24-L0-001.jpeg" descr="245A273F-8572-4A47-A5CE-FFFBC0938C24-L0-001.jpeg"/>
          <p:cNvPicPr>
            <a:picLocks noGrp="1"/>
          </p:cNvPicPr>
          <p:nvPr>
            <p:ph type="pic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442" y="6515276"/>
            <a:ext cx="2154481" cy="1581390"/>
          </a:xfrm>
          <a:prstGeom prst="rect">
            <a:avLst/>
          </a:prstGeom>
        </p:spPr>
      </p:pic>
      <p:sp>
        <p:nvSpPr>
          <p:cNvPr id="1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177093" y="10345120"/>
            <a:ext cx="382582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rPr sz="1200"/>
              <a:t>7</a:t>
            </a:fld>
            <a:endParaRPr sz="1200" dirty="0"/>
          </a:p>
        </p:txBody>
      </p:sp>
      <p:sp>
        <p:nvSpPr>
          <p:cNvPr id="169" name="O planejamento"/>
          <p:cNvSpPr txBox="1">
            <a:spLocks noGrp="1"/>
          </p:cNvSpPr>
          <p:nvPr>
            <p:ph type="title" idx="4294967295"/>
          </p:nvPr>
        </p:nvSpPr>
        <p:spPr>
          <a:xfrm>
            <a:off x="509970" y="324466"/>
            <a:ext cx="2293191" cy="256213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342730">
              <a:defRPr sz="3343" cap="none" spc="0">
                <a:solidFill>
                  <a:schemeClr val="accent6">
                    <a:satOff val="-5129"/>
                    <a:lumOff val="-28110"/>
                  </a:schemeClr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 algn="l">
              <a:defRPr>
                <a:effectLst/>
              </a:defRPr>
            </a:pPr>
            <a:r>
              <a:rPr sz="1600" dirty="0">
                <a:solidFill>
                  <a:srgbClr val="291D19"/>
                </a:solidFill>
              </a:rPr>
              <a:t>O </a:t>
            </a:r>
            <a:r>
              <a:rPr lang="pt-BR" sz="1600" dirty="0">
                <a:solidFill>
                  <a:srgbClr val="291D19"/>
                </a:solidFill>
              </a:rPr>
              <a:t>plano de aula</a:t>
            </a:r>
            <a:r>
              <a:rPr sz="16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70" name="Na estruturação deste projeto foram consultados livros didáticos e fora selecionada a competência 4 e a habilidade 13 da matriz do ENEM (BRASIL,1988).…"/>
          <p:cNvSpPr txBox="1"/>
          <p:nvPr/>
        </p:nvSpPr>
        <p:spPr>
          <a:xfrm>
            <a:off x="509970" y="843149"/>
            <a:ext cx="6560075" cy="58470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530" tIns="29530" rIns="29530" bIns="29530" anchor="ctr">
            <a:spAutoFit/>
          </a:bodyPr>
          <a:lstStyle/>
          <a:p>
            <a:pPr algn="just">
              <a:lnSpc>
                <a:spcPct val="150000"/>
              </a:lnSpc>
              <a:defRPr sz="1800" i="0">
                <a:solidFill>
                  <a:schemeClr val="accent6">
                    <a:satOff val="-5129"/>
                    <a:lumOff val="-28110"/>
                  </a:schemeClr>
                </a:solidFill>
              </a:defRPr>
            </a:pPr>
            <a:r>
              <a:rPr lang="pt-BR" sz="1200" dirty="0"/>
              <a:t>	 Com a equipe pedagógica por meio de estudo percebemos que corroboramos  com a literatura de Tapia e Fita (2015) e Boruchovitch e Bzuneck (2009) quando certificaram que a convicção de o aluno obter sucesso escolar aumentou quando recebeu apoio e ajuda do professor para realizar na escola que se tomou ciência de que esta estratégia motivacional contribuiu para melhorar o relacionamento social do aluno com o grupo escolar. Do estudo, estruturamos um plano de aula capaz de ajudar o aluno a compreender os contextos e práticas da idade antiga e contemporânea. </a:t>
            </a:r>
          </a:p>
          <a:p>
            <a:pPr algn="just">
              <a:lnSpc>
                <a:spcPct val="150000"/>
              </a:lnSpc>
              <a:defRPr sz="1800" i="0">
                <a:solidFill>
                  <a:schemeClr val="accent6">
                    <a:satOff val="-5129"/>
                    <a:lumOff val="-28110"/>
                  </a:schemeClr>
                </a:solidFill>
              </a:defRPr>
            </a:pPr>
            <a:r>
              <a:rPr lang="pt-BR" sz="1200" dirty="0"/>
              <a:t>	Na expectativa de promover o relacionamento e a interação do aluno com o seu ser sensível, cultural e consciente e por consequência motivá-lo a querer explorar e pesquisar materialidade artísticas presentes nas suas comunidades e vilas foram consultados livros didáticos e fora selecionada a competência 4 e a habilidade 13 da matriz do ENEM (BRASIL,1988).</a:t>
            </a:r>
          </a:p>
          <a:p>
            <a:pPr algn="just">
              <a:lnSpc>
                <a:spcPct val="150000"/>
              </a:lnSpc>
              <a:defRPr sz="1800" i="0">
                <a:solidFill>
                  <a:schemeClr val="accent6">
                    <a:satOff val="-5129"/>
                    <a:lumOff val="-28110"/>
                  </a:schemeClr>
                </a:solidFill>
              </a:defRPr>
            </a:pPr>
            <a:r>
              <a:rPr lang="pt-BR" sz="1200" dirty="0"/>
              <a:t>	A partir da análise deste material foram selecionados texto de apoio, editor de partitura on-line do site Flat, vídeos do sítio </a:t>
            </a:r>
            <a:r>
              <a:rPr lang="pt-BR" sz="1200" dirty="0" err="1"/>
              <a:t>YouTube</a:t>
            </a:r>
            <a:r>
              <a:rPr lang="pt-BR" sz="1200" dirty="0"/>
              <a:t>, instrumentos musicais (flauta, percussão) e recursos tecnológicos digitais como, por exemplo, o Chroma-key usado no laboratório de música. Partindo do emprego deste material  foram exploradas nas aulas e nas atividades teóricas e práticas o senso de percepção consciente do aluno ao formular processos e elaborar suas próprias estratégias para solucionar problemas de arte, movido por intuição e intenção criadora. Outrossim, o aluno foi motivado a experimentação e a vivenciar uma experiência significativa a partir das interações que estabeleceu com o conteúdo de música, com outras linguagens artísticas e com o ciberespaço. Em seguida serão apresentadas as atividades desenvolvidas em sala de aula.</a:t>
            </a:r>
          </a:p>
          <a:p>
            <a:pPr algn="just">
              <a:lnSpc>
                <a:spcPct val="150000"/>
              </a:lnSpc>
              <a:defRPr sz="1800" i="0">
                <a:solidFill>
                  <a:schemeClr val="accent6">
                    <a:satOff val="-5129"/>
                    <a:lumOff val="-28110"/>
                  </a:schemeClr>
                </a:solidFill>
              </a:defRPr>
            </a:pPr>
            <a:r>
              <a:rPr lang="pt-BR" sz="1200" dirty="0"/>
              <a:t>	.</a:t>
            </a:r>
          </a:p>
          <a:p>
            <a:pPr algn="just">
              <a:lnSpc>
                <a:spcPct val="150000"/>
              </a:lnSpc>
              <a:defRPr sz="1800" i="0">
                <a:solidFill>
                  <a:schemeClr val="accent6">
                    <a:satOff val="-5129"/>
                    <a:lumOff val="-28110"/>
                  </a:schemeClr>
                </a:solidFill>
              </a:defRPr>
            </a:pPr>
            <a:endParaRPr lang="pt-BR" sz="1200" dirty="0"/>
          </a:p>
        </p:txBody>
      </p:sp>
      <p:sp>
        <p:nvSpPr>
          <p:cNvPr id="171" name="Materiais consultados e produzidos"/>
          <p:cNvSpPr txBox="1">
            <a:spLocks noGrp="1"/>
          </p:cNvSpPr>
          <p:nvPr>
            <p:ph type="body" sz="quarter" idx="4294967295"/>
          </p:nvPr>
        </p:nvSpPr>
        <p:spPr>
          <a:xfrm>
            <a:off x="1042219" y="6199544"/>
            <a:ext cx="5290955" cy="22819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708829">
              <a:defRPr sz="1092" b="1" spc="0">
                <a:solidFill>
                  <a:srgbClr val="72675A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>
              <a:defRPr>
                <a:effectLst/>
              </a:defRPr>
            </a:pPr>
            <a:r>
              <a:rPr lang="en-US" sz="900" dirty="0" err="1"/>
              <a:t>Estrutura</a:t>
            </a:r>
            <a:r>
              <a:rPr lang="en-US" sz="900" dirty="0"/>
              <a:t> do Plano de Aula , </a:t>
            </a:r>
            <a:r>
              <a:rPr lang="en-US" sz="900" dirty="0" err="1"/>
              <a:t>livros</a:t>
            </a:r>
            <a:r>
              <a:rPr lang="en-US" sz="900" dirty="0"/>
              <a:t> </a:t>
            </a:r>
            <a:r>
              <a:rPr lang="en-US" sz="900" dirty="0" err="1"/>
              <a:t>didáticos</a:t>
            </a:r>
            <a:r>
              <a:rPr lang="en-US" sz="900" dirty="0"/>
              <a:t> </a:t>
            </a:r>
            <a:r>
              <a:rPr lang="en-US" sz="900" dirty="0" err="1"/>
              <a:t>matriz</a:t>
            </a:r>
            <a:r>
              <a:rPr lang="en-US" sz="900" dirty="0"/>
              <a:t> do ENEM e </a:t>
            </a:r>
            <a:r>
              <a:rPr lang="en-US" sz="900" dirty="0" err="1"/>
              <a:t>Diretrizes</a:t>
            </a:r>
            <a:r>
              <a:rPr sz="900" dirty="0"/>
              <a:t> </a:t>
            </a:r>
            <a:r>
              <a:rPr lang="en-US" sz="900" dirty="0"/>
              <a:t>da </a:t>
            </a:r>
            <a:r>
              <a:rPr lang="en-US" sz="900" dirty="0" err="1"/>
              <a:t>Educação</a:t>
            </a:r>
            <a:r>
              <a:rPr lang="en-US" sz="900" dirty="0"/>
              <a:t> </a:t>
            </a:r>
            <a:r>
              <a:rPr lang="en-US" sz="900" dirty="0" err="1"/>
              <a:t>Básica</a:t>
            </a:r>
            <a:endParaRPr sz="900" dirty="0"/>
          </a:p>
        </p:txBody>
      </p:sp>
      <p:sp>
        <p:nvSpPr>
          <p:cNvPr id="9" name="Fonte:Fotos elaboradas pelos professores">
            <a:extLst>
              <a:ext uri="{FF2B5EF4-FFF2-40B4-BE49-F238E27FC236}">
                <a16:creationId xmlns:a16="http://schemas.microsoft.com/office/drawing/2014/main" id="{37FA11AE-078C-3B45-9619-949A58FA1EDB}"/>
              </a:ext>
            </a:extLst>
          </p:cNvPr>
          <p:cNvSpPr txBox="1"/>
          <p:nvPr/>
        </p:nvSpPr>
        <p:spPr>
          <a:xfrm>
            <a:off x="1100890" y="9940405"/>
            <a:ext cx="3100022" cy="213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0" tIns="29530" rIns="29530" bIns="29530" anchor="ctr">
            <a:spAutoFit/>
          </a:bodyPr>
          <a:lstStyle>
            <a:lvl1pPr marL="209550" indent="-209550">
              <a:buSzPct val="100000"/>
              <a:buChar char="•"/>
              <a:defRPr sz="2000"/>
            </a:lvl1pPr>
          </a:lstStyle>
          <a:p>
            <a:pPr marL="0" indent="0" algn="l">
              <a:buNone/>
            </a:pPr>
            <a:r>
              <a:rPr sz="1000" dirty="0"/>
              <a:t>Fonte:</a:t>
            </a:r>
            <a:r>
              <a:rPr lang="en-US" sz="1000" dirty="0"/>
              <a:t> </a:t>
            </a:r>
            <a:r>
              <a:rPr lang="en-US" sz="1000" dirty="0" err="1"/>
              <a:t>E</a:t>
            </a:r>
            <a:r>
              <a:rPr sz="1000" dirty="0" err="1"/>
              <a:t>aborada</a:t>
            </a:r>
            <a:r>
              <a:rPr sz="1000" dirty="0"/>
              <a:t> pel</a:t>
            </a:r>
            <a:r>
              <a:rPr lang="en-US" sz="1000" dirty="0"/>
              <a:t>a</a:t>
            </a:r>
            <a:r>
              <a:rPr sz="1000" dirty="0"/>
              <a:t> </a:t>
            </a:r>
            <a:r>
              <a:rPr sz="1000" dirty="0" err="1"/>
              <a:t>professor</a:t>
            </a:r>
            <a:r>
              <a:rPr lang="en-US" sz="1000" dirty="0" err="1"/>
              <a:t>a</a:t>
            </a:r>
            <a:r>
              <a:rPr lang="en-US" sz="1000" dirty="0"/>
              <a:t> e </a:t>
            </a:r>
            <a:r>
              <a:rPr lang="en-US" sz="1000" dirty="0" err="1"/>
              <a:t>Equipe</a:t>
            </a:r>
            <a:r>
              <a:rPr lang="en-US" sz="1000" dirty="0"/>
              <a:t> </a:t>
            </a:r>
            <a:r>
              <a:rPr lang="en-US" sz="1000" dirty="0" err="1"/>
              <a:t>pedagógica</a:t>
            </a:r>
            <a:endParaRPr sz="1000" dirty="0"/>
          </a:p>
        </p:txBody>
      </p:sp>
      <p:pic>
        <p:nvPicPr>
          <p:cNvPr id="11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D17404A0-7F01-D84F-AFA6-014A2CA35606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19" y="6515276"/>
            <a:ext cx="2960914" cy="3437018"/>
          </a:xfrm>
          <a:prstGeom prst="rect">
            <a:avLst/>
          </a:prstGeom>
        </p:spPr>
      </p:pic>
      <p:pic>
        <p:nvPicPr>
          <p:cNvPr id="10" name="C9ECDC4C-610C-4D89-9505-63605B88C3D1-L0-001.jpeg">
            <a:extLst>
              <a:ext uri="{FF2B5EF4-FFF2-40B4-BE49-F238E27FC236}">
                <a16:creationId xmlns:a16="http://schemas.microsoft.com/office/drawing/2014/main" id="{AB7147C4-8FD8-1D40-A126-B6805BA2A9C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1" y="6690204"/>
            <a:ext cx="2636449" cy="314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283590" y="10106785"/>
            <a:ext cx="153888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r"/>
            <a:fld id="{86CB4B4D-7CA3-9044-876B-883B54F8677D}" type="slidenum">
              <a:rPr lang="pt-BR" sz="1200" smtClean="0">
                <a:solidFill>
                  <a:srgbClr val="291D19"/>
                </a:solidFill>
              </a:rPr>
              <a:pPr algn="r"/>
              <a:t>8</a:t>
            </a:fld>
            <a:endParaRPr sz="1200" dirty="0">
              <a:solidFill>
                <a:srgbClr val="291D19"/>
              </a:solidFill>
            </a:endParaRPr>
          </a:p>
        </p:txBody>
      </p:sp>
      <p:sp>
        <p:nvSpPr>
          <p:cNvPr id="200" name="Atividades de sala"/>
          <p:cNvSpPr txBox="1">
            <a:spLocks noGrp="1"/>
          </p:cNvSpPr>
          <p:nvPr>
            <p:ph type="title" idx="4294967295"/>
          </p:nvPr>
        </p:nvSpPr>
        <p:spPr>
          <a:xfrm>
            <a:off x="463115" y="325519"/>
            <a:ext cx="3438038" cy="44782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cap="none" spc="0">
                <a:solidFill>
                  <a:srgbClr val="817463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>
              <a:defRPr>
                <a:effectLst/>
              </a:defRPr>
            </a:pPr>
            <a:r>
              <a:rPr sz="1600" dirty="0" err="1">
                <a:solidFill>
                  <a:srgbClr val="291D19"/>
                </a:solidFill>
              </a:rPr>
              <a:t>Atividades</a:t>
            </a:r>
            <a:r>
              <a:rPr lang="en-US" sz="1600" dirty="0">
                <a:solidFill>
                  <a:srgbClr val="291D19"/>
                </a:solidFill>
              </a:rPr>
              <a:t> </a:t>
            </a:r>
            <a:r>
              <a:rPr lang="en-US" sz="1600" dirty="0" err="1">
                <a:solidFill>
                  <a:srgbClr val="291D19"/>
                </a:solidFill>
              </a:rPr>
              <a:t>proposta</a:t>
            </a:r>
            <a:r>
              <a:rPr lang="en-US" sz="1600" dirty="0">
                <a:solidFill>
                  <a:srgbClr val="291D19"/>
                </a:solidFill>
              </a:rPr>
              <a:t> </a:t>
            </a:r>
            <a:r>
              <a:rPr lang="en-US" sz="1600" dirty="0" err="1">
                <a:solidFill>
                  <a:srgbClr val="291D19"/>
                </a:solidFill>
              </a:rPr>
              <a:t>na</a:t>
            </a:r>
            <a:r>
              <a:rPr sz="1600" dirty="0">
                <a:solidFill>
                  <a:srgbClr val="291D19"/>
                </a:solidFill>
              </a:rPr>
              <a:t> </a:t>
            </a:r>
            <a:r>
              <a:rPr sz="1600" dirty="0" err="1">
                <a:solidFill>
                  <a:srgbClr val="291D19"/>
                </a:solidFill>
              </a:rPr>
              <a:t>sala</a:t>
            </a:r>
            <a:r>
              <a:rPr lang="en-US" sz="1600" dirty="0">
                <a:solidFill>
                  <a:srgbClr val="291D19"/>
                </a:solidFill>
              </a:rPr>
              <a:t> de aula</a:t>
            </a:r>
            <a:r>
              <a:rPr sz="16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9B4A844-9BE3-0446-8075-F129D9638772}"/>
              </a:ext>
            </a:extLst>
          </p:cNvPr>
          <p:cNvSpPr/>
          <p:nvPr/>
        </p:nvSpPr>
        <p:spPr>
          <a:xfrm>
            <a:off x="463116" y="7128600"/>
            <a:ext cx="24044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Resolução</a:t>
            </a:r>
            <a:r>
              <a:rPr lang="en-US" sz="1000" b="1" i="0" dirty="0">
                <a:solidFill>
                  <a:srgbClr val="291D19"/>
                </a:solidFill>
              </a:rPr>
              <a:t> da </a:t>
            </a:r>
            <a:r>
              <a:rPr lang="en-US" sz="1000" b="1" i="0" dirty="0" err="1">
                <a:solidFill>
                  <a:srgbClr val="291D19"/>
                </a:solidFill>
              </a:rPr>
              <a:t>atividade</a:t>
            </a:r>
            <a:r>
              <a:rPr lang="en-US" sz="1000" b="1" i="0" dirty="0">
                <a:solidFill>
                  <a:srgbClr val="291D19"/>
                </a:solidFill>
              </a:rPr>
              <a:t> da aula 1 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C999856-0D9A-5947-BDEE-F15B3011414A}"/>
              </a:ext>
            </a:extLst>
          </p:cNvPr>
          <p:cNvSpPr/>
          <p:nvPr/>
        </p:nvSpPr>
        <p:spPr>
          <a:xfrm>
            <a:off x="528280" y="9991369"/>
            <a:ext cx="2509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Imagens </a:t>
            </a:r>
            <a:r>
              <a:rPr lang="en-US" sz="1000" dirty="0" err="1">
                <a:solidFill>
                  <a:srgbClr val="291D19"/>
                </a:solidFill>
              </a:rPr>
              <a:t>elaboradas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pelos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mediadores</a:t>
            </a:r>
            <a:endParaRPr lang="en-US" sz="1000" dirty="0">
              <a:solidFill>
                <a:srgbClr val="291D19"/>
              </a:solidFill>
            </a:endParaRP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24D5B3EF-4160-4547-AF5A-3DBA4F749AA1}"/>
              </a:ext>
            </a:extLst>
          </p:cNvPr>
          <p:cNvSpPr/>
          <p:nvPr/>
        </p:nvSpPr>
        <p:spPr>
          <a:xfrm>
            <a:off x="2381307" y="5245253"/>
            <a:ext cx="3005665" cy="9023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latin typeface="+mj-lt"/>
                <a:ea typeface="+mj-ea"/>
                <a:cs typeface="+mj-cs"/>
                <a:sym typeface="Baskerville"/>
              </a:rPr>
              <a:t>Sonoridades de um lugar </a:t>
            </a:r>
          </a:p>
          <a:p>
            <a:pPr marL="0" marR="0" indent="0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sonoridades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sym typeface="Baskerville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CAD1EAC-6CAC-F140-B6C9-72F5B28A294C}"/>
              </a:ext>
            </a:extLst>
          </p:cNvPr>
          <p:cNvSpPr/>
          <p:nvPr/>
        </p:nvSpPr>
        <p:spPr>
          <a:xfrm>
            <a:off x="3218483" y="6187019"/>
            <a:ext cx="13653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captado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pelo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gravador</a:t>
            </a:r>
            <a:r>
              <a:rPr lang="en-US" sz="1000" dirty="0">
                <a:solidFill>
                  <a:srgbClr val="291D19"/>
                </a:solidFill>
              </a:rPr>
              <a:t> do </a:t>
            </a:r>
            <a:r>
              <a:rPr lang="en-US" sz="1000" dirty="0" err="1">
                <a:solidFill>
                  <a:srgbClr val="291D19"/>
                </a:solidFill>
              </a:rPr>
              <a:t>celuar</a:t>
            </a:r>
            <a:r>
              <a:rPr lang="en-US" sz="1000" dirty="0">
                <a:solidFill>
                  <a:srgbClr val="291D19"/>
                </a:solidFill>
              </a:rPr>
              <a:t> dos </a:t>
            </a:r>
            <a:r>
              <a:rPr lang="en-US" sz="1000" dirty="0" err="1">
                <a:solidFill>
                  <a:srgbClr val="291D19"/>
                </a:solidFill>
              </a:rPr>
              <a:t>alunos</a:t>
            </a:r>
            <a:r>
              <a:rPr lang="en-US" sz="1000" dirty="0">
                <a:solidFill>
                  <a:srgbClr val="291D19"/>
                </a:solidFill>
              </a:rPr>
              <a:t> de Dom </a:t>
            </a:r>
            <a:r>
              <a:rPr lang="en-US" sz="1000" dirty="0" err="1">
                <a:solidFill>
                  <a:srgbClr val="291D19"/>
                </a:solidFill>
              </a:rPr>
              <a:t>Elizeu</a:t>
            </a:r>
            <a:r>
              <a:rPr lang="en-US" sz="1000" dirty="0">
                <a:solidFill>
                  <a:srgbClr val="291D19"/>
                </a:solidFill>
              </a:rPr>
              <a:t>-PA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609AAAD-E108-EF4D-A158-7B5F66673DDE}"/>
              </a:ext>
            </a:extLst>
          </p:cNvPr>
          <p:cNvSpPr/>
          <p:nvPr/>
        </p:nvSpPr>
        <p:spPr>
          <a:xfrm>
            <a:off x="2381307" y="4975030"/>
            <a:ext cx="23605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900" b="1" i="0" dirty="0" err="1">
                <a:solidFill>
                  <a:srgbClr val="291D19"/>
                </a:solidFill>
              </a:rPr>
              <a:t>Resolução</a:t>
            </a:r>
            <a:r>
              <a:rPr lang="en-US" sz="900" b="1" i="0" dirty="0">
                <a:solidFill>
                  <a:srgbClr val="291D19"/>
                </a:solidFill>
              </a:rPr>
              <a:t> da </a:t>
            </a:r>
            <a:r>
              <a:rPr lang="en-US" sz="900" b="1" i="0" dirty="0" err="1">
                <a:solidFill>
                  <a:srgbClr val="291D19"/>
                </a:solidFill>
              </a:rPr>
              <a:t>Atividade</a:t>
            </a:r>
            <a:r>
              <a:rPr lang="en-US" sz="900" b="1" i="0" dirty="0">
                <a:solidFill>
                  <a:srgbClr val="291D19"/>
                </a:solidFill>
              </a:rPr>
              <a:t> da aula 2 </a:t>
            </a:r>
            <a:r>
              <a:rPr lang="en-US" sz="900" dirty="0">
                <a:solidFill>
                  <a:srgbClr val="291D19"/>
                </a:solidFill>
              </a:rPr>
              <a:t> </a:t>
            </a:r>
          </a:p>
        </p:txBody>
      </p:sp>
      <p:pic>
        <p:nvPicPr>
          <p:cNvPr id="15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15C2FBFD-49A4-584F-AFE7-3107673099C8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7" y="7286047"/>
            <a:ext cx="3141204" cy="2753040"/>
          </a:xfrm>
          <a:prstGeom prst="rect">
            <a:avLst/>
          </a:prstGeom>
        </p:spPr>
      </p:pic>
      <p:pic>
        <p:nvPicPr>
          <p:cNvPr id="16" name="C9ECDC4C-610C-4D89-9505-63605B88C3D1-L0-001.jpeg" descr="C9ECDC4C-610C-4D89-9505-63605B88C3D1-L0-001.jpeg">
            <a:extLst>
              <a:ext uri="{FF2B5EF4-FFF2-40B4-BE49-F238E27FC236}">
                <a16:creationId xmlns:a16="http://schemas.microsoft.com/office/drawing/2014/main" id="{C0EC8744-C52B-E344-8C54-31893C802C31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130" y="7295533"/>
            <a:ext cx="3325685" cy="275304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03F4CA-B2B5-604C-8897-D3E42E1019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53" y="7458256"/>
            <a:ext cx="2971638" cy="2418330"/>
          </a:xfrm>
          <a:prstGeom prst="rect">
            <a:avLst/>
          </a:prstGeom>
          <a:solidFill>
            <a:srgbClr val="291D1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500C5B-9EC8-8942-AFCD-DFCFC6F440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28" y="7414212"/>
            <a:ext cx="2878822" cy="24623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07E68F7-6ACB-B24C-9D94-4251E6D37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59342"/>
              </p:ext>
            </p:extLst>
          </p:nvPr>
        </p:nvGraphicFramePr>
        <p:xfrm>
          <a:off x="1356649" y="1507344"/>
          <a:ext cx="5089006" cy="30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503">
                  <a:extLst>
                    <a:ext uri="{9D8B030D-6E8A-4147-A177-3AD203B41FA5}">
                      <a16:colId xmlns:a16="http://schemas.microsoft.com/office/drawing/2014/main" val="3030773179"/>
                    </a:ext>
                  </a:extLst>
                </a:gridCol>
                <a:gridCol w="2544503">
                  <a:extLst>
                    <a:ext uri="{9D8B030D-6E8A-4147-A177-3AD203B41FA5}">
                      <a16:colId xmlns:a16="http://schemas.microsoft.com/office/drawing/2014/main" val="1981777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000" b="1" dirty="0"/>
                        <a:t>Aula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Aula 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87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603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Observando que nossa relação com o som e o ritmo é fácil de ser notada em atitudes que desenvolvemos cotidianamente, identifique a utilidade de sons e ritmos de nossa vida e a função que desempenham na comunidade. Destaque o alcance das celebrações para expressar momentos de alegria, revisitar uma lembrança triste. Em seguida produza um desenho capaz de ilustrar sua percepção pessoal/coletiva sobre esse evento. Tal evento pode ser de interesse pessoal ou pode envolver uma experiência vivenciada em comunidade. Para finalizar a atividade atribua a essa produção uma trilha sonora a ser interpretada com a apresentação de sua produção visual.</a:t>
                      </a:r>
                    </a:p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03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Para exercitar a percepção dos sons, crie um concerto de natureza. Escolha um lugar que você considere interessante, na parte externa da sala de aula, e escreva os sons interessantes que você conseguir escutar. Em seguida, utilize a voz para tentar imitá-los. Na sala de aula, apresente ao seu grupo os sons que identificou. As equipes terão entre 2 a 5 minutos para definir como será ordenada sua composição sonora. Em seguida, ensaiam e apresentam o seu concerto de natureza.</a:t>
                      </a:r>
                      <a:endParaRPr lang="pt-BR" sz="1000" dirty="0">
                        <a:solidFill>
                          <a:srgbClr val="291D19"/>
                        </a:solidFill>
                      </a:endParaRPr>
                    </a:p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50989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8A983ADD-73C7-5242-AD67-C81DB6D58FE8}"/>
              </a:ext>
            </a:extLst>
          </p:cNvPr>
          <p:cNvSpPr/>
          <p:nvPr/>
        </p:nvSpPr>
        <p:spPr>
          <a:xfrm>
            <a:off x="1292988" y="1230529"/>
            <a:ext cx="23605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900" b="1" i="0" dirty="0" err="1">
                <a:solidFill>
                  <a:srgbClr val="291D19"/>
                </a:solidFill>
              </a:rPr>
              <a:t>Tabela</a:t>
            </a:r>
            <a:r>
              <a:rPr lang="en-US" sz="900" b="1" i="0" dirty="0">
                <a:solidFill>
                  <a:srgbClr val="291D19"/>
                </a:solidFill>
              </a:rPr>
              <a:t> 2 </a:t>
            </a:r>
            <a:r>
              <a:rPr lang="en-US" sz="900" b="1" i="0" dirty="0" err="1">
                <a:solidFill>
                  <a:srgbClr val="291D19"/>
                </a:solidFill>
              </a:rPr>
              <a:t>Atividades</a:t>
            </a:r>
            <a:r>
              <a:rPr lang="en-US" sz="900" b="1" i="0" dirty="0">
                <a:solidFill>
                  <a:srgbClr val="291D19"/>
                </a:solidFill>
              </a:rPr>
              <a:t> </a:t>
            </a:r>
            <a:r>
              <a:rPr lang="en-US" sz="9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A6A47-8EBD-AB48-B59C-64607CC06131}"/>
              </a:ext>
            </a:extLst>
          </p:cNvPr>
          <p:cNvSpPr/>
          <p:nvPr/>
        </p:nvSpPr>
        <p:spPr>
          <a:xfrm>
            <a:off x="1356649" y="4527019"/>
            <a:ext cx="23674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Adaptada</a:t>
            </a:r>
            <a:r>
              <a:rPr lang="en-US" sz="1000" dirty="0">
                <a:solidFill>
                  <a:srgbClr val="291D19"/>
                </a:solidFill>
              </a:rPr>
              <a:t> da </a:t>
            </a:r>
            <a:r>
              <a:rPr lang="en-US" sz="1000" dirty="0" err="1">
                <a:solidFill>
                  <a:srgbClr val="291D19"/>
                </a:solidFill>
              </a:rPr>
              <a:t>obra</a:t>
            </a:r>
            <a:r>
              <a:rPr lang="en-US" sz="1000" dirty="0">
                <a:solidFill>
                  <a:srgbClr val="291D19"/>
                </a:solidFill>
              </a:rPr>
              <a:t> de Schafer (2001;2009)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045705" y="10161411"/>
            <a:ext cx="399889" cy="2616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rPr sz="1200"/>
              <a:t>9</a:t>
            </a:fld>
            <a:endParaRPr sz="1200" dirty="0"/>
          </a:p>
        </p:txBody>
      </p:sp>
      <p:sp>
        <p:nvSpPr>
          <p:cNvPr id="175" name="Plano de Aula"/>
          <p:cNvSpPr txBox="1">
            <a:spLocks noGrp="1"/>
          </p:cNvSpPr>
          <p:nvPr>
            <p:ph type="title" idx="4294967295"/>
          </p:nvPr>
        </p:nvSpPr>
        <p:spPr>
          <a:xfrm>
            <a:off x="541867" y="447390"/>
            <a:ext cx="6503838" cy="1033550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482938">
              <a:defRPr sz="4712" cap="none" spc="0">
                <a:solidFill>
                  <a:srgbClr val="817463"/>
                </a:solidFill>
                <a:latin typeface="+mj-lt"/>
                <a:ea typeface="+mj-ea"/>
                <a:cs typeface="+mj-cs"/>
                <a:sym typeface="Baskerville"/>
              </a:defRPr>
            </a:lvl1pPr>
          </a:lstStyle>
          <a:p>
            <a:pPr algn="l">
              <a:defRPr>
                <a:effectLst/>
              </a:defRPr>
            </a:pPr>
            <a:r>
              <a:rPr lang="en-US" sz="2780" dirty="0" err="1">
                <a:solidFill>
                  <a:srgbClr val="291D19"/>
                </a:solidFill>
              </a:rPr>
              <a:t>Os</a:t>
            </a:r>
            <a:r>
              <a:rPr lang="en-US" sz="2780" dirty="0">
                <a:solidFill>
                  <a:srgbClr val="291D19"/>
                </a:solidFill>
              </a:rPr>
              <a:t> </a:t>
            </a:r>
            <a:r>
              <a:rPr lang="en-US" sz="2780" dirty="0" err="1">
                <a:solidFill>
                  <a:srgbClr val="291D19"/>
                </a:solidFill>
              </a:rPr>
              <a:t>processos</a:t>
            </a:r>
            <a:r>
              <a:rPr lang="en-US" sz="2780" dirty="0">
                <a:solidFill>
                  <a:srgbClr val="291D19"/>
                </a:solidFill>
              </a:rPr>
              <a:t> </a:t>
            </a:r>
            <a:r>
              <a:rPr lang="en-US" sz="2780" dirty="0" err="1">
                <a:solidFill>
                  <a:srgbClr val="291D19"/>
                </a:solidFill>
              </a:rPr>
              <a:t>Criativos</a:t>
            </a:r>
            <a:r>
              <a:rPr lang="en-US" sz="2780" dirty="0">
                <a:solidFill>
                  <a:srgbClr val="291D19"/>
                </a:solidFill>
              </a:rPr>
              <a:t> e </a:t>
            </a:r>
            <a:r>
              <a:rPr lang="en-US" sz="2780" dirty="0" err="1">
                <a:solidFill>
                  <a:srgbClr val="291D19"/>
                </a:solidFill>
              </a:rPr>
              <a:t>Interativos</a:t>
            </a:r>
            <a:r>
              <a:rPr lang="en-US" sz="2780" dirty="0">
                <a:solidFill>
                  <a:srgbClr val="291D19"/>
                </a:solidFill>
              </a:rPr>
              <a:t> em Artes</a:t>
            </a:r>
          </a:p>
        </p:txBody>
      </p:sp>
      <p:sp>
        <p:nvSpPr>
          <p:cNvPr id="176" name="Das reuniões com a equipe pedagógica, estrutura para o plano de aula. Concordando com Tapia e Fita (2015) e Boruchovitch e Bzuneck (2009) quando admitiram a certeza de o aluno obter sucesso escolar aumentou quando recebeu apoio e ajuda do professor para "/>
          <p:cNvSpPr txBox="1">
            <a:spLocks noGrp="1"/>
          </p:cNvSpPr>
          <p:nvPr>
            <p:ph type="body" sz="half" idx="4294967295"/>
          </p:nvPr>
        </p:nvSpPr>
        <p:spPr>
          <a:xfrm>
            <a:off x="541867" y="4546283"/>
            <a:ext cx="6503838" cy="30703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defTabSz="344137">
              <a:lnSpc>
                <a:spcPct val="150000"/>
              </a:lnSpc>
              <a:defRPr sz="2280" spc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  <a:latin typeface="+mj-lt"/>
                <a:ea typeface="+mj-ea"/>
                <a:cs typeface="+mj-cs"/>
                <a:sym typeface="Baskerville"/>
              </a:defRPr>
            </a:pPr>
            <a:r>
              <a:rPr lang="pt-BR" sz="1200" dirty="0"/>
              <a:t>	Tendo em vista orientar o aluno a conduzir </a:t>
            </a:r>
            <a:r>
              <a:rPr lang="pt-BR" sz="1200" dirty="0" err="1"/>
              <a:t>colaborativamente</a:t>
            </a:r>
            <a:r>
              <a:rPr lang="pt-BR" sz="1200" dirty="0"/>
              <a:t> um processo criativo e interativo em artes, foi necessário implementar um laboratório de música na aula 3. Foi utilizado o Chroma-Key, alguns instrumentos de percussão (tambor, chocalhos, cocos, pau de chuva, caxixe) e uma flauta transversal. Nesse cenário o aluno foi orientado a perceber melodia, ritmo, harmonia e outras formas de composição como movimentos corporais e dramatizados com a música “</a:t>
            </a:r>
            <a:r>
              <a:rPr lang="pt-BR" sz="1200" dirty="0" err="1"/>
              <a:t>Tajapanema</a:t>
            </a:r>
            <a:r>
              <a:rPr lang="pt-BR" sz="1200" dirty="0"/>
              <a:t>” e  “Boi </a:t>
            </a:r>
            <a:r>
              <a:rPr lang="pt-BR" sz="1200" dirty="0" err="1"/>
              <a:t>Bumbá</a:t>
            </a:r>
            <a:r>
              <a:rPr lang="pt-BR" sz="1200" dirty="0"/>
              <a:t>” de Waldemar Henrique. Na demonstração a professora incentivou o aluno a perceber elementos de linguagem e os ordenar a partir da linguagem musical. Além disso, se buscou dialogar com as outras linguagens, bem como deixar o aluno livre para empregá-las ou não. </a:t>
            </a:r>
          </a:p>
          <a:p>
            <a:pPr algn="just" defTabSz="344137">
              <a:lnSpc>
                <a:spcPct val="150000"/>
              </a:lnSpc>
              <a:defRPr sz="2280" spc="0">
                <a:solidFill>
                  <a:schemeClr val="accent6">
                    <a:satOff val="-5129"/>
                    <a:lumOff val="-28110"/>
                  </a:schemeClr>
                </a:solidFill>
                <a:effectLst/>
                <a:latin typeface="+mj-lt"/>
                <a:ea typeface="+mj-ea"/>
                <a:cs typeface="+mj-cs"/>
                <a:sym typeface="Baskerville"/>
              </a:defRPr>
            </a:pPr>
            <a:r>
              <a:rPr lang="pt-BR" sz="1200" dirty="0"/>
              <a:t>	Durante o diálogo com o aluno fora sugerida na aula 3 uma estrutura guia que serviria para direcionar suas ações durante a condução de um processo criativo e interativo autoral. Conforme se apresenta na tabela 3  sugerimos algumas ideias e etapas para condução de um processo artístico.</a:t>
            </a:r>
          </a:p>
        </p:txBody>
      </p:sp>
      <p:sp>
        <p:nvSpPr>
          <p:cNvPr id="177" name="Estrutura do plano de aula"/>
          <p:cNvSpPr txBox="1"/>
          <p:nvPr/>
        </p:nvSpPr>
        <p:spPr>
          <a:xfrm>
            <a:off x="433763" y="1554427"/>
            <a:ext cx="1445620" cy="1737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530" tIns="29530" rIns="29530" bIns="29530" anchor="ctr">
            <a:noAutofit/>
          </a:bodyPr>
          <a:lstStyle>
            <a:lvl1pPr defTabSz="693250">
              <a:defRPr sz="1068" b="1">
                <a:solidFill>
                  <a:schemeClr val="accent6">
                    <a:satOff val="-5129"/>
                    <a:lumOff val="-28110"/>
                  </a:schemeClr>
                </a:solidFill>
              </a:defRPr>
            </a:lvl1pPr>
          </a:lstStyle>
          <a:p>
            <a:r>
              <a:rPr lang="en-US" sz="1000" i="0" dirty="0" err="1"/>
              <a:t>Laboratório</a:t>
            </a:r>
            <a:r>
              <a:rPr lang="en-US" sz="1000" i="0" dirty="0"/>
              <a:t> de Música</a:t>
            </a:r>
            <a:r>
              <a:rPr sz="1000" i="0" dirty="0"/>
              <a:t> </a:t>
            </a:r>
          </a:p>
        </p:txBody>
      </p:sp>
      <p:sp>
        <p:nvSpPr>
          <p:cNvPr id="11" name="Fonte:Fotos elaboradas pelos professores">
            <a:extLst>
              <a:ext uri="{FF2B5EF4-FFF2-40B4-BE49-F238E27FC236}">
                <a16:creationId xmlns:a16="http://schemas.microsoft.com/office/drawing/2014/main" id="{C7DC28C6-8D63-2344-879A-486A9AD21A8D}"/>
              </a:ext>
            </a:extLst>
          </p:cNvPr>
          <p:cNvSpPr txBox="1"/>
          <p:nvPr/>
        </p:nvSpPr>
        <p:spPr>
          <a:xfrm>
            <a:off x="573059" y="3987384"/>
            <a:ext cx="1464513" cy="213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530" tIns="29530" rIns="29530" bIns="29530" anchor="ctr">
            <a:spAutoFit/>
          </a:bodyPr>
          <a:lstStyle>
            <a:lvl1pPr marL="209550" indent="-209550">
              <a:buSzPct val="100000"/>
              <a:buChar char="•"/>
              <a:defRPr sz="2000"/>
            </a:lvl1pPr>
          </a:lstStyle>
          <a:p>
            <a:pPr marL="0" indent="0" algn="l">
              <a:buNone/>
            </a:pPr>
            <a:r>
              <a:rPr sz="1000" dirty="0"/>
              <a:t>Fonte:</a:t>
            </a:r>
            <a:r>
              <a:rPr lang="en-US" sz="1000" dirty="0"/>
              <a:t> </a:t>
            </a:r>
            <a:r>
              <a:rPr lang="en-US" sz="1000" dirty="0" err="1"/>
              <a:t>E</a:t>
            </a:r>
            <a:r>
              <a:rPr sz="1000" dirty="0" err="1"/>
              <a:t>aborada</a:t>
            </a:r>
            <a:r>
              <a:rPr sz="1000" dirty="0"/>
              <a:t> pel</a:t>
            </a:r>
            <a:r>
              <a:rPr lang="en-US" sz="1000" dirty="0"/>
              <a:t>a</a:t>
            </a:r>
            <a:r>
              <a:rPr sz="1000" dirty="0"/>
              <a:t> </a:t>
            </a:r>
            <a:r>
              <a:rPr sz="1000" dirty="0" err="1"/>
              <a:t>professor</a:t>
            </a:r>
            <a:r>
              <a:rPr lang="en-US" sz="1000" dirty="0" err="1"/>
              <a:t>a</a:t>
            </a:r>
            <a:r>
              <a:rPr lang="en-US" sz="1000" dirty="0"/>
              <a:t> </a:t>
            </a:r>
            <a:endParaRPr sz="10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0917CD6-4ED9-BF4D-9C34-42C8976C5DE3}"/>
              </a:ext>
            </a:extLst>
          </p:cNvPr>
          <p:cNvSpPr/>
          <p:nvPr/>
        </p:nvSpPr>
        <p:spPr>
          <a:xfrm>
            <a:off x="5201587" y="1525555"/>
            <a:ext cx="1525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Vídeo</a:t>
            </a:r>
            <a:r>
              <a:rPr lang="en-US" sz="1000" b="1" i="0" dirty="0">
                <a:solidFill>
                  <a:srgbClr val="291D19"/>
                </a:solidFill>
              </a:rPr>
              <a:t> do </a:t>
            </a:r>
            <a:r>
              <a:rPr lang="en-US" sz="1000" b="1" i="0" dirty="0" err="1">
                <a:solidFill>
                  <a:srgbClr val="291D19"/>
                </a:solidFill>
              </a:rPr>
              <a:t>laboratório</a:t>
            </a:r>
            <a:r>
              <a:rPr lang="en-US" sz="1000" b="1" i="0" dirty="0">
                <a:solidFill>
                  <a:srgbClr val="291D19"/>
                </a:solidFill>
              </a:rPr>
              <a:t>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A212A81C-BA5C-1244-8C8B-FFC053E2317D}"/>
              </a:ext>
            </a:extLst>
          </p:cNvPr>
          <p:cNvSpPr/>
          <p:nvPr/>
        </p:nvSpPr>
        <p:spPr>
          <a:xfrm>
            <a:off x="5201587" y="1794104"/>
            <a:ext cx="1844118" cy="131099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A demonstração prática</a:t>
            </a:r>
          </a:p>
          <a:p>
            <a:pPr marL="0" marR="0" indent="0" algn="ctr" defTabSz="778933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i="0" dirty="0">
                <a:solidFill>
                  <a:srgbClr val="291D19"/>
                </a:solidFill>
              </a:rPr>
              <a:t>Link de acesso: </a:t>
            </a:r>
            <a:r>
              <a:rPr lang="pt-BR" sz="1200" i="0" dirty="0">
                <a:solidFill>
                  <a:srgbClr val="291D19"/>
                </a:solidFill>
                <a:hlinkClick r:id="rId3"/>
              </a:rPr>
              <a:t>Laboratório de Música 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291D19"/>
                </a:solidFill>
                <a:effectLst/>
                <a:uFillTx/>
                <a:sym typeface="Baskerville"/>
                <a:hlinkClick r:id="rId3"/>
              </a:rPr>
              <a:t> 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291D19"/>
              </a:solidFill>
              <a:effectLst/>
              <a:uFillTx/>
              <a:latin typeface="+mj-lt"/>
              <a:ea typeface="+mj-ea"/>
              <a:cs typeface="+mj-cs"/>
              <a:sym typeface="Baskerville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BFE236C-BE32-D84D-AA82-C41C13B33458}"/>
              </a:ext>
            </a:extLst>
          </p:cNvPr>
          <p:cNvSpPr/>
          <p:nvPr/>
        </p:nvSpPr>
        <p:spPr>
          <a:xfrm>
            <a:off x="5201587" y="3127429"/>
            <a:ext cx="1857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dirty="0">
                <a:solidFill>
                  <a:srgbClr val="291D19"/>
                </a:solidFill>
              </a:rPr>
              <a:t>Fonte: </a:t>
            </a:r>
            <a:r>
              <a:rPr lang="en-US" sz="1000" dirty="0" err="1">
                <a:solidFill>
                  <a:srgbClr val="291D19"/>
                </a:solidFill>
              </a:rPr>
              <a:t>Áudiovisual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  <a:r>
              <a:rPr lang="en-US" sz="1000" dirty="0" err="1">
                <a:solidFill>
                  <a:srgbClr val="291D19"/>
                </a:solidFill>
              </a:rPr>
              <a:t>captado</a:t>
            </a:r>
            <a:r>
              <a:rPr lang="en-US" sz="1000" dirty="0">
                <a:solidFill>
                  <a:srgbClr val="291D19"/>
                </a:solidFill>
              </a:rPr>
              <a:t> com </a:t>
            </a:r>
            <a:r>
              <a:rPr lang="en-US" sz="1000" dirty="0" err="1">
                <a:solidFill>
                  <a:srgbClr val="291D19"/>
                </a:solidFill>
              </a:rPr>
              <a:t>gravador</a:t>
            </a:r>
            <a:r>
              <a:rPr lang="en-US" sz="1000" dirty="0">
                <a:solidFill>
                  <a:srgbClr val="291D19"/>
                </a:solidFill>
              </a:rPr>
              <a:t> de </a:t>
            </a:r>
            <a:r>
              <a:rPr lang="en-US" sz="1000" dirty="0" err="1">
                <a:solidFill>
                  <a:srgbClr val="291D19"/>
                </a:solidFill>
              </a:rPr>
              <a:t>tela</a:t>
            </a:r>
            <a:r>
              <a:rPr lang="en-US" sz="1000" dirty="0">
                <a:solidFill>
                  <a:srgbClr val="291D19"/>
                </a:solidFill>
              </a:rPr>
              <a:t> do meu drive </a:t>
            </a:r>
            <a:r>
              <a:rPr lang="en-US" sz="1000" dirty="0" err="1">
                <a:solidFill>
                  <a:srgbClr val="291D19"/>
                </a:solidFill>
              </a:rPr>
              <a:t>isntitucional</a:t>
            </a:r>
            <a:r>
              <a:rPr lang="en-US" sz="1000" dirty="0">
                <a:solidFill>
                  <a:srgbClr val="291D19"/>
                </a:solidFill>
              </a:rPr>
              <a:t> da SEDUC-PA.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A098EAA-6252-AB47-9306-41DD1C21B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74" y="7875353"/>
            <a:ext cx="4206013" cy="202727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FCA5454-9DBB-2945-966D-93377E701CCB}"/>
              </a:ext>
            </a:extLst>
          </p:cNvPr>
          <p:cNvSpPr/>
          <p:nvPr/>
        </p:nvSpPr>
        <p:spPr>
          <a:xfrm>
            <a:off x="1713382" y="7661873"/>
            <a:ext cx="8637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Pct val="100000"/>
              <a:defRPr sz="2000"/>
            </a:pPr>
            <a:r>
              <a:rPr lang="en-US" sz="1000" b="1" i="0" dirty="0" err="1">
                <a:solidFill>
                  <a:srgbClr val="291D19"/>
                </a:solidFill>
              </a:rPr>
              <a:t>Tabela</a:t>
            </a:r>
            <a:r>
              <a:rPr lang="en-US" sz="1000" b="1" i="0" dirty="0">
                <a:solidFill>
                  <a:srgbClr val="291D19"/>
                </a:solidFill>
              </a:rPr>
              <a:t> 3  </a:t>
            </a:r>
            <a:r>
              <a:rPr lang="en-US" sz="1000" dirty="0">
                <a:solidFill>
                  <a:srgbClr val="291D19"/>
                </a:solidFill>
              </a:rPr>
              <a:t> </a:t>
            </a:r>
          </a:p>
        </p:txBody>
      </p:sp>
      <p:sp>
        <p:nvSpPr>
          <p:cNvPr id="19" name="Fonte:Fotos elaboradas pelos professores">
            <a:extLst>
              <a:ext uri="{FF2B5EF4-FFF2-40B4-BE49-F238E27FC236}">
                <a16:creationId xmlns:a16="http://schemas.microsoft.com/office/drawing/2014/main" id="{87AEC1EC-505A-BF45-9BF4-1424E36C26AB}"/>
              </a:ext>
            </a:extLst>
          </p:cNvPr>
          <p:cNvSpPr txBox="1"/>
          <p:nvPr/>
        </p:nvSpPr>
        <p:spPr>
          <a:xfrm>
            <a:off x="3073060" y="9947886"/>
            <a:ext cx="1550011" cy="213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9530" tIns="29530" rIns="29530" bIns="29530" anchor="ctr">
            <a:spAutoFit/>
          </a:bodyPr>
          <a:lstStyle>
            <a:lvl1pPr marL="209550" indent="-209550">
              <a:buSzPct val="100000"/>
              <a:buChar char="•"/>
              <a:defRPr sz="2000"/>
            </a:lvl1pPr>
          </a:lstStyle>
          <a:p>
            <a:pPr marL="0" indent="0" algn="l">
              <a:buNone/>
            </a:pPr>
            <a:r>
              <a:rPr sz="1000" dirty="0"/>
              <a:t>Fonte:</a:t>
            </a:r>
            <a:r>
              <a:rPr lang="en-US" sz="1000" dirty="0"/>
              <a:t> </a:t>
            </a:r>
            <a:r>
              <a:rPr lang="en-US" sz="1000" dirty="0" err="1"/>
              <a:t>E</a:t>
            </a:r>
            <a:r>
              <a:rPr sz="1000" dirty="0" err="1"/>
              <a:t>aborada</a:t>
            </a:r>
            <a:r>
              <a:rPr sz="1000" dirty="0"/>
              <a:t> pel</a:t>
            </a:r>
            <a:r>
              <a:rPr lang="en-US" sz="1000" dirty="0"/>
              <a:t>a</a:t>
            </a:r>
            <a:r>
              <a:rPr sz="1000" dirty="0"/>
              <a:t> </a:t>
            </a:r>
            <a:r>
              <a:rPr sz="1000" dirty="0" err="1"/>
              <a:t>professor</a:t>
            </a:r>
            <a:r>
              <a:rPr lang="en-US" sz="1000" dirty="0" err="1"/>
              <a:t>a</a:t>
            </a:r>
            <a:r>
              <a:rPr lang="en-US" sz="1000" dirty="0"/>
              <a:t> </a:t>
            </a:r>
            <a:endParaRPr sz="1000" dirty="0"/>
          </a:p>
        </p:txBody>
      </p:sp>
      <p:pic>
        <p:nvPicPr>
          <p:cNvPr id="15" name="0B7B9BB2-24B1-4CB6-93DF-701BF1128A39-L0-001.jpeg" descr="0B7B9BB2-24B1-4CB6-93DF-701BF1128A39-L0-001.jpeg">
            <a:extLst>
              <a:ext uri="{FF2B5EF4-FFF2-40B4-BE49-F238E27FC236}">
                <a16:creationId xmlns:a16="http://schemas.microsoft.com/office/drawing/2014/main" id="{4286D397-3755-5A4F-ABD4-3923CBE4EC13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060" y="1771776"/>
            <a:ext cx="1748724" cy="2215608"/>
          </a:xfrm>
          <a:prstGeom prst="rect">
            <a:avLst/>
          </a:prstGeom>
        </p:spPr>
      </p:pic>
      <p:pic>
        <p:nvPicPr>
          <p:cNvPr id="16" name="0B7B9BB2-24B1-4CB6-93DF-701BF1128A39-L0-001.jpeg" descr="0B7B9BB2-24B1-4CB6-93DF-701BF1128A39-L0-001.jpeg">
            <a:extLst>
              <a:ext uri="{FF2B5EF4-FFF2-40B4-BE49-F238E27FC236}">
                <a16:creationId xmlns:a16="http://schemas.microsoft.com/office/drawing/2014/main" id="{D4C3B436-92F4-9F4C-A8AD-A10731BBCFD3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63" y="1761488"/>
            <a:ext cx="2534289" cy="22258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01C0DD9-8E26-A340-B784-E9DD30C54F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000" y="1840505"/>
            <a:ext cx="1534131" cy="1951182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EF2101-FFC2-D34E-918A-28278174E1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59" y="1868228"/>
            <a:ext cx="2310099" cy="1923459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1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1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6017</Words>
  <Application>Microsoft Macintosh PowerPoint</Application>
  <PresentationFormat>Personalizar</PresentationFormat>
  <Paragraphs>250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Baskerville</vt:lpstr>
      <vt:lpstr>Bradley Hand ITC TT-Bold</vt:lpstr>
      <vt:lpstr>Cochin</vt:lpstr>
      <vt:lpstr>Helvetica Neue</vt:lpstr>
      <vt:lpstr>PhotoPortfolio</vt:lpstr>
      <vt:lpstr>Um processo criativo e interativo em arte na Amazônia paraense</vt:lpstr>
      <vt:lpstr>Arte, interatividade em sintonia satelital</vt:lpstr>
      <vt:lpstr>Apresentação do PowerPoint</vt:lpstr>
      <vt:lpstr>Desenvolvimento e realização do projeto</vt:lpstr>
      <vt:lpstr>Apresentação do PowerPoint</vt:lpstr>
      <vt:lpstr>Apresentação do PowerPoint</vt:lpstr>
      <vt:lpstr>O plano de aula </vt:lpstr>
      <vt:lpstr>Atividades proposta na sala de aula </vt:lpstr>
      <vt:lpstr>Os processos Criativos e Interativos em Artes</vt:lpstr>
      <vt:lpstr>Os Processos  criativos e interativos em artes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 </vt:lpstr>
      <vt:lpstr>Apresentação do PowerPoint</vt:lpstr>
      <vt:lpstr>Referências 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processo criativo e interativo em arte na Amazônia paraense</dc:title>
  <dc:subject/>
  <dc:creator/>
  <cp:keywords/>
  <dc:description/>
  <cp:lastModifiedBy>Microsoft Office User</cp:lastModifiedBy>
  <cp:revision>144</cp:revision>
  <cp:lastPrinted>2020-08-03T19:04:42Z</cp:lastPrinted>
  <dcterms:modified xsi:type="dcterms:W3CDTF">2020-08-03T19:35:45Z</dcterms:modified>
  <cp:category/>
</cp:coreProperties>
</file>