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0" r:id="rId1"/>
  </p:sldMasterIdLst>
  <p:notesMasterIdLst>
    <p:notesMasterId r:id="rId19"/>
  </p:notesMasterIdLst>
  <p:sldIdLst>
    <p:sldId id="262" r:id="rId2"/>
    <p:sldId id="290" r:id="rId3"/>
    <p:sldId id="263" r:id="rId4"/>
    <p:sldId id="273" r:id="rId5"/>
    <p:sldId id="284" r:id="rId6"/>
    <p:sldId id="285" r:id="rId7"/>
    <p:sldId id="286" r:id="rId8"/>
    <p:sldId id="288" r:id="rId9"/>
    <p:sldId id="266" r:id="rId10"/>
    <p:sldId id="291" r:id="rId11"/>
    <p:sldId id="267" r:id="rId12"/>
    <p:sldId id="270" r:id="rId13"/>
    <p:sldId id="293" r:id="rId14"/>
    <p:sldId id="294" r:id="rId15"/>
    <p:sldId id="292" r:id="rId16"/>
    <p:sldId id="287" r:id="rId17"/>
    <p:sldId id="289" r:id="rId1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000"/>
    <a:srgbClr val="008000"/>
    <a:srgbClr val="009A00"/>
    <a:srgbClr val="005000"/>
    <a:srgbClr val="663300"/>
    <a:srgbClr val="0043C8"/>
    <a:srgbClr val="00194C"/>
    <a:srgbClr val="00153E"/>
    <a:srgbClr val="003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73" d="100"/>
          <a:sy n="73" d="100"/>
        </p:scale>
        <p:origin x="132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6006F0-2B78-4069-8513-D71A44E7642A}" type="datetimeFigureOut">
              <a:rPr lang="pt-BR" smtClean="0"/>
              <a:t>10/08/2020</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E6FABB-1C76-4690-8E06-59D5E12D4FA8}" type="slidenum">
              <a:rPr lang="pt-BR" smtClean="0"/>
              <a:t>‹nº›</a:t>
            </a:fld>
            <a:endParaRPr lang="pt-BR"/>
          </a:p>
        </p:txBody>
      </p:sp>
    </p:spTree>
    <p:extLst>
      <p:ext uri="{BB962C8B-B14F-4D97-AF65-F5344CB8AC3E}">
        <p14:creationId xmlns:p14="http://schemas.microsoft.com/office/powerpoint/2010/main" val="1340794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FE6FABB-1C76-4690-8E06-59D5E12D4FA8}" type="slidenum">
              <a:rPr lang="pt-BR" smtClean="0"/>
              <a:t>1</a:t>
            </a:fld>
            <a:endParaRPr lang="pt-BR"/>
          </a:p>
        </p:txBody>
      </p:sp>
    </p:spTree>
    <p:extLst>
      <p:ext uri="{BB962C8B-B14F-4D97-AF65-F5344CB8AC3E}">
        <p14:creationId xmlns:p14="http://schemas.microsoft.com/office/powerpoint/2010/main" val="982337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FE6FABB-1C76-4690-8E06-59D5E12D4FA8}" type="slidenum">
              <a:rPr lang="pt-BR" smtClean="0"/>
              <a:t>2</a:t>
            </a:fld>
            <a:endParaRPr lang="pt-BR"/>
          </a:p>
        </p:txBody>
      </p:sp>
    </p:spTree>
    <p:extLst>
      <p:ext uri="{BB962C8B-B14F-4D97-AF65-F5344CB8AC3E}">
        <p14:creationId xmlns:p14="http://schemas.microsoft.com/office/powerpoint/2010/main" val="1800760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pt-BR" smtClean="0"/>
              <a:t>Clique para editar o título mestre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1E010CF6-2208-4C14-B1A1-1AC8E2E2F2AB}" type="datetimeFigureOut">
              <a:rPr lang="pt-BR" smtClean="0"/>
              <a:t>10/08/2020</a:t>
            </a:fld>
            <a:endParaRPr lang="pt-BR"/>
          </a:p>
        </p:txBody>
      </p:sp>
      <p:sp>
        <p:nvSpPr>
          <p:cNvPr id="5" name="Footer Placeholder 4"/>
          <p:cNvSpPr>
            <a:spLocks noGrp="1"/>
          </p:cNvSpPr>
          <p:nvPr>
            <p:ph type="ftr" sz="quarter" idx="11"/>
          </p:nvPr>
        </p:nvSpPr>
        <p:spPr>
          <a:xfrm>
            <a:off x="914400" y="4323846"/>
            <a:ext cx="4880610" cy="365125"/>
          </a:xfrm>
        </p:spPr>
        <p:txBody>
          <a:bodyPr/>
          <a:lstStyle/>
          <a:p>
            <a:endParaRPr lang="pt-BR"/>
          </a:p>
        </p:txBody>
      </p:sp>
      <p:sp>
        <p:nvSpPr>
          <p:cNvPr id="6" name="Slide Number Placeholder 5"/>
          <p:cNvSpPr>
            <a:spLocks noGrp="1"/>
          </p:cNvSpPr>
          <p:nvPr>
            <p:ph type="sldNum" sz="quarter" idx="12"/>
          </p:nvPr>
        </p:nvSpPr>
        <p:spPr>
          <a:xfrm>
            <a:off x="6057900" y="1430867"/>
            <a:ext cx="2171700" cy="365125"/>
          </a:xfrm>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1402166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1E010CF6-2208-4C14-B1A1-1AC8E2E2F2AB}" type="datetimeFigureOut">
              <a:rPr lang="pt-BR" smtClean="0"/>
              <a:t>10/08/2020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189052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e Legenda">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pt-BR" smtClean="0"/>
              <a:t>Clique para editar o título mestre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1E010CF6-2208-4C14-B1A1-1AC8E2E2F2AB}" type="datetimeFigureOut">
              <a:rPr lang="pt-BR" smtClean="0"/>
              <a:t>10/08/2020</a:t>
            </a:fld>
            <a:endParaRPr lang="pt-BR"/>
          </a:p>
        </p:txBody>
      </p:sp>
      <p:sp>
        <p:nvSpPr>
          <p:cNvPr id="6" name="Footer Placeholder 5"/>
          <p:cNvSpPr>
            <a:spLocks noGrp="1"/>
          </p:cNvSpPr>
          <p:nvPr>
            <p:ph type="ftr" sz="quarter" idx="11"/>
          </p:nvPr>
        </p:nvSpPr>
        <p:spPr>
          <a:xfrm>
            <a:off x="594360" y="381001"/>
            <a:ext cx="4830656" cy="365125"/>
          </a:xfrm>
        </p:spPr>
        <p:txBody>
          <a:bodyPr/>
          <a:lstStyle/>
          <a:p>
            <a:endParaRPr lang="pt-BR"/>
          </a:p>
        </p:txBody>
      </p:sp>
      <p:sp>
        <p:nvSpPr>
          <p:cNvPr id="7" name="Slide Number Placeholder 6"/>
          <p:cNvSpPr>
            <a:spLocks noGrp="1"/>
          </p:cNvSpPr>
          <p:nvPr>
            <p:ph type="sldNum" sz="quarter" idx="12"/>
          </p:nvPr>
        </p:nvSpPr>
        <p:spPr>
          <a:xfrm>
            <a:off x="7882466" y="381001"/>
            <a:ext cx="667174" cy="365125"/>
          </a:xfrm>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3559137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ção com Legenda">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pt-BR" smtClean="0"/>
              <a:t>Clique para editar o título mestre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1E010CF6-2208-4C14-B1A1-1AC8E2E2F2AB}" type="datetimeFigureOut">
              <a:rPr lang="pt-BR" smtClean="0"/>
              <a:t>10/08/2020</a:t>
            </a:fld>
            <a:endParaRPr lang="pt-BR"/>
          </a:p>
        </p:txBody>
      </p:sp>
      <p:sp>
        <p:nvSpPr>
          <p:cNvPr id="6" name="Footer Placeholder 5"/>
          <p:cNvSpPr>
            <a:spLocks noGrp="1"/>
          </p:cNvSpPr>
          <p:nvPr>
            <p:ph type="ftr" sz="quarter" idx="11"/>
          </p:nvPr>
        </p:nvSpPr>
        <p:spPr>
          <a:xfrm>
            <a:off x="594360" y="379438"/>
            <a:ext cx="4830656" cy="365125"/>
          </a:xfrm>
        </p:spPr>
        <p:txBody>
          <a:bodyPr/>
          <a:lstStyle/>
          <a:p>
            <a:endParaRPr lang="pt-BR"/>
          </a:p>
        </p:txBody>
      </p:sp>
      <p:sp>
        <p:nvSpPr>
          <p:cNvPr id="7" name="Slide Number Placeholder 6"/>
          <p:cNvSpPr>
            <a:spLocks noGrp="1"/>
          </p:cNvSpPr>
          <p:nvPr>
            <p:ph type="sldNum" sz="quarter" idx="12"/>
          </p:nvPr>
        </p:nvSpPr>
        <p:spPr>
          <a:xfrm>
            <a:off x="7882466" y="381001"/>
            <a:ext cx="667174" cy="365125"/>
          </a:xfrm>
        </p:spPr>
        <p:txBody>
          <a:bodyPr/>
          <a:lstStyle/>
          <a:p>
            <a:fld id="{4986A1C2-DC7D-4592-8D3C-824EE9C238BA}" type="slidenum">
              <a:rPr lang="pt-BR" smtClean="0"/>
              <a:t>‹nº›</a:t>
            </a:fld>
            <a:endParaRPr lang="pt-BR"/>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88478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ão de Nom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pt-BR" smtClean="0"/>
              <a:t>Clique para editar o título mestre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1E010CF6-2208-4C14-B1A1-1AC8E2E2F2AB}" type="datetimeFigureOut">
              <a:rPr lang="pt-BR" smtClean="0"/>
              <a:t>10/08/2020</a:t>
            </a:fld>
            <a:endParaRPr lang="pt-BR"/>
          </a:p>
        </p:txBody>
      </p:sp>
      <p:sp>
        <p:nvSpPr>
          <p:cNvPr id="6" name="Footer Placeholder 5"/>
          <p:cNvSpPr>
            <a:spLocks noGrp="1"/>
          </p:cNvSpPr>
          <p:nvPr>
            <p:ph type="ftr" sz="quarter" idx="11"/>
          </p:nvPr>
        </p:nvSpPr>
        <p:spPr>
          <a:xfrm>
            <a:off x="594360" y="378884"/>
            <a:ext cx="4830656" cy="365125"/>
          </a:xfrm>
        </p:spPr>
        <p:txBody>
          <a:bodyPr/>
          <a:lstStyle/>
          <a:p>
            <a:endParaRPr lang="pt-BR"/>
          </a:p>
        </p:txBody>
      </p:sp>
      <p:sp>
        <p:nvSpPr>
          <p:cNvPr id="7" name="Slide Number Placeholder 6"/>
          <p:cNvSpPr>
            <a:spLocks noGrp="1"/>
          </p:cNvSpPr>
          <p:nvPr>
            <p:ph type="sldNum" sz="quarter" idx="12"/>
          </p:nvPr>
        </p:nvSpPr>
        <p:spPr>
          <a:xfrm>
            <a:off x="7882466" y="381001"/>
            <a:ext cx="667174" cy="365125"/>
          </a:xfrm>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3069571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pt-BR" smtClean="0"/>
              <a:t>Clique para editar o título mestre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3" name="Date Placeholder 2"/>
          <p:cNvSpPr>
            <a:spLocks noGrp="1"/>
          </p:cNvSpPr>
          <p:nvPr>
            <p:ph type="dt" sz="half" idx="10"/>
          </p:nvPr>
        </p:nvSpPr>
        <p:spPr/>
        <p:txBody>
          <a:bodyPr/>
          <a:lstStyle/>
          <a:p>
            <a:fld id="{1E010CF6-2208-4C14-B1A1-1AC8E2E2F2AB}" type="datetimeFigureOut">
              <a:rPr lang="pt-BR" smtClean="0"/>
              <a:t>10/08/2020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1850153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pt-BR" smtClean="0"/>
              <a:t>Clique para editar o título mestre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3" name="Date Placeholder 2"/>
          <p:cNvSpPr>
            <a:spLocks noGrp="1"/>
          </p:cNvSpPr>
          <p:nvPr>
            <p:ph type="dt" sz="half" idx="10"/>
          </p:nvPr>
        </p:nvSpPr>
        <p:spPr/>
        <p:txBody>
          <a:bodyPr/>
          <a:lstStyle/>
          <a:p>
            <a:fld id="{1E010CF6-2208-4C14-B1A1-1AC8E2E2F2AB}" type="datetimeFigureOut">
              <a:rPr lang="pt-BR" smtClean="0"/>
              <a:t>10/08/2020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2418875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1E010CF6-2208-4C14-B1A1-1AC8E2E2F2AB}" type="datetimeFigureOut">
              <a:rPr lang="pt-BR" smtClean="0"/>
              <a:t>10/08/2020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1860602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1E010CF6-2208-4C14-B1A1-1AC8E2E2F2AB}" type="datetimeFigureOut">
              <a:rPr lang="pt-BR" smtClean="0"/>
              <a:t>10/08/2020</a:t>
            </a:fld>
            <a:endParaRPr lang="pt-BR"/>
          </a:p>
        </p:txBody>
      </p:sp>
      <p:sp>
        <p:nvSpPr>
          <p:cNvPr id="5" name="Footer Placeholder 4"/>
          <p:cNvSpPr>
            <a:spLocks noGrp="1"/>
          </p:cNvSpPr>
          <p:nvPr>
            <p:ph type="ftr" sz="quarter" idx="11"/>
          </p:nvPr>
        </p:nvSpPr>
        <p:spPr>
          <a:xfrm>
            <a:off x="594360" y="381001"/>
            <a:ext cx="4830656" cy="365125"/>
          </a:xfrm>
        </p:spPr>
        <p:txBody>
          <a:bodyPr/>
          <a:lstStyle/>
          <a:p>
            <a:endParaRPr lang="pt-BR"/>
          </a:p>
        </p:txBody>
      </p:sp>
      <p:sp>
        <p:nvSpPr>
          <p:cNvPr id="6" name="Slide Number Placeholder 5"/>
          <p:cNvSpPr>
            <a:spLocks noGrp="1"/>
          </p:cNvSpPr>
          <p:nvPr>
            <p:ph type="sldNum" sz="quarter" idx="12"/>
          </p:nvPr>
        </p:nvSpPr>
        <p:spPr>
          <a:xfrm>
            <a:off x="7882466" y="381001"/>
            <a:ext cx="667174" cy="365125"/>
          </a:xfrm>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2951326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1E010CF6-2208-4C14-B1A1-1AC8E2E2F2AB}" type="datetimeFigureOut">
              <a:rPr lang="pt-BR" smtClean="0"/>
              <a:t>10/08/2020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2720137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pt-BR" smtClean="0"/>
              <a:t>Clique para editar o título mestre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1E010CF6-2208-4C14-B1A1-1AC8E2E2F2AB}" type="datetimeFigureOut">
              <a:rPr lang="pt-BR" smtClean="0"/>
              <a:t>10/08/2020</a:t>
            </a:fld>
            <a:endParaRPr lang="pt-BR"/>
          </a:p>
        </p:txBody>
      </p:sp>
      <p:sp>
        <p:nvSpPr>
          <p:cNvPr id="5" name="Footer Placeholder 4"/>
          <p:cNvSpPr>
            <a:spLocks noGrp="1"/>
          </p:cNvSpPr>
          <p:nvPr>
            <p:ph type="ftr" sz="quarter" idx="11"/>
          </p:nvPr>
        </p:nvSpPr>
        <p:spPr>
          <a:xfrm>
            <a:off x="594360" y="381001"/>
            <a:ext cx="4830656" cy="365125"/>
          </a:xfrm>
        </p:spPr>
        <p:txBody>
          <a:bodyPr/>
          <a:lstStyle/>
          <a:p>
            <a:endParaRPr lang="pt-BR"/>
          </a:p>
        </p:txBody>
      </p:sp>
      <p:sp>
        <p:nvSpPr>
          <p:cNvPr id="6" name="Slide Number Placeholder 5"/>
          <p:cNvSpPr>
            <a:spLocks noGrp="1"/>
          </p:cNvSpPr>
          <p:nvPr>
            <p:ph type="sldNum" sz="quarter" idx="12"/>
          </p:nvPr>
        </p:nvSpPr>
        <p:spPr>
          <a:xfrm>
            <a:off x="7882466" y="381001"/>
            <a:ext cx="667173" cy="365125"/>
          </a:xfrm>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916670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1E010CF6-2208-4C14-B1A1-1AC8E2E2F2AB}" type="datetimeFigureOut">
              <a:rPr lang="pt-BR" smtClean="0"/>
              <a:t>10/08/2020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212252636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594359" y="3132667"/>
            <a:ext cx="3910579" cy="313097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4642098" y="3132667"/>
            <a:ext cx="3907541" cy="313097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1E010CF6-2208-4C14-B1A1-1AC8E2E2F2AB}" type="datetimeFigureOut">
              <a:rPr lang="pt-BR" smtClean="0"/>
              <a:t>10/08/2020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325718532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1E010CF6-2208-4C14-B1A1-1AC8E2E2F2AB}" type="datetimeFigureOut">
              <a:rPr lang="pt-BR" smtClean="0"/>
              <a:t>10/08/2020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213999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10CF6-2208-4C14-B1A1-1AC8E2E2F2AB}" type="datetimeFigureOut">
              <a:rPr lang="pt-BR" smtClean="0"/>
              <a:t>10/08/2020</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1222240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pt-BR" smtClean="0"/>
              <a:t>Clique para editar o título mestre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1E010CF6-2208-4C14-B1A1-1AC8E2E2F2AB}" type="datetimeFigureOut">
              <a:rPr lang="pt-BR" smtClean="0"/>
              <a:t>10/08/2020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10000323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1E010CF6-2208-4C14-B1A1-1AC8E2E2F2AB}" type="datetimeFigureOut">
              <a:rPr lang="pt-BR" smtClean="0"/>
              <a:t>10/08/2020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986A1C2-DC7D-4592-8D3C-824EE9C238BA}" type="slidenum">
              <a:rPr lang="pt-BR" smtClean="0"/>
              <a:t>‹nº›</a:t>
            </a:fld>
            <a:endParaRPr lang="pt-BR"/>
          </a:p>
        </p:txBody>
      </p:sp>
    </p:spTree>
    <p:extLst>
      <p:ext uri="{BB962C8B-B14F-4D97-AF65-F5344CB8AC3E}">
        <p14:creationId xmlns:p14="http://schemas.microsoft.com/office/powerpoint/2010/main" val="364007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E010CF6-2208-4C14-B1A1-1AC8E2E2F2AB}" type="datetimeFigureOut">
              <a:rPr lang="pt-BR" smtClean="0"/>
              <a:t>10/08/2020</a:t>
            </a:fld>
            <a:endParaRPr lang="pt-BR"/>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986A1C2-DC7D-4592-8D3C-824EE9C238BA}" type="slidenum">
              <a:rPr lang="pt-BR" smtClean="0"/>
              <a:t>‹nº›</a:t>
            </a:fld>
            <a:endParaRPr lang="pt-BR"/>
          </a:p>
        </p:txBody>
      </p:sp>
    </p:spTree>
    <p:extLst>
      <p:ext uri="{BB962C8B-B14F-4D97-AF65-F5344CB8AC3E}">
        <p14:creationId xmlns:p14="http://schemas.microsoft.com/office/powerpoint/2010/main" val="985017204"/>
      </p:ext>
    </p:extLst>
  </p:cSld>
  <p:clrMap bg1="dk1" tx1="lt1" bg2="dk2" tx2="lt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media/media5.mp4"/><Relationship Id="rId7"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5" Type="http://schemas.microsoft.com/office/2007/relationships/media" Target="../media/media6.mp4"/><Relationship Id="rId10" Type="http://schemas.openxmlformats.org/officeDocument/2006/relationships/image" Target="../media/image51.png"/><Relationship Id="rId4" Type="http://schemas.openxmlformats.org/officeDocument/2006/relationships/video" Target="../media/media5.mp4"/><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20.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1172" y="-20611"/>
            <a:ext cx="2268503" cy="2153467"/>
          </a:xfrm>
          <a:effectLst>
            <a:glow rad="63500">
              <a:schemeClr val="accent5">
                <a:satMod val="175000"/>
                <a:alpha val="30000"/>
              </a:schemeClr>
            </a:glow>
          </a:effectLst>
        </p:spPr>
      </p:pic>
      <p:sp>
        <p:nvSpPr>
          <p:cNvPr id="6" name="CaixaDeTexto 5"/>
          <p:cNvSpPr txBox="1"/>
          <p:nvPr/>
        </p:nvSpPr>
        <p:spPr>
          <a:xfrm>
            <a:off x="2555776" y="462640"/>
            <a:ext cx="4968552" cy="1261884"/>
          </a:xfrm>
          <a:prstGeom prst="rect">
            <a:avLst/>
          </a:prstGeom>
          <a:noFill/>
        </p:spPr>
        <p:txBody>
          <a:bodyPr wrap="square" rtlCol="0">
            <a:spAutoFit/>
          </a:bodyPr>
          <a:lstStyle/>
          <a:p>
            <a:pPr algn="ctr"/>
            <a:r>
              <a:rPr lang="pt-BR" sz="3800" dirty="0" smtClean="0">
                <a:solidFill>
                  <a:srgbClr val="FFFF47"/>
                </a:solidFill>
                <a:latin typeface="FFF Tusj" panose="02040802050405020203" pitchFamily="18" charset="0"/>
              </a:rPr>
              <a:t>Escola de Natureza</a:t>
            </a:r>
          </a:p>
          <a:p>
            <a:pPr algn="ctr"/>
            <a:r>
              <a:rPr lang="pt-BR" sz="3800" dirty="0" smtClean="0">
                <a:solidFill>
                  <a:srgbClr val="FFFF47"/>
                </a:solidFill>
                <a:latin typeface="FFF Tusj" panose="02040802050405020203" pitchFamily="18" charset="0"/>
              </a:rPr>
              <a:t>Projeto Teçaya</a:t>
            </a:r>
            <a:endParaRPr lang="pt-BR" sz="3800" dirty="0">
              <a:solidFill>
                <a:srgbClr val="FFFF47"/>
              </a:solidFill>
              <a:latin typeface="FFF Tusj" panose="02040802050405020203" pitchFamily="18" charset="0"/>
            </a:endParaRPr>
          </a:p>
        </p:txBody>
      </p:sp>
      <p:sp>
        <p:nvSpPr>
          <p:cNvPr id="2" name="CaixaDeTexto 1"/>
          <p:cNvSpPr txBox="1"/>
          <p:nvPr/>
        </p:nvSpPr>
        <p:spPr>
          <a:xfrm>
            <a:off x="539552" y="2075412"/>
            <a:ext cx="5544616" cy="1600438"/>
          </a:xfrm>
          <a:prstGeom prst="rect">
            <a:avLst/>
          </a:prstGeom>
          <a:noFill/>
        </p:spPr>
        <p:txBody>
          <a:bodyPr wrap="square" rtlCol="0">
            <a:spAutoFit/>
          </a:bodyPr>
          <a:lstStyle/>
          <a:p>
            <a:r>
              <a:rPr lang="pt-BR" sz="1400" dirty="0" smtClean="0"/>
              <a:t>A história trazida é um convite para as crianças participarem de uma aventura que durará todo um ciclo de trabalho. Em 2019, o tema foi “A Volta do Curupira”: o Curupira tinha sumido e as crianças tinham de ajudar a encontra-lo. Para isso, aprenderam sobre lendas, bichos, ecossistemas, elementos e recursos naturais, plantas, diversidade natural e cultural, tolerância, sustentabilidade e outros.</a:t>
            </a:r>
            <a:endParaRPr lang="pt-BR" sz="1400" dirty="0"/>
          </a:p>
        </p:txBody>
      </p:sp>
      <p:pic>
        <p:nvPicPr>
          <p:cNvPr id="7" name="Imagem 6"/>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56524" y="2075412"/>
            <a:ext cx="2692804" cy="1606554"/>
          </a:xfrm>
          <a:prstGeom prst="rect">
            <a:avLst/>
          </a:prstGeom>
        </p:spPr>
      </p:pic>
      <p:pic>
        <p:nvPicPr>
          <p:cNvPr id="8" name="Imagem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998" y="3820547"/>
            <a:ext cx="2543935" cy="1433203"/>
          </a:xfrm>
          <a:prstGeom prst="rect">
            <a:avLst/>
          </a:prstGeom>
        </p:spPr>
      </p:pic>
      <p:sp>
        <p:nvSpPr>
          <p:cNvPr id="9" name="CaixaDeTexto 8"/>
          <p:cNvSpPr txBox="1"/>
          <p:nvPr/>
        </p:nvSpPr>
        <p:spPr>
          <a:xfrm>
            <a:off x="3185235" y="3820547"/>
            <a:ext cx="5276216" cy="954107"/>
          </a:xfrm>
          <a:prstGeom prst="rect">
            <a:avLst/>
          </a:prstGeom>
          <a:noFill/>
        </p:spPr>
        <p:txBody>
          <a:bodyPr wrap="square" rtlCol="0">
            <a:spAutoFit/>
          </a:bodyPr>
          <a:lstStyle/>
          <a:p>
            <a:r>
              <a:rPr lang="pt-BR" sz="1400" dirty="0" smtClean="0"/>
              <a:t>Todo o trabalho é realizado com a utilização das linguagens artísticas de forma integrada. Teatro, </a:t>
            </a:r>
            <a:r>
              <a:rPr lang="pt-BR" sz="1400" dirty="0" err="1" smtClean="0"/>
              <a:t>contação</a:t>
            </a:r>
            <a:r>
              <a:rPr lang="pt-BR" sz="1400" dirty="0" smtClean="0"/>
              <a:t> de histórias, música, artes visuais e técnicas de circo tornam o processo lúdico, divertido e eficaz.</a:t>
            </a:r>
            <a:endParaRPr lang="pt-BR" sz="1400" dirty="0"/>
          </a:p>
        </p:txBody>
      </p:sp>
      <p:sp>
        <p:nvSpPr>
          <p:cNvPr id="10" name="CaixaDeTexto 9"/>
          <p:cNvSpPr txBox="1"/>
          <p:nvPr/>
        </p:nvSpPr>
        <p:spPr>
          <a:xfrm>
            <a:off x="524598" y="5445224"/>
            <a:ext cx="5276216" cy="738664"/>
          </a:xfrm>
          <a:prstGeom prst="rect">
            <a:avLst/>
          </a:prstGeom>
          <a:noFill/>
        </p:spPr>
        <p:txBody>
          <a:bodyPr wrap="square" rtlCol="0">
            <a:spAutoFit/>
          </a:bodyPr>
          <a:lstStyle/>
          <a:p>
            <a:r>
              <a:rPr lang="pt-BR" sz="1400" dirty="0" smtClean="0"/>
              <a:t>Buscamos a interação entre todos os atores escolares: pais, equipe docente e as crianças. Realizamos várias ações e atividades que envolvem a todos.</a:t>
            </a:r>
            <a:endParaRPr lang="pt-BR" sz="1400" dirty="0"/>
          </a:p>
        </p:txBody>
      </p:sp>
      <p:pic>
        <p:nvPicPr>
          <p:cNvPr id="12" name="Imagem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0111" y="4840882"/>
            <a:ext cx="2808313" cy="1404157"/>
          </a:xfrm>
          <a:prstGeom prst="rect">
            <a:avLst/>
          </a:prstGeom>
        </p:spPr>
      </p:pic>
      <p:sp>
        <p:nvSpPr>
          <p:cNvPr id="13" name="CaixaDeTexto 12"/>
          <p:cNvSpPr txBox="1"/>
          <p:nvPr/>
        </p:nvSpPr>
        <p:spPr>
          <a:xfrm>
            <a:off x="5580111" y="6245039"/>
            <a:ext cx="2808313" cy="369332"/>
          </a:xfrm>
          <a:prstGeom prst="rect">
            <a:avLst/>
          </a:prstGeom>
          <a:noFill/>
        </p:spPr>
        <p:txBody>
          <a:bodyPr wrap="square" rtlCol="0">
            <a:spAutoFit/>
          </a:bodyPr>
          <a:lstStyle/>
          <a:p>
            <a:pPr algn="just"/>
            <a:r>
              <a:rPr lang="pt-BR" sz="900" dirty="0" smtClean="0"/>
              <a:t>Convite para evento com participação da equipe e famílias</a:t>
            </a:r>
            <a:endParaRPr lang="pt-BR" sz="900" dirty="0"/>
          </a:p>
        </p:txBody>
      </p:sp>
    </p:spTree>
    <p:extLst>
      <p:ext uri="{BB962C8B-B14F-4D97-AF65-F5344CB8AC3E}">
        <p14:creationId xmlns:p14="http://schemas.microsoft.com/office/powerpoint/2010/main" val="360862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979712" y="418223"/>
            <a:ext cx="5400600"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Terra - Horta</a:t>
            </a:r>
            <a:endParaRPr lang="pt-BR" sz="2800" dirty="0">
              <a:solidFill>
                <a:srgbClr val="FFFF47"/>
              </a:solidFill>
              <a:latin typeface="FFF Tusj" panose="02040802050405020203" pitchFamily="18" charset="0"/>
            </a:endParaRPr>
          </a:p>
        </p:txBody>
      </p:sp>
      <p:sp>
        <p:nvSpPr>
          <p:cNvPr id="9" name="CaixaDeTexto 8"/>
          <p:cNvSpPr txBox="1"/>
          <p:nvPr/>
        </p:nvSpPr>
        <p:spPr>
          <a:xfrm>
            <a:off x="395534" y="1340188"/>
            <a:ext cx="4464497" cy="1384995"/>
          </a:xfrm>
          <a:prstGeom prst="rect">
            <a:avLst/>
          </a:prstGeom>
          <a:noFill/>
        </p:spPr>
        <p:txBody>
          <a:bodyPr wrap="square" rtlCol="0">
            <a:spAutoFit/>
          </a:bodyPr>
          <a:lstStyle/>
          <a:p>
            <a:pPr algn="just"/>
            <a:r>
              <a:rPr lang="pt-BR" sz="1400" dirty="0" smtClean="0"/>
              <a:t>A Horta Pedagógica (construída com materiais reaproveitados e ajuda dos pequenos) foi uma ferramenta importante utilizada com várias funções: para compreender as plantas, o cuidado, interações ecológicas, reciclagem, e muitas outras coisas.</a:t>
            </a:r>
            <a:endParaRPr lang="pt-BR" sz="1400" dirty="0"/>
          </a:p>
        </p:txBody>
      </p:sp>
      <p:sp>
        <p:nvSpPr>
          <p:cNvPr id="10" name="CaixaDeTexto 9"/>
          <p:cNvSpPr txBox="1"/>
          <p:nvPr/>
        </p:nvSpPr>
        <p:spPr>
          <a:xfrm>
            <a:off x="5220072" y="4437112"/>
            <a:ext cx="3275856" cy="1600438"/>
          </a:xfrm>
          <a:prstGeom prst="rect">
            <a:avLst/>
          </a:prstGeom>
          <a:noFill/>
        </p:spPr>
        <p:txBody>
          <a:bodyPr wrap="square" rtlCol="0">
            <a:spAutoFit/>
          </a:bodyPr>
          <a:lstStyle/>
          <a:p>
            <a:pPr algn="just"/>
            <a:r>
              <a:rPr lang="pt-BR" sz="1400" dirty="0" smtClean="0"/>
              <a:t>As crianças participam de todas as etapas da Horta.</a:t>
            </a:r>
          </a:p>
          <a:p>
            <a:pPr algn="just"/>
            <a:r>
              <a:rPr lang="pt-BR" sz="1400" dirty="0" smtClean="0"/>
              <a:t>Da construção, do cuidado com a terra, da rega das plantas, da colheita e sabem que o que estão consumindo veio de todo este processo.</a:t>
            </a:r>
            <a:endParaRPr lang="pt-BR" sz="1400" dirty="0"/>
          </a:p>
        </p:txBody>
      </p:sp>
      <p:pic>
        <p:nvPicPr>
          <p:cNvPr id="2" name="Image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48064" y="1448780"/>
            <a:ext cx="3552395" cy="2664296"/>
          </a:xfrm>
          <a:prstGeom prst="rect">
            <a:avLst/>
          </a:prstGeom>
        </p:spPr>
      </p:pic>
      <p:pic>
        <p:nvPicPr>
          <p:cNvPr id="4" name="Imagem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541" y="2834932"/>
            <a:ext cx="4344484" cy="3258363"/>
          </a:xfrm>
          <a:prstGeom prst="rect">
            <a:avLst/>
          </a:prstGeom>
        </p:spPr>
      </p:pic>
    </p:spTree>
    <p:extLst>
      <p:ext uri="{BB962C8B-B14F-4D97-AF65-F5344CB8AC3E}">
        <p14:creationId xmlns:p14="http://schemas.microsoft.com/office/powerpoint/2010/main" val="2193670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email">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059832" y="3861048"/>
            <a:ext cx="3122760" cy="2737543"/>
          </a:xfrm>
          <a:prstGeom prst="rect">
            <a:avLst/>
          </a:prstGeom>
        </p:spPr>
      </p:pic>
      <p:sp>
        <p:nvSpPr>
          <p:cNvPr id="7" name="CaixaDeTexto 6"/>
          <p:cNvSpPr txBox="1"/>
          <p:nvPr/>
        </p:nvSpPr>
        <p:spPr>
          <a:xfrm>
            <a:off x="1979712" y="332656"/>
            <a:ext cx="4968552"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Brinquedos Naturais</a:t>
            </a:r>
            <a:endParaRPr lang="pt-BR" sz="2800" dirty="0">
              <a:solidFill>
                <a:srgbClr val="FFFF47"/>
              </a:solidFill>
              <a:latin typeface="FFF Tusj" panose="02040802050405020203" pitchFamily="18" charset="0"/>
            </a:endParaRPr>
          </a:p>
        </p:txBody>
      </p:sp>
      <p:pic>
        <p:nvPicPr>
          <p:cNvPr id="3" name="Imagem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216054" y="1433548"/>
            <a:ext cx="2856580" cy="2142436"/>
          </a:xfrm>
          <a:prstGeom prst="rect">
            <a:avLst/>
          </a:prstGeom>
        </p:spPr>
      </p:pic>
      <p:pic>
        <p:nvPicPr>
          <p:cNvPr id="5" name="Imagem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24128" y="4221088"/>
            <a:ext cx="2901755" cy="2176316"/>
          </a:xfrm>
          <a:prstGeom prst="rect">
            <a:avLst/>
          </a:prstGeom>
        </p:spPr>
      </p:pic>
      <p:pic>
        <p:nvPicPr>
          <p:cNvPr id="11" name="Imagem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3126" y="4221850"/>
            <a:ext cx="2900738" cy="2175554"/>
          </a:xfrm>
          <a:prstGeom prst="rect">
            <a:avLst/>
          </a:prstGeom>
        </p:spPr>
      </p:pic>
      <p:sp>
        <p:nvSpPr>
          <p:cNvPr id="12" name="CaixaDeTexto 11"/>
          <p:cNvSpPr txBox="1"/>
          <p:nvPr/>
        </p:nvSpPr>
        <p:spPr>
          <a:xfrm>
            <a:off x="3059832" y="1640030"/>
            <a:ext cx="5400600" cy="1600438"/>
          </a:xfrm>
          <a:prstGeom prst="rect">
            <a:avLst/>
          </a:prstGeom>
          <a:noFill/>
        </p:spPr>
        <p:txBody>
          <a:bodyPr wrap="square" rtlCol="0">
            <a:spAutoFit/>
          </a:bodyPr>
          <a:lstStyle/>
          <a:p>
            <a:pPr algn="just"/>
            <a:r>
              <a:rPr lang="pt-BR" sz="1400" dirty="0" smtClean="0"/>
              <a:t>O Curupira é o maior Defensor da Natureza. Para entende-lo e tentar ajudar a encontra-lo as crianças precisaram mexer muito com elementos naturais. Uma das coisas que fizemos bastante foi brincar com pedras, toquinhos, folhas, sementes, galhos e outros elementos naturais. As crianças soltaram sua imaginação para fazer “peças artísticas” e brinquedos.</a:t>
            </a:r>
            <a:endParaRPr lang="pt-BR" sz="1400" dirty="0"/>
          </a:p>
        </p:txBody>
      </p:sp>
    </p:spTree>
    <p:extLst>
      <p:ext uri="{BB962C8B-B14F-4D97-AF65-F5344CB8AC3E}">
        <p14:creationId xmlns:p14="http://schemas.microsoft.com/office/powerpoint/2010/main" val="428196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250" fill="hold"/>
                                        <p:tgtEl>
                                          <p:spTgt spid="10"/>
                                        </p:tgtEl>
                                        <p:attrNameLst>
                                          <p:attrName>ppt_x</p:attrName>
                                        </p:attrNameLst>
                                      </p:cBhvr>
                                      <p:tavLst>
                                        <p:tav tm="0">
                                          <p:val>
                                            <p:strVal val="0-#ppt_w/2"/>
                                          </p:val>
                                        </p:tav>
                                        <p:tav tm="100000">
                                          <p:val>
                                            <p:strVal val="#ppt_x"/>
                                          </p:val>
                                        </p:tav>
                                      </p:tavLst>
                                    </p:anim>
                                    <p:anim calcmode="lin" valueType="num">
                                      <p:cBhvr additive="base">
                                        <p:cTn id="8" dur="2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979712" y="345026"/>
            <a:ext cx="4968552"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Sentindo a Natureza</a:t>
            </a:r>
            <a:endParaRPr lang="pt-BR" sz="2800" dirty="0">
              <a:solidFill>
                <a:srgbClr val="FFFF47"/>
              </a:solidFill>
              <a:latin typeface="FFF Tusj" panose="02040802050405020203" pitchFamily="18" charset="0"/>
            </a:endParaRPr>
          </a:p>
        </p:txBody>
      </p:sp>
      <p:sp>
        <p:nvSpPr>
          <p:cNvPr id="8" name="CaixaDeTexto 7"/>
          <p:cNvSpPr txBox="1"/>
          <p:nvPr/>
        </p:nvSpPr>
        <p:spPr>
          <a:xfrm>
            <a:off x="4716016" y="4559985"/>
            <a:ext cx="3888432" cy="1815882"/>
          </a:xfrm>
          <a:prstGeom prst="rect">
            <a:avLst/>
          </a:prstGeom>
          <a:noFill/>
        </p:spPr>
        <p:txBody>
          <a:bodyPr wrap="square" rtlCol="0">
            <a:spAutoFit/>
          </a:bodyPr>
          <a:lstStyle/>
          <a:p>
            <a:pPr algn="just"/>
            <a:r>
              <a:rPr lang="pt-BR" sz="1400" dirty="0" smtClean="0"/>
              <a:t>Continuando a compreender os elementos naturais, era necessário também botar os pés e mãos neles, sentindo-os mais intensamente e de maneira mais íntima e integral. Os sentidos são muito importantes para esta tradução sensorial e para a compreensão de que também somo Natureza.</a:t>
            </a:r>
            <a:endParaRPr lang="pt-BR" sz="1400" dirty="0"/>
          </a:p>
        </p:txBody>
      </p:sp>
      <p:pic>
        <p:nvPicPr>
          <p:cNvPr id="2" name="Image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591" y="3969059"/>
            <a:ext cx="3379735" cy="2534801"/>
          </a:xfrm>
          <a:prstGeom prst="rect">
            <a:avLst/>
          </a:prstGeom>
        </p:spPr>
      </p:pic>
      <p:pic>
        <p:nvPicPr>
          <p:cNvPr id="9" name="Imagem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592" y="1124744"/>
            <a:ext cx="3379735" cy="2534801"/>
          </a:xfrm>
          <a:prstGeom prst="rect">
            <a:avLst/>
          </a:prstGeom>
        </p:spPr>
      </p:pic>
      <p:pic>
        <p:nvPicPr>
          <p:cNvPr id="10" name="Imagem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0072" y="1124744"/>
            <a:ext cx="2376264" cy="3168352"/>
          </a:xfrm>
          <a:prstGeom prst="rect">
            <a:avLst/>
          </a:prstGeom>
        </p:spPr>
      </p:pic>
    </p:spTree>
    <p:extLst>
      <p:ext uri="{BB962C8B-B14F-4D97-AF65-F5344CB8AC3E}">
        <p14:creationId xmlns:p14="http://schemas.microsoft.com/office/powerpoint/2010/main" val="27170456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979712" y="345026"/>
            <a:ext cx="4968552"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Fogo – final do Ciclo</a:t>
            </a:r>
            <a:endParaRPr lang="pt-BR" sz="2800" dirty="0">
              <a:solidFill>
                <a:srgbClr val="FFFF47"/>
              </a:solidFill>
              <a:latin typeface="FFF Tusj" panose="02040802050405020203" pitchFamily="18" charset="0"/>
            </a:endParaRPr>
          </a:p>
        </p:txBody>
      </p:sp>
      <p:sp>
        <p:nvSpPr>
          <p:cNvPr id="8" name="CaixaDeTexto 7"/>
          <p:cNvSpPr txBox="1"/>
          <p:nvPr/>
        </p:nvSpPr>
        <p:spPr>
          <a:xfrm>
            <a:off x="4644008" y="3861048"/>
            <a:ext cx="4181523" cy="2462213"/>
          </a:xfrm>
          <a:prstGeom prst="rect">
            <a:avLst/>
          </a:prstGeom>
          <a:noFill/>
        </p:spPr>
        <p:txBody>
          <a:bodyPr wrap="square" rtlCol="0">
            <a:spAutoFit/>
          </a:bodyPr>
          <a:lstStyle/>
          <a:p>
            <a:pPr algn="just"/>
            <a:r>
              <a:rPr lang="pt-BR" sz="1400" dirty="0" smtClean="0"/>
              <a:t>No fim do Ciclo, quase tudo foi esclarecido.</a:t>
            </a:r>
          </a:p>
          <a:p>
            <a:pPr algn="just"/>
            <a:r>
              <a:rPr lang="pt-BR" sz="1400" dirty="0" smtClean="0"/>
              <a:t>A história do Fogo foi contada. E se percebeu que era muito importante controlar seu poder de transformação. Principalmente do fogo que existe, e dá vida, a cada um de nós.</a:t>
            </a:r>
          </a:p>
          <a:p>
            <a:pPr algn="just"/>
            <a:r>
              <a:rPr lang="pt-BR" sz="1400" dirty="0" smtClean="0"/>
              <a:t>O Curupira rinha aparecido para o Zé da Mata e contado o grande segredo: que o fogo era um presente da Natureza, que tinha de ser usado com sabedoria e respeito, para proteger, transformar e cuidar e nunca destruir.</a:t>
            </a:r>
            <a:endParaRPr lang="pt-BR" sz="1400" dirty="0"/>
          </a:p>
        </p:txBody>
      </p:sp>
      <p:pic>
        <p:nvPicPr>
          <p:cNvPr id="3" name="Image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62852" y="1118613"/>
            <a:ext cx="1962679" cy="2616905"/>
          </a:xfrm>
          <a:prstGeom prst="rect">
            <a:avLst/>
          </a:prstGeom>
        </p:spPr>
      </p:pic>
      <p:pic>
        <p:nvPicPr>
          <p:cNvPr id="4" name="Imagem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552" y="1118614"/>
            <a:ext cx="3834426" cy="5112568"/>
          </a:xfrm>
          <a:prstGeom prst="rect">
            <a:avLst/>
          </a:prstGeom>
        </p:spPr>
      </p:pic>
      <p:pic>
        <p:nvPicPr>
          <p:cNvPr id="5" name="Imagem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4319206" y="1443416"/>
            <a:ext cx="2598418" cy="1948814"/>
          </a:xfrm>
          <a:prstGeom prst="rect">
            <a:avLst/>
          </a:prstGeom>
        </p:spPr>
      </p:pic>
    </p:spTree>
    <p:extLst>
      <p:ext uri="{BB962C8B-B14F-4D97-AF65-F5344CB8AC3E}">
        <p14:creationId xmlns:p14="http://schemas.microsoft.com/office/powerpoint/2010/main" val="916849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979712" y="345026"/>
            <a:ext cx="4968552"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Nós é que devemos cuidar</a:t>
            </a:r>
            <a:endParaRPr lang="pt-BR" sz="2800" dirty="0">
              <a:solidFill>
                <a:srgbClr val="FFFF47"/>
              </a:solidFill>
              <a:latin typeface="FFF Tusj" panose="02040802050405020203" pitchFamily="18" charset="0"/>
            </a:endParaRPr>
          </a:p>
        </p:txBody>
      </p:sp>
      <p:sp>
        <p:nvSpPr>
          <p:cNvPr id="8" name="CaixaDeTexto 7"/>
          <p:cNvSpPr txBox="1"/>
          <p:nvPr/>
        </p:nvSpPr>
        <p:spPr>
          <a:xfrm>
            <a:off x="3275856" y="1311296"/>
            <a:ext cx="2723119" cy="4616648"/>
          </a:xfrm>
          <a:prstGeom prst="rect">
            <a:avLst/>
          </a:prstGeom>
          <a:noFill/>
        </p:spPr>
        <p:txBody>
          <a:bodyPr wrap="square" rtlCol="0">
            <a:spAutoFit/>
          </a:bodyPr>
          <a:lstStyle/>
          <a:p>
            <a:pPr algn="just"/>
            <a:r>
              <a:rPr lang="pt-BR" sz="1400" dirty="0" smtClean="0"/>
              <a:t>A mensagem mais importante deixada pelo Curupira foi um pedido também.</a:t>
            </a:r>
          </a:p>
          <a:p>
            <a:pPr algn="just"/>
            <a:endParaRPr lang="pt-BR" sz="1400" dirty="0"/>
          </a:p>
          <a:p>
            <a:pPr algn="just"/>
            <a:r>
              <a:rPr lang="pt-BR" sz="1400" dirty="0" smtClean="0"/>
              <a:t>Ele disse que sua missão de proteger as florestas, apesar da ajuda de todos os seres lendários, às vezes, se tornava muito difícil, mas que todos poderíamos nos tornar “Curupiras”.</a:t>
            </a:r>
          </a:p>
          <a:p>
            <a:pPr algn="just"/>
            <a:endParaRPr lang="pt-BR" sz="1400" dirty="0"/>
          </a:p>
          <a:p>
            <a:pPr algn="just"/>
            <a:r>
              <a:rPr lang="pt-BR" sz="1400" dirty="0" smtClean="0"/>
              <a:t>Portanto, depois de tudo que aprenderam e vivenciaram, as crianças agora eram aptas a serem “Guardiões das Florestas” e, para isso, bastava espalhar o amor  e o cuidado que faziam parte desta missão.</a:t>
            </a:r>
            <a:endParaRPr lang="pt-BR" sz="1400" dirty="0"/>
          </a:p>
        </p:txBody>
      </p:sp>
      <p:pic>
        <p:nvPicPr>
          <p:cNvPr id="2" name="Imagem 1"/>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395536" y="1916831"/>
            <a:ext cx="2715766" cy="3621021"/>
          </a:xfrm>
          <a:prstGeom prst="rect">
            <a:avLst/>
          </a:prstGeom>
        </p:spPr>
      </p:pic>
      <p:pic>
        <p:nvPicPr>
          <p:cNvPr id="6" name="Imagem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4168" y="1916831"/>
            <a:ext cx="2715766" cy="3621021"/>
          </a:xfrm>
          <a:prstGeom prst="rect">
            <a:avLst/>
          </a:prstGeom>
        </p:spPr>
      </p:pic>
    </p:spTree>
    <p:extLst>
      <p:ext uri="{BB962C8B-B14F-4D97-AF65-F5344CB8AC3E}">
        <p14:creationId xmlns:p14="http://schemas.microsoft.com/office/powerpoint/2010/main" val="28357837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979712" y="345026"/>
            <a:ext cx="4968552"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Com os menores</a:t>
            </a:r>
            <a:endParaRPr lang="pt-BR" sz="2800" dirty="0">
              <a:solidFill>
                <a:srgbClr val="FFFF47"/>
              </a:solidFill>
              <a:latin typeface="FFF Tusj" panose="02040802050405020203" pitchFamily="18" charset="0"/>
            </a:endParaRPr>
          </a:p>
        </p:txBody>
      </p:sp>
      <p:sp>
        <p:nvSpPr>
          <p:cNvPr id="8" name="CaixaDeTexto 7"/>
          <p:cNvSpPr txBox="1"/>
          <p:nvPr/>
        </p:nvSpPr>
        <p:spPr>
          <a:xfrm>
            <a:off x="2915816" y="1196752"/>
            <a:ext cx="5688632" cy="1169551"/>
          </a:xfrm>
          <a:prstGeom prst="rect">
            <a:avLst/>
          </a:prstGeom>
          <a:noFill/>
        </p:spPr>
        <p:txBody>
          <a:bodyPr wrap="square" rtlCol="0">
            <a:spAutoFit/>
          </a:bodyPr>
          <a:lstStyle/>
          <a:p>
            <a:pPr algn="just"/>
            <a:r>
              <a:rPr lang="pt-BR" sz="1400" dirty="0" smtClean="0"/>
              <a:t>O trabalho foi realizado com os bebês também. Apesar de não conseguirem compreender mais profundamente a estrutura dramática das histórias que geraram as atividades, elas são capazes de experimentar todas as sensações e signos que aconteceram e foram mostrados.</a:t>
            </a:r>
            <a:endParaRPr lang="pt-BR" sz="1400" dirty="0"/>
          </a:p>
        </p:txBody>
      </p:sp>
      <p:pic>
        <p:nvPicPr>
          <p:cNvPr id="4" name="Imagem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41291" y="1433261"/>
            <a:ext cx="2610026" cy="1957520"/>
          </a:xfrm>
          <a:prstGeom prst="rect">
            <a:avLst/>
          </a:prstGeom>
        </p:spPr>
      </p:pic>
      <p:pic>
        <p:nvPicPr>
          <p:cNvPr id="5" name="Imagem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6471" y="2890029"/>
            <a:ext cx="3408442" cy="1917249"/>
          </a:xfrm>
          <a:prstGeom prst="rect">
            <a:avLst/>
          </a:prstGeom>
        </p:spPr>
      </p:pic>
      <p:pic>
        <p:nvPicPr>
          <p:cNvPr id="6" name="Imagem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99792" y="2884251"/>
            <a:ext cx="2556332" cy="1917249"/>
          </a:xfrm>
          <a:prstGeom prst="rect">
            <a:avLst/>
          </a:prstGeom>
        </p:spPr>
      </p:pic>
      <p:pic>
        <p:nvPicPr>
          <p:cNvPr id="11" name="Imagem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83847" y="4320100"/>
            <a:ext cx="2520281" cy="1890211"/>
          </a:xfrm>
          <a:prstGeom prst="rect">
            <a:avLst/>
          </a:prstGeom>
        </p:spPr>
      </p:pic>
      <p:sp>
        <p:nvSpPr>
          <p:cNvPr id="12" name="CaixaDeTexto 11"/>
          <p:cNvSpPr txBox="1"/>
          <p:nvPr/>
        </p:nvSpPr>
        <p:spPr>
          <a:xfrm>
            <a:off x="2915816" y="5157192"/>
            <a:ext cx="5688632" cy="1169551"/>
          </a:xfrm>
          <a:prstGeom prst="rect">
            <a:avLst/>
          </a:prstGeom>
          <a:noFill/>
        </p:spPr>
        <p:txBody>
          <a:bodyPr wrap="square" rtlCol="0">
            <a:spAutoFit/>
          </a:bodyPr>
          <a:lstStyle/>
          <a:p>
            <a:pPr algn="just"/>
            <a:r>
              <a:rPr lang="pt-BR" sz="1400" dirty="0" smtClean="0"/>
              <a:t>Cheiros, gostos, toques. Mãozinhas e pezinhos na tinta, na terra, na água, em temperos, em frutas, em folhas. Os pequeninos experimentaram todas as atividades, ouviram todas as músicas e histórias e sentiram tudo que foi apresentado aos maiorzinhos.</a:t>
            </a:r>
            <a:endParaRPr lang="pt-BR" sz="1400" dirty="0"/>
          </a:p>
        </p:txBody>
      </p:sp>
    </p:spTree>
    <p:extLst>
      <p:ext uri="{BB962C8B-B14F-4D97-AF65-F5344CB8AC3E}">
        <p14:creationId xmlns:p14="http://schemas.microsoft.com/office/powerpoint/2010/main" val="25011321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979712" y="476672"/>
            <a:ext cx="4968552" cy="954107"/>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Campanha – Ponte com o Lado de Fora</a:t>
            </a:r>
            <a:endParaRPr lang="pt-BR" sz="2800" dirty="0">
              <a:solidFill>
                <a:srgbClr val="FFFF47"/>
              </a:solidFill>
              <a:latin typeface="FFF Tusj" panose="02040802050405020203" pitchFamily="18" charset="0"/>
            </a:endParaRPr>
          </a:p>
        </p:txBody>
      </p:sp>
      <p:sp>
        <p:nvSpPr>
          <p:cNvPr id="9" name="CaixaDeTexto 8"/>
          <p:cNvSpPr txBox="1"/>
          <p:nvPr/>
        </p:nvSpPr>
        <p:spPr>
          <a:xfrm>
            <a:off x="467544" y="1628800"/>
            <a:ext cx="3456384" cy="3108543"/>
          </a:xfrm>
          <a:prstGeom prst="rect">
            <a:avLst/>
          </a:prstGeom>
          <a:noFill/>
        </p:spPr>
        <p:txBody>
          <a:bodyPr wrap="square" rtlCol="0">
            <a:spAutoFit/>
          </a:bodyPr>
          <a:lstStyle/>
          <a:p>
            <a:pPr algn="just"/>
            <a:r>
              <a:rPr lang="pt-BR" sz="1400" dirty="0" smtClean="0"/>
              <a:t>Costumamos aproveitar um elo gerado por algo dentro de nossa temática para criar um movimento que permita que as crianças se conectem </a:t>
            </a:r>
            <a:r>
              <a:rPr lang="pt-BR" sz="1400" dirty="0" err="1" smtClean="0"/>
              <a:t>propositivamente</a:t>
            </a:r>
            <a:r>
              <a:rPr lang="pt-BR" sz="1400" dirty="0" smtClean="0"/>
              <a:t> com os espaços urbanos externos à escola. Fizemos contato com lideranças da Aldeia Maracanã com o intuito de realizar duas ações: descobrir o que precisavam para que pudéssemos ajudar com a participação das crianças e famílias; e planejar uma visita ao espaço com quem pudesse ir.</a:t>
            </a:r>
          </a:p>
        </p:txBody>
      </p:sp>
      <p:pic>
        <p:nvPicPr>
          <p:cNvPr id="8" name="Imagem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1960" y="1632050"/>
            <a:ext cx="4392488" cy="3105293"/>
          </a:xfrm>
          <a:prstGeom prst="rect">
            <a:avLst/>
          </a:prstGeom>
        </p:spPr>
      </p:pic>
      <p:sp>
        <p:nvSpPr>
          <p:cNvPr id="10" name="Retângulo 9"/>
          <p:cNvSpPr/>
          <p:nvPr/>
        </p:nvSpPr>
        <p:spPr>
          <a:xfrm>
            <a:off x="539552" y="4970225"/>
            <a:ext cx="8154862" cy="1384995"/>
          </a:xfrm>
          <a:prstGeom prst="rect">
            <a:avLst/>
          </a:prstGeom>
        </p:spPr>
        <p:txBody>
          <a:bodyPr wrap="square">
            <a:spAutoFit/>
          </a:bodyPr>
          <a:lstStyle/>
          <a:p>
            <a:pPr algn="just"/>
            <a:r>
              <a:rPr lang="pt-BR" sz="1400" dirty="0"/>
              <a:t>A ida ao local não foi possível de ser realizada, por várias questões. Os povos indígenas são férteis em histórias e mitos e a ideia era que ouvissem alguns relatos de suas bocas.</a:t>
            </a:r>
          </a:p>
          <a:p>
            <a:pPr algn="just"/>
            <a:endParaRPr lang="pt-BR" sz="1400" dirty="0"/>
          </a:p>
          <a:p>
            <a:pPr algn="just"/>
            <a:r>
              <a:rPr lang="pt-BR" sz="1400" dirty="0"/>
              <a:t>Ao verificar que uma das grandes demandas era água para beber, promovemos uma campanha de arrecadação de água, que obteve grande êxito: foram obtidas mais de 300 garrafas. Todas foram levadas para o local e muito bem recebidas pelos moradores.</a:t>
            </a:r>
          </a:p>
        </p:txBody>
      </p:sp>
    </p:spTree>
    <p:extLst>
      <p:ext uri="{BB962C8B-B14F-4D97-AF65-F5344CB8AC3E}">
        <p14:creationId xmlns:p14="http://schemas.microsoft.com/office/powerpoint/2010/main" val="4121700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979712" y="476672"/>
            <a:ext cx="4968552"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Depoimentos de Famílias</a:t>
            </a:r>
            <a:endParaRPr lang="pt-BR" sz="2800" dirty="0">
              <a:solidFill>
                <a:srgbClr val="FFFF47"/>
              </a:solidFill>
              <a:latin typeface="FFF Tusj" panose="02040802050405020203" pitchFamily="18" charset="0"/>
            </a:endParaRPr>
          </a:p>
        </p:txBody>
      </p:sp>
      <p:sp>
        <p:nvSpPr>
          <p:cNvPr id="9" name="CaixaDeTexto 8"/>
          <p:cNvSpPr txBox="1"/>
          <p:nvPr/>
        </p:nvSpPr>
        <p:spPr>
          <a:xfrm>
            <a:off x="2195736" y="1066487"/>
            <a:ext cx="4752528" cy="523220"/>
          </a:xfrm>
          <a:prstGeom prst="rect">
            <a:avLst/>
          </a:prstGeom>
          <a:noFill/>
        </p:spPr>
        <p:txBody>
          <a:bodyPr wrap="square" rtlCol="0">
            <a:spAutoFit/>
          </a:bodyPr>
          <a:lstStyle/>
          <a:p>
            <a:pPr algn="just"/>
            <a:r>
              <a:rPr lang="pt-BR" sz="1400" dirty="0" smtClean="0"/>
              <a:t>Alguns depoimentos de mães de nossos pequenos</a:t>
            </a:r>
          </a:p>
          <a:p>
            <a:pPr algn="just"/>
            <a:endParaRPr lang="pt-BR" sz="1400" dirty="0"/>
          </a:p>
        </p:txBody>
      </p:sp>
      <p:pic>
        <p:nvPicPr>
          <p:cNvPr id="3" name="WhatsApp Video 2020-07-24 at 21.26.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rot="16200000">
            <a:off x="-467754" y="2847855"/>
            <a:ext cx="3795886" cy="2088232"/>
          </a:xfrm>
          <a:prstGeom prst="rect">
            <a:avLst/>
          </a:prstGeom>
        </p:spPr>
      </p:pic>
      <p:pic>
        <p:nvPicPr>
          <p:cNvPr id="5" name="WhatsApp Video 2020-07-26 at 15.10.2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rot="5400000">
            <a:off x="2020278" y="2817559"/>
            <a:ext cx="3795886" cy="2148826"/>
          </a:xfrm>
          <a:prstGeom prst="rect">
            <a:avLst/>
          </a:prstGeom>
        </p:spPr>
      </p:pic>
      <p:pic>
        <p:nvPicPr>
          <p:cNvPr id="6" name="WhatsApp Video 2020-07-24 at 21.26.37">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220072" y="2884535"/>
            <a:ext cx="3662536" cy="2014872"/>
          </a:xfrm>
          <a:prstGeom prst="rect">
            <a:avLst/>
          </a:prstGeom>
        </p:spPr>
      </p:pic>
    </p:spTree>
    <p:extLst>
      <p:ext uri="{BB962C8B-B14F-4D97-AF65-F5344CB8AC3E}">
        <p14:creationId xmlns:p14="http://schemas.microsoft.com/office/powerpoint/2010/main" val="12778212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1172" y="-20611"/>
            <a:ext cx="2268503" cy="2153467"/>
          </a:xfrm>
          <a:effectLst>
            <a:glow rad="63500">
              <a:schemeClr val="accent5">
                <a:satMod val="175000"/>
                <a:alpha val="30000"/>
              </a:schemeClr>
            </a:glow>
          </a:effectLst>
        </p:spPr>
      </p:pic>
      <p:sp>
        <p:nvSpPr>
          <p:cNvPr id="2" name="CaixaDeTexto 1"/>
          <p:cNvSpPr txBox="1"/>
          <p:nvPr/>
        </p:nvSpPr>
        <p:spPr>
          <a:xfrm>
            <a:off x="3923928" y="1843870"/>
            <a:ext cx="4896544" cy="1815882"/>
          </a:xfrm>
          <a:prstGeom prst="rect">
            <a:avLst/>
          </a:prstGeom>
          <a:noFill/>
        </p:spPr>
        <p:txBody>
          <a:bodyPr wrap="square" rtlCol="0">
            <a:spAutoFit/>
          </a:bodyPr>
          <a:lstStyle/>
          <a:p>
            <a:r>
              <a:rPr lang="pt-BR" sz="1400" dirty="0" smtClean="0"/>
              <a:t>Antes do começo do trabalho com as crianças fizemos oficinas de preparação com a equipe da Escola.</a:t>
            </a:r>
          </a:p>
          <a:p>
            <a:r>
              <a:rPr lang="pt-BR" sz="1400" dirty="0" smtClean="0"/>
              <a:t>Nestes momentos: explicamos a proposta, fizemos práticas cooperativas, alinhamos pensamentos, instrumentamos e tornamos corpo docente, funcionários e corpo administrativo parceiros do trabalho que seria realizado.</a:t>
            </a:r>
            <a:endParaRPr lang="pt-BR" sz="1400" dirty="0"/>
          </a:p>
        </p:txBody>
      </p:sp>
      <p:pic>
        <p:nvPicPr>
          <p:cNvPr id="3" name="Imagem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560" y="2328877"/>
            <a:ext cx="2952328" cy="3969516"/>
          </a:xfrm>
          <a:prstGeom prst="rect">
            <a:avLst/>
          </a:prstGeom>
        </p:spPr>
      </p:pic>
      <p:pic>
        <p:nvPicPr>
          <p:cNvPr id="5" name="Imagem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5078891" y="3339069"/>
            <a:ext cx="2524441" cy="3394206"/>
          </a:xfrm>
          <a:prstGeom prst="rect">
            <a:avLst/>
          </a:prstGeom>
        </p:spPr>
      </p:pic>
      <p:sp>
        <p:nvSpPr>
          <p:cNvPr id="7" name="CaixaDeTexto 6"/>
          <p:cNvSpPr txBox="1"/>
          <p:nvPr/>
        </p:nvSpPr>
        <p:spPr>
          <a:xfrm>
            <a:off x="2483768" y="794512"/>
            <a:ext cx="6192688"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Interação com a equipe da Escola</a:t>
            </a:r>
            <a:endParaRPr lang="pt-BR" sz="2800" dirty="0">
              <a:solidFill>
                <a:srgbClr val="FFFF47"/>
              </a:solidFill>
              <a:latin typeface="FFF Tusj" panose="02040802050405020203" pitchFamily="18" charset="0"/>
            </a:endParaRPr>
          </a:p>
        </p:txBody>
      </p:sp>
    </p:spTree>
    <p:extLst>
      <p:ext uri="{BB962C8B-B14F-4D97-AF65-F5344CB8AC3E}">
        <p14:creationId xmlns:p14="http://schemas.microsoft.com/office/powerpoint/2010/main" val="84955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ixaDeTexto 20"/>
          <p:cNvSpPr txBox="1"/>
          <p:nvPr/>
        </p:nvSpPr>
        <p:spPr>
          <a:xfrm>
            <a:off x="1979712" y="345026"/>
            <a:ext cx="4968552"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O início do Trabalho</a:t>
            </a:r>
            <a:endParaRPr lang="pt-BR" sz="2800" dirty="0">
              <a:solidFill>
                <a:srgbClr val="FFFF47"/>
              </a:solidFill>
              <a:latin typeface="FFF Tusj" panose="02040802050405020203" pitchFamily="18" charset="0"/>
            </a:endParaRPr>
          </a:p>
        </p:txBody>
      </p:sp>
      <p:pic>
        <p:nvPicPr>
          <p:cNvPr id="2" name="Image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7624" y="1196752"/>
            <a:ext cx="6552728" cy="3682632"/>
          </a:xfrm>
          <a:prstGeom prst="rect">
            <a:avLst/>
          </a:prstGeom>
        </p:spPr>
      </p:pic>
      <p:sp>
        <p:nvSpPr>
          <p:cNvPr id="4" name="CaixaDeTexto 3"/>
          <p:cNvSpPr txBox="1"/>
          <p:nvPr/>
        </p:nvSpPr>
        <p:spPr>
          <a:xfrm>
            <a:off x="937166" y="5013176"/>
            <a:ext cx="7053644" cy="1600438"/>
          </a:xfrm>
          <a:prstGeom prst="rect">
            <a:avLst/>
          </a:prstGeom>
          <a:noFill/>
        </p:spPr>
        <p:txBody>
          <a:bodyPr wrap="square" rtlCol="0">
            <a:spAutoFit/>
          </a:bodyPr>
          <a:lstStyle/>
          <a:p>
            <a:r>
              <a:rPr lang="pt-BR" sz="1400" dirty="0" smtClean="0"/>
              <a:t>No começo do Ciclo de Trabalho apresentamos para os pequenos uma carta muito especial, deixada misteriosamente perto da porta da escola. Surpreendentemente, a carta era para as próprias crianças (na verdade,  a primeira de muitas). Nela, um misterioso conhecido como Zé da Mata explicava que estava preocupado por causa do sumiço do Curupira, pois ele era muito importante na defesa das Florestas. Pedia ajuda para encontrar o personagem e prometia mandar informações de tempos em tempos.</a:t>
            </a:r>
            <a:endParaRPr lang="pt-BR" sz="1400" dirty="0"/>
          </a:p>
        </p:txBody>
      </p:sp>
    </p:spTree>
    <p:extLst>
      <p:ext uri="{BB962C8B-B14F-4D97-AF65-F5344CB8AC3E}">
        <p14:creationId xmlns:p14="http://schemas.microsoft.com/office/powerpoint/2010/main" val="2368372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p:cNvSpPr txBox="1"/>
          <p:nvPr/>
        </p:nvSpPr>
        <p:spPr>
          <a:xfrm>
            <a:off x="1763688" y="332656"/>
            <a:ext cx="5184576"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Lendas e Mitos</a:t>
            </a:r>
            <a:endParaRPr lang="pt-BR" sz="2800" dirty="0">
              <a:solidFill>
                <a:srgbClr val="FFFF47"/>
              </a:solidFill>
              <a:latin typeface="FFF Tusj" panose="02040802050405020203" pitchFamily="18" charset="0"/>
            </a:endParaRPr>
          </a:p>
        </p:txBody>
      </p:sp>
      <p:sp>
        <p:nvSpPr>
          <p:cNvPr id="9" name="CaixaDeTexto 8"/>
          <p:cNvSpPr txBox="1"/>
          <p:nvPr/>
        </p:nvSpPr>
        <p:spPr>
          <a:xfrm>
            <a:off x="755576" y="1268760"/>
            <a:ext cx="5904656" cy="1815882"/>
          </a:xfrm>
          <a:prstGeom prst="rect">
            <a:avLst/>
          </a:prstGeom>
          <a:noFill/>
        </p:spPr>
        <p:txBody>
          <a:bodyPr wrap="square" rtlCol="0">
            <a:spAutoFit/>
          </a:bodyPr>
          <a:lstStyle/>
          <a:p>
            <a:pPr algn="just"/>
            <a:r>
              <a:rPr lang="pt-BR" sz="1400" dirty="0" smtClean="0"/>
              <a:t>O Curupira é o líder dos seres lendários que defendem a Natureza.</a:t>
            </a:r>
          </a:p>
          <a:p>
            <a:pPr algn="just"/>
            <a:r>
              <a:rPr lang="pt-BR" sz="1400" dirty="0" smtClean="0"/>
              <a:t>O Brasil é um país gigante e repleto de paisagens e culturas diferentes. Cada uma destas diferenças foi mostrada para as crianças através da apresentação dos personagens lendários.</a:t>
            </a:r>
          </a:p>
          <a:p>
            <a:pPr algn="just"/>
            <a:r>
              <a:rPr lang="pt-BR" sz="1400" dirty="0" smtClean="0"/>
              <a:t>Muitos deles até visitaram o próprio Zé da Mata em sua casa.</a:t>
            </a:r>
          </a:p>
          <a:p>
            <a:pPr algn="just"/>
            <a:endParaRPr lang="pt-BR" sz="1400" dirty="0"/>
          </a:p>
          <a:p>
            <a:pPr algn="just"/>
            <a:r>
              <a:rPr lang="pt-BR" sz="1400" dirty="0" smtClean="0"/>
              <a:t>Tudo isso foi explicado para as crianças no início do trabalho.</a:t>
            </a:r>
            <a:endParaRPr lang="pt-BR" sz="1400" dirty="0"/>
          </a:p>
        </p:txBody>
      </p:sp>
      <p:pic>
        <p:nvPicPr>
          <p:cNvPr id="2" name="Imagem 1"/>
          <p:cNvPicPr>
            <a:picLocks noChangeAspect="1"/>
          </p:cNvPicPr>
          <p:nvPr/>
        </p:nvPicPr>
        <p:blipFill>
          <a:blip r:embed="rId2" cstate="email">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7000554" y="1188960"/>
            <a:ext cx="1767768" cy="1975481"/>
          </a:xfrm>
          <a:prstGeom prst="rect">
            <a:avLst/>
          </a:prstGeom>
        </p:spPr>
      </p:pic>
      <p:pic>
        <p:nvPicPr>
          <p:cNvPr id="3" name="Imagem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725" y="3282082"/>
            <a:ext cx="1965584" cy="2807977"/>
          </a:xfrm>
          <a:prstGeom prst="rect">
            <a:avLst/>
          </a:prstGeom>
        </p:spPr>
      </p:pic>
      <p:pic>
        <p:nvPicPr>
          <p:cNvPr id="11" name="Imagem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81983" y="3282081"/>
            <a:ext cx="3743969" cy="2807977"/>
          </a:xfrm>
          <a:prstGeom prst="rect">
            <a:avLst/>
          </a:prstGeom>
        </p:spPr>
      </p:pic>
      <p:sp>
        <p:nvSpPr>
          <p:cNvPr id="12" name="CaixaDeTexto 11"/>
          <p:cNvSpPr txBox="1"/>
          <p:nvPr/>
        </p:nvSpPr>
        <p:spPr>
          <a:xfrm>
            <a:off x="2681982" y="6096661"/>
            <a:ext cx="3743969" cy="246221"/>
          </a:xfrm>
          <a:prstGeom prst="rect">
            <a:avLst/>
          </a:prstGeom>
          <a:noFill/>
        </p:spPr>
        <p:txBody>
          <a:bodyPr wrap="square" rtlCol="0">
            <a:spAutoFit/>
          </a:bodyPr>
          <a:lstStyle/>
          <a:p>
            <a:pPr algn="just"/>
            <a:r>
              <a:rPr lang="pt-BR" sz="1000" dirty="0" smtClean="0"/>
              <a:t>“Quem gostou da história cai de bumbum para trás!”</a:t>
            </a:r>
            <a:endParaRPr lang="pt-BR" sz="1000" dirty="0"/>
          </a:p>
        </p:txBody>
      </p:sp>
      <p:pic>
        <p:nvPicPr>
          <p:cNvPr id="4" name="Imagem 3"/>
          <p:cNvPicPr>
            <a:picLocks noChangeAspect="1"/>
          </p:cNvPicPr>
          <p:nvPr/>
        </p:nvPicPr>
        <p:blipFill>
          <a:blip r:embed="rId6" cstate="email">
            <a:clrChange>
              <a:clrFrom>
                <a:srgbClr val="FFFFFF"/>
              </a:clrFrom>
              <a:clrTo>
                <a:srgbClr val="FFFFFF">
                  <a:alpha val="0"/>
                </a:srgbClr>
              </a:clrTo>
            </a:clrChang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flipH="1">
            <a:off x="5652120" y="3052345"/>
            <a:ext cx="3909054" cy="3267447"/>
          </a:xfrm>
          <a:prstGeom prst="rect">
            <a:avLst/>
          </a:prstGeom>
        </p:spPr>
      </p:pic>
    </p:spTree>
    <p:extLst>
      <p:ext uri="{BB962C8B-B14F-4D97-AF65-F5344CB8AC3E}">
        <p14:creationId xmlns:p14="http://schemas.microsoft.com/office/powerpoint/2010/main" val="14480070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683568" y="345026"/>
            <a:ext cx="7776864"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A Água, a Iara, o Boto e o Caboclo </a:t>
            </a:r>
            <a:r>
              <a:rPr lang="pt-BR" sz="2800" dirty="0" err="1" smtClean="0">
                <a:solidFill>
                  <a:srgbClr val="FFFF47"/>
                </a:solidFill>
                <a:latin typeface="FFF Tusj" panose="02040802050405020203" pitchFamily="18" charset="0"/>
              </a:rPr>
              <a:t>D,Água</a:t>
            </a:r>
            <a:endParaRPr lang="pt-BR" sz="2800" dirty="0">
              <a:solidFill>
                <a:srgbClr val="FFFF47"/>
              </a:solidFill>
              <a:latin typeface="FFF Tusj" panose="02040802050405020203" pitchFamily="18" charset="0"/>
            </a:endParaRPr>
          </a:p>
        </p:txBody>
      </p:sp>
      <p:sp>
        <p:nvSpPr>
          <p:cNvPr id="8" name="CaixaDeTexto 7"/>
          <p:cNvSpPr txBox="1"/>
          <p:nvPr/>
        </p:nvSpPr>
        <p:spPr>
          <a:xfrm>
            <a:off x="611560" y="1052736"/>
            <a:ext cx="7056784" cy="738664"/>
          </a:xfrm>
          <a:prstGeom prst="rect">
            <a:avLst/>
          </a:prstGeom>
          <a:noFill/>
        </p:spPr>
        <p:txBody>
          <a:bodyPr wrap="square" rtlCol="0">
            <a:spAutoFit/>
          </a:bodyPr>
          <a:lstStyle/>
          <a:p>
            <a:pPr algn="just"/>
            <a:r>
              <a:rPr lang="pt-BR" sz="1400" dirty="0" smtClean="0"/>
              <a:t>Fizemos dois tipos de divisões do rumo do trabalho: por elementos: água, terra, ar e fogo; e por biomas: Mata Atlântica, Floresta Amazônica, Cerrado, Caatinga, Pampas e etc.</a:t>
            </a:r>
            <a:endParaRPr lang="pt-BR" sz="1400" dirty="0"/>
          </a:p>
        </p:txBody>
      </p:sp>
      <p:sp>
        <p:nvSpPr>
          <p:cNvPr id="11" name="CaixaDeTexto 10"/>
          <p:cNvSpPr txBox="1"/>
          <p:nvPr/>
        </p:nvSpPr>
        <p:spPr>
          <a:xfrm>
            <a:off x="683568" y="5762221"/>
            <a:ext cx="7200800" cy="523220"/>
          </a:xfrm>
          <a:prstGeom prst="rect">
            <a:avLst/>
          </a:prstGeom>
          <a:noFill/>
        </p:spPr>
        <p:txBody>
          <a:bodyPr wrap="square" rtlCol="0">
            <a:spAutoFit/>
          </a:bodyPr>
          <a:lstStyle/>
          <a:p>
            <a:pPr algn="just"/>
            <a:r>
              <a:rPr lang="pt-BR" sz="1400" dirty="0" smtClean="0"/>
              <a:t>Quando falamos sobre a Água, trouxemos as três lendas do título e falamos bastante sobre o Rio Amazonas. Além de fazer várias brincadeiras aquáticas.</a:t>
            </a:r>
            <a:endParaRPr lang="pt-BR" sz="1400" dirty="0"/>
          </a:p>
        </p:txBody>
      </p:sp>
      <p:pic>
        <p:nvPicPr>
          <p:cNvPr id="3" name="Imagem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592" y="2090410"/>
            <a:ext cx="4680520" cy="2632793"/>
          </a:xfrm>
          <a:prstGeom prst="rect">
            <a:avLst/>
          </a:prstGeom>
        </p:spPr>
      </p:pic>
      <p:pic>
        <p:nvPicPr>
          <p:cNvPr id="4" name="Imagem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5827077" y="2443249"/>
            <a:ext cx="2632794" cy="1974596"/>
          </a:xfrm>
          <a:prstGeom prst="rect">
            <a:avLst/>
          </a:prstGeom>
        </p:spPr>
      </p:pic>
      <p:pic>
        <p:nvPicPr>
          <p:cNvPr id="6" name="Como vão as coisas lá no rio seu moç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277" y="5100693"/>
            <a:ext cx="487363" cy="487363"/>
          </a:xfrm>
          <a:prstGeom prst="rect">
            <a:avLst/>
          </a:prstGeom>
        </p:spPr>
      </p:pic>
      <p:sp>
        <p:nvSpPr>
          <p:cNvPr id="12" name="CaixaDeTexto 11"/>
          <p:cNvSpPr txBox="1"/>
          <p:nvPr/>
        </p:nvSpPr>
        <p:spPr>
          <a:xfrm>
            <a:off x="1331640" y="5190487"/>
            <a:ext cx="7200800" cy="307777"/>
          </a:xfrm>
          <a:prstGeom prst="rect">
            <a:avLst/>
          </a:prstGeom>
          <a:noFill/>
        </p:spPr>
        <p:txBody>
          <a:bodyPr wrap="square" rtlCol="0">
            <a:spAutoFit/>
          </a:bodyPr>
          <a:lstStyle/>
          <a:p>
            <a:pPr algn="just"/>
            <a:r>
              <a:rPr lang="pt-BR" sz="1400" b="1" dirty="0" smtClean="0"/>
              <a:t>Música do Boto – “Como vão as coisas lá no rio, seu moço?</a:t>
            </a:r>
            <a:endParaRPr lang="pt-BR" sz="1400" b="1" dirty="0"/>
          </a:p>
        </p:txBody>
      </p:sp>
      <p:sp>
        <p:nvSpPr>
          <p:cNvPr id="9" name="CaixaDeTexto 8"/>
          <p:cNvSpPr txBox="1"/>
          <p:nvPr/>
        </p:nvSpPr>
        <p:spPr>
          <a:xfrm>
            <a:off x="6207370" y="4723203"/>
            <a:ext cx="1872208" cy="246221"/>
          </a:xfrm>
          <a:prstGeom prst="rect">
            <a:avLst/>
          </a:prstGeom>
          <a:noFill/>
        </p:spPr>
        <p:txBody>
          <a:bodyPr wrap="square" rtlCol="0">
            <a:spAutoFit/>
          </a:bodyPr>
          <a:lstStyle/>
          <a:p>
            <a:pPr algn="just"/>
            <a:r>
              <a:rPr lang="pt-BR" sz="1000" dirty="0" smtClean="0"/>
              <a:t>Contando história do Boto.</a:t>
            </a:r>
            <a:endParaRPr lang="pt-BR" sz="1000" dirty="0"/>
          </a:p>
        </p:txBody>
      </p:sp>
      <p:sp>
        <p:nvSpPr>
          <p:cNvPr id="10" name="CaixaDeTexto 9"/>
          <p:cNvSpPr txBox="1"/>
          <p:nvPr/>
        </p:nvSpPr>
        <p:spPr>
          <a:xfrm>
            <a:off x="2483768" y="4680309"/>
            <a:ext cx="1512168" cy="246221"/>
          </a:xfrm>
          <a:prstGeom prst="rect">
            <a:avLst/>
          </a:prstGeom>
          <a:noFill/>
        </p:spPr>
        <p:txBody>
          <a:bodyPr wrap="square" rtlCol="0">
            <a:spAutoFit/>
          </a:bodyPr>
          <a:lstStyle/>
          <a:p>
            <a:pPr algn="just"/>
            <a:r>
              <a:rPr lang="pt-BR" sz="1000" dirty="0" smtClean="0"/>
              <a:t>Brincando com água</a:t>
            </a:r>
            <a:endParaRPr lang="pt-BR" sz="1000" dirty="0"/>
          </a:p>
        </p:txBody>
      </p:sp>
    </p:spTree>
    <p:extLst>
      <p:ext uri="{BB962C8B-B14F-4D97-AF65-F5344CB8AC3E}">
        <p14:creationId xmlns:p14="http://schemas.microsoft.com/office/powerpoint/2010/main" val="3698834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71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683568" y="345026"/>
            <a:ext cx="7776864"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O Ar e a </a:t>
            </a:r>
            <a:r>
              <a:rPr lang="pt-BR" sz="2800" dirty="0" err="1" smtClean="0">
                <a:solidFill>
                  <a:srgbClr val="FFFF47"/>
                </a:solidFill>
                <a:latin typeface="FFF Tusj" panose="02040802050405020203" pitchFamily="18" charset="0"/>
              </a:rPr>
              <a:t>Matinta</a:t>
            </a:r>
            <a:r>
              <a:rPr lang="pt-BR" sz="2800" dirty="0" smtClean="0">
                <a:solidFill>
                  <a:srgbClr val="FFFF47"/>
                </a:solidFill>
                <a:latin typeface="FFF Tusj" panose="02040802050405020203" pitchFamily="18" charset="0"/>
              </a:rPr>
              <a:t> Pereira</a:t>
            </a:r>
            <a:endParaRPr lang="pt-BR" sz="2800" dirty="0">
              <a:solidFill>
                <a:srgbClr val="FFFF47"/>
              </a:solidFill>
              <a:latin typeface="FFF Tusj" panose="02040802050405020203" pitchFamily="18" charset="0"/>
            </a:endParaRPr>
          </a:p>
        </p:txBody>
      </p:sp>
      <p:sp>
        <p:nvSpPr>
          <p:cNvPr id="8" name="CaixaDeTexto 7"/>
          <p:cNvSpPr txBox="1"/>
          <p:nvPr/>
        </p:nvSpPr>
        <p:spPr>
          <a:xfrm>
            <a:off x="611560" y="1052736"/>
            <a:ext cx="7056784" cy="738664"/>
          </a:xfrm>
          <a:prstGeom prst="rect">
            <a:avLst/>
          </a:prstGeom>
          <a:noFill/>
        </p:spPr>
        <p:txBody>
          <a:bodyPr wrap="square" rtlCol="0">
            <a:spAutoFit/>
          </a:bodyPr>
          <a:lstStyle/>
          <a:p>
            <a:pPr algn="just"/>
            <a:r>
              <a:rPr lang="pt-BR" sz="1400" dirty="0" smtClean="0"/>
              <a:t>A </a:t>
            </a:r>
            <a:r>
              <a:rPr lang="pt-BR" sz="1400" dirty="0" err="1" smtClean="0"/>
              <a:t>Matinta</a:t>
            </a:r>
            <a:r>
              <a:rPr lang="pt-BR" sz="1400" dirty="0" smtClean="0"/>
              <a:t> Pereira não é uma Lenda muito conhecida. Mas a visita de uma convidada misteriosa, vinda diretamente do Pará, que contou sua história para as crianças, ajudou a popularizar a personagem em suas cabeças.</a:t>
            </a:r>
            <a:endParaRPr lang="pt-BR" sz="1400" dirty="0"/>
          </a:p>
        </p:txBody>
      </p:sp>
      <p:pic>
        <p:nvPicPr>
          <p:cNvPr id="2" name="Imagem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1560" y="1974352"/>
            <a:ext cx="2043014" cy="2724019"/>
          </a:xfrm>
          <a:prstGeom prst="rect">
            <a:avLst/>
          </a:prstGeom>
        </p:spPr>
      </p:pic>
      <p:pic>
        <p:nvPicPr>
          <p:cNvPr id="5" name="Imagem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87824" y="1974352"/>
            <a:ext cx="2043014" cy="2724019"/>
          </a:xfrm>
          <a:prstGeom prst="rect">
            <a:avLst/>
          </a:prstGeom>
        </p:spPr>
      </p:pic>
      <p:sp>
        <p:nvSpPr>
          <p:cNvPr id="13" name="CaixaDeTexto 12"/>
          <p:cNvSpPr txBox="1"/>
          <p:nvPr/>
        </p:nvSpPr>
        <p:spPr>
          <a:xfrm>
            <a:off x="611560" y="5013176"/>
            <a:ext cx="4464496" cy="738664"/>
          </a:xfrm>
          <a:prstGeom prst="rect">
            <a:avLst/>
          </a:prstGeom>
          <a:noFill/>
        </p:spPr>
        <p:txBody>
          <a:bodyPr wrap="square" rtlCol="0">
            <a:spAutoFit/>
          </a:bodyPr>
          <a:lstStyle/>
          <a:p>
            <a:pPr algn="just"/>
            <a:r>
              <a:rPr lang="pt-BR" sz="1400" dirty="0" smtClean="0"/>
              <a:t>Também fizemos várias brincadeiras com ar, brinquedos de vento, sopramos e conhecemos pássaros: os protegidos da </a:t>
            </a:r>
            <a:r>
              <a:rPr lang="pt-BR" sz="1400" dirty="0" err="1" smtClean="0"/>
              <a:t>Matinta</a:t>
            </a:r>
            <a:r>
              <a:rPr lang="pt-BR" sz="1400" dirty="0" smtClean="0"/>
              <a:t> Pereira.</a:t>
            </a:r>
            <a:endParaRPr lang="pt-BR" sz="1400" dirty="0"/>
          </a:p>
        </p:txBody>
      </p:sp>
      <p:pic>
        <p:nvPicPr>
          <p:cNvPr id="9" name="Imagem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80112" y="1916832"/>
            <a:ext cx="2736304" cy="2052228"/>
          </a:xfrm>
          <a:prstGeom prst="rect">
            <a:avLst/>
          </a:prstGeom>
        </p:spPr>
      </p:pic>
      <p:pic>
        <p:nvPicPr>
          <p:cNvPr id="10" name="Imagem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0112" y="4330417"/>
            <a:ext cx="2747797" cy="2060848"/>
          </a:xfrm>
          <a:prstGeom prst="rect">
            <a:avLst/>
          </a:prstGeom>
        </p:spPr>
      </p:pic>
      <p:sp>
        <p:nvSpPr>
          <p:cNvPr id="14" name="CaixaDeTexto 13"/>
          <p:cNvSpPr txBox="1"/>
          <p:nvPr/>
        </p:nvSpPr>
        <p:spPr>
          <a:xfrm>
            <a:off x="925602" y="4671380"/>
            <a:ext cx="4556492" cy="261610"/>
          </a:xfrm>
          <a:prstGeom prst="rect">
            <a:avLst/>
          </a:prstGeom>
          <a:noFill/>
        </p:spPr>
        <p:txBody>
          <a:bodyPr wrap="square" rtlCol="0">
            <a:spAutoFit/>
          </a:bodyPr>
          <a:lstStyle/>
          <a:p>
            <a:pPr algn="just"/>
            <a:r>
              <a:rPr lang="pt-BR" sz="1000" dirty="0" err="1" smtClean="0"/>
              <a:t>Emiliana</a:t>
            </a:r>
            <a:r>
              <a:rPr lang="pt-BR" sz="1000" dirty="0" smtClean="0"/>
              <a:t> Morais, convidada para contar a história da </a:t>
            </a:r>
            <a:r>
              <a:rPr lang="pt-BR" sz="1000" dirty="0" err="1" smtClean="0"/>
              <a:t>Matinta</a:t>
            </a:r>
            <a:r>
              <a:rPr lang="pt-BR" sz="1100" dirty="0" smtClean="0"/>
              <a:t>.</a:t>
            </a:r>
            <a:endParaRPr lang="pt-BR" sz="1100" dirty="0"/>
          </a:p>
        </p:txBody>
      </p:sp>
      <p:sp>
        <p:nvSpPr>
          <p:cNvPr id="15" name="CaixaDeTexto 14"/>
          <p:cNvSpPr txBox="1"/>
          <p:nvPr/>
        </p:nvSpPr>
        <p:spPr>
          <a:xfrm>
            <a:off x="5568618" y="6367862"/>
            <a:ext cx="2747798" cy="246221"/>
          </a:xfrm>
          <a:prstGeom prst="rect">
            <a:avLst/>
          </a:prstGeom>
          <a:noFill/>
        </p:spPr>
        <p:txBody>
          <a:bodyPr wrap="square" rtlCol="0">
            <a:spAutoFit/>
          </a:bodyPr>
          <a:lstStyle/>
          <a:p>
            <a:pPr algn="just"/>
            <a:r>
              <a:rPr lang="pt-BR" sz="1000" dirty="0" smtClean="0"/>
              <a:t>Funcionárias se divertindo também.</a:t>
            </a:r>
            <a:endParaRPr lang="pt-BR" sz="1000" dirty="0"/>
          </a:p>
        </p:txBody>
      </p:sp>
      <p:sp>
        <p:nvSpPr>
          <p:cNvPr id="16" name="CaixaDeTexto 15"/>
          <p:cNvSpPr txBox="1"/>
          <p:nvPr/>
        </p:nvSpPr>
        <p:spPr>
          <a:xfrm>
            <a:off x="5564393" y="3928592"/>
            <a:ext cx="2747798" cy="246221"/>
          </a:xfrm>
          <a:prstGeom prst="rect">
            <a:avLst/>
          </a:prstGeom>
          <a:noFill/>
        </p:spPr>
        <p:txBody>
          <a:bodyPr wrap="square" rtlCol="0">
            <a:spAutoFit/>
          </a:bodyPr>
          <a:lstStyle/>
          <a:p>
            <a:pPr algn="just"/>
            <a:r>
              <a:rPr lang="pt-BR" sz="1000" dirty="0" smtClean="0"/>
              <a:t>Crianças “voando” como o vento.</a:t>
            </a:r>
            <a:endParaRPr lang="pt-BR" sz="1000" dirty="0"/>
          </a:p>
        </p:txBody>
      </p:sp>
      <p:pic>
        <p:nvPicPr>
          <p:cNvPr id="17" name="Matinta Perei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1560" y="5947290"/>
            <a:ext cx="487363" cy="487363"/>
          </a:xfrm>
          <a:prstGeom prst="rect">
            <a:avLst/>
          </a:prstGeom>
        </p:spPr>
      </p:pic>
      <p:sp>
        <p:nvSpPr>
          <p:cNvPr id="18" name="CaixaDeTexto 17"/>
          <p:cNvSpPr txBox="1"/>
          <p:nvPr/>
        </p:nvSpPr>
        <p:spPr>
          <a:xfrm>
            <a:off x="1141142" y="6034015"/>
            <a:ext cx="7200800" cy="307777"/>
          </a:xfrm>
          <a:prstGeom prst="rect">
            <a:avLst/>
          </a:prstGeom>
          <a:noFill/>
        </p:spPr>
        <p:txBody>
          <a:bodyPr wrap="square" rtlCol="0">
            <a:spAutoFit/>
          </a:bodyPr>
          <a:lstStyle/>
          <a:p>
            <a:pPr algn="just"/>
            <a:r>
              <a:rPr lang="pt-BR" sz="1400" b="1" dirty="0" smtClean="0"/>
              <a:t>Música da </a:t>
            </a:r>
            <a:r>
              <a:rPr lang="pt-BR" sz="1400" b="1" dirty="0" err="1" smtClean="0"/>
              <a:t>Matinta</a:t>
            </a:r>
            <a:r>
              <a:rPr lang="pt-BR" sz="1400" b="1" dirty="0" smtClean="0"/>
              <a:t> – “</a:t>
            </a:r>
            <a:r>
              <a:rPr lang="pt-BR" sz="1400" b="1" dirty="0" err="1" smtClean="0"/>
              <a:t>Matinta</a:t>
            </a:r>
            <a:r>
              <a:rPr lang="pt-BR" sz="1400" b="1" dirty="0" smtClean="0"/>
              <a:t> Pereira”</a:t>
            </a:r>
            <a:endParaRPr lang="pt-BR" sz="1400" b="1" dirty="0"/>
          </a:p>
        </p:txBody>
      </p:sp>
    </p:spTree>
    <p:extLst>
      <p:ext uri="{BB962C8B-B14F-4D97-AF65-F5344CB8AC3E}">
        <p14:creationId xmlns:p14="http://schemas.microsoft.com/office/powerpoint/2010/main" val="42294822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70"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683568" y="345026"/>
            <a:ext cx="7776864"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O Saci</a:t>
            </a:r>
            <a:endParaRPr lang="pt-BR" sz="2800" dirty="0">
              <a:solidFill>
                <a:srgbClr val="FFFF47"/>
              </a:solidFill>
              <a:latin typeface="FFF Tusj" panose="02040802050405020203" pitchFamily="18" charset="0"/>
            </a:endParaRPr>
          </a:p>
        </p:txBody>
      </p:sp>
      <p:sp>
        <p:nvSpPr>
          <p:cNvPr id="8" name="CaixaDeTexto 7"/>
          <p:cNvSpPr txBox="1"/>
          <p:nvPr/>
        </p:nvSpPr>
        <p:spPr>
          <a:xfrm>
            <a:off x="1170931" y="837738"/>
            <a:ext cx="7056784" cy="954107"/>
          </a:xfrm>
          <a:prstGeom prst="rect">
            <a:avLst/>
          </a:prstGeom>
          <a:noFill/>
        </p:spPr>
        <p:txBody>
          <a:bodyPr wrap="square" rtlCol="0">
            <a:spAutoFit/>
          </a:bodyPr>
          <a:lstStyle/>
          <a:p>
            <a:pPr algn="just"/>
            <a:r>
              <a:rPr lang="pt-BR" sz="1400" dirty="0" smtClean="0"/>
              <a:t>O Saci também tem correlação direta com o elemento Ar, além de ser muito famoso. Então, resolvemos aproveitar o personagem para trabalhar vários temas importantes. Ele teria sido avistado numa </a:t>
            </a:r>
            <a:r>
              <a:rPr lang="pt-BR" sz="1400" dirty="0" err="1" smtClean="0"/>
              <a:t>florestinha</a:t>
            </a:r>
            <a:r>
              <a:rPr lang="pt-BR" sz="1400" dirty="0" smtClean="0"/>
              <a:t> perto da região.</a:t>
            </a:r>
          </a:p>
          <a:p>
            <a:pPr algn="just"/>
            <a:r>
              <a:rPr lang="pt-BR" sz="1400" dirty="0" smtClean="0"/>
              <a:t>Escolhemos ele como uma espécie de braço direito do Curupira.</a:t>
            </a:r>
            <a:endParaRPr lang="pt-BR" sz="1400" dirty="0"/>
          </a:p>
        </p:txBody>
      </p:sp>
      <p:pic>
        <p:nvPicPr>
          <p:cNvPr id="3" name="Imagem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9592" y="2095553"/>
            <a:ext cx="2736304" cy="2736304"/>
          </a:xfrm>
          <a:prstGeom prst="rect">
            <a:avLst/>
          </a:prstGeom>
        </p:spPr>
      </p:pic>
      <p:sp>
        <p:nvSpPr>
          <p:cNvPr id="11" name="CaixaDeTexto 10"/>
          <p:cNvSpPr txBox="1"/>
          <p:nvPr/>
        </p:nvSpPr>
        <p:spPr>
          <a:xfrm>
            <a:off x="1067134" y="4831857"/>
            <a:ext cx="2736304" cy="230832"/>
          </a:xfrm>
          <a:prstGeom prst="rect">
            <a:avLst/>
          </a:prstGeom>
          <a:noFill/>
        </p:spPr>
        <p:txBody>
          <a:bodyPr wrap="square" rtlCol="0">
            <a:spAutoFit/>
          </a:bodyPr>
          <a:lstStyle/>
          <a:p>
            <a:pPr algn="just"/>
            <a:r>
              <a:rPr lang="pt-BR" sz="900" dirty="0" smtClean="0"/>
              <a:t>Foto do Saci mostrada para as crianças</a:t>
            </a:r>
            <a:endParaRPr lang="pt-BR" sz="900" dirty="0"/>
          </a:p>
        </p:txBody>
      </p:sp>
      <p:pic>
        <p:nvPicPr>
          <p:cNvPr id="4" name="Imagem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2810" y="2095553"/>
            <a:ext cx="2124019" cy="3861851"/>
          </a:xfrm>
          <a:prstGeom prst="rect">
            <a:avLst/>
          </a:prstGeom>
        </p:spPr>
      </p:pic>
      <p:sp>
        <p:nvSpPr>
          <p:cNvPr id="12" name="CaixaDeTexto 11"/>
          <p:cNvSpPr txBox="1"/>
          <p:nvPr/>
        </p:nvSpPr>
        <p:spPr>
          <a:xfrm>
            <a:off x="6962731" y="5957404"/>
            <a:ext cx="1584176" cy="230832"/>
          </a:xfrm>
          <a:prstGeom prst="rect">
            <a:avLst/>
          </a:prstGeom>
          <a:noFill/>
        </p:spPr>
        <p:txBody>
          <a:bodyPr wrap="square" rtlCol="0">
            <a:spAutoFit/>
          </a:bodyPr>
          <a:lstStyle/>
          <a:p>
            <a:pPr algn="just"/>
            <a:r>
              <a:rPr lang="pt-BR" sz="900" dirty="0" smtClean="0"/>
              <a:t>Desenhos em carvão</a:t>
            </a:r>
            <a:endParaRPr lang="pt-BR" sz="900" dirty="0"/>
          </a:p>
        </p:txBody>
      </p:sp>
      <p:pic>
        <p:nvPicPr>
          <p:cNvPr id="15" name="Imagem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21075" y="2095554"/>
            <a:ext cx="2124019" cy="3861851"/>
          </a:xfrm>
          <a:prstGeom prst="rect">
            <a:avLst/>
          </a:prstGeom>
        </p:spPr>
      </p:pic>
      <p:sp>
        <p:nvSpPr>
          <p:cNvPr id="16" name="CaixaDeTexto 15"/>
          <p:cNvSpPr txBox="1"/>
          <p:nvPr/>
        </p:nvSpPr>
        <p:spPr>
          <a:xfrm>
            <a:off x="4408917" y="5957405"/>
            <a:ext cx="2036177" cy="507831"/>
          </a:xfrm>
          <a:prstGeom prst="rect">
            <a:avLst/>
          </a:prstGeom>
          <a:noFill/>
        </p:spPr>
        <p:txBody>
          <a:bodyPr wrap="square" rtlCol="0">
            <a:spAutoFit/>
          </a:bodyPr>
          <a:lstStyle/>
          <a:p>
            <a:pPr algn="just"/>
            <a:r>
              <a:rPr lang="pt-BR" sz="900" dirty="0" smtClean="0"/>
              <a:t>Edmilson entra voluntariamente na brincadeira. (ênfase no sorriso com que é observado)</a:t>
            </a:r>
            <a:endParaRPr lang="pt-BR" sz="900" dirty="0"/>
          </a:p>
        </p:txBody>
      </p:sp>
      <p:pic>
        <p:nvPicPr>
          <p:cNvPr id="18" name="Gravaçã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3568" y="5470041"/>
            <a:ext cx="487363" cy="487363"/>
          </a:xfrm>
          <a:prstGeom prst="rect">
            <a:avLst/>
          </a:prstGeom>
        </p:spPr>
      </p:pic>
      <p:sp>
        <p:nvSpPr>
          <p:cNvPr id="19" name="CaixaDeTexto 18"/>
          <p:cNvSpPr txBox="1"/>
          <p:nvPr/>
        </p:nvSpPr>
        <p:spPr>
          <a:xfrm>
            <a:off x="1259632" y="5509235"/>
            <a:ext cx="3384376" cy="461665"/>
          </a:xfrm>
          <a:prstGeom prst="rect">
            <a:avLst/>
          </a:prstGeom>
          <a:noFill/>
        </p:spPr>
        <p:txBody>
          <a:bodyPr wrap="square" rtlCol="0">
            <a:spAutoFit/>
          </a:bodyPr>
          <a:lstStyle/>
          <a:p>
            <a:pPr algn="just"/>
            <a:r>
              <a:rPr lang="pt-BR" sz="1200" b="1" dirty="0" smtClean="0"/>
              <a:t>Música do Saci – “Eu vi um Saci”</a:t>
            </a:r>
          </a:p>
          <a:p>
            <a:pPr algn="just"/>
            <a:r>
              <a:rPr lang="pt-BR" sz="1200" b="1" dirty="0" smtClean="0"/>
              <a:t>(música de comando para brincar)</a:t>
            </a:r>
            <a:endParaRPr lang="pt-BR" sz="1200" b="1" dirty="0"/>
          </a:p>
        </p:txBody>
      </p:sp>
    </p:spTree>
    <p:extLst>
      <p:ext uri="{BB962C8B-B14F-4D97-AF65-F5344CB8AC3E}">
        <p14:creationId xmlns:p14="http://schemas.microsoft.com/office/powerpoint/2010/main" val="3594660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83"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683568" y="345026"/>
            <a:ext cx="7776864"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O Saci e o Bambu</a:t>
            </a:r>
            <a:endParaRPr lang="pt-BR" sz="2800" dirty="0">
              <a:solidFill>
                <a:srgbClr val="FFFF47"/>
              </a:solidFill>
              <a:latin typeface="FFF Tusj" panose="02040802050405020203" pitchFamily="18" charset="0"/>
            </a:endParaRPr>
          </a:p>
        </p:txBody>
      </p:sp>
      <p:sp>
        <p:nvSpPr>
          <p:cNvPr id="14" name="CaixaDeTexto 13"/>
          <p:cNvSpPr txBox="1"/>
          <p:nvPr/>
        </p:nvSpPr>
        <p:spPr>
          <a:xfrm>
            <a:off x="3368266" y="5899995"/>
            <a:ext cx="1965159" cy="230832"/>
          </a:xfrm>
          <a:prstGeom prst="rect">
            <a:avLst/>
          </a:prstGeom>
          <a:noFill/>
        </p:spPr>
        <p:txBody>
          <a:bodyPr wrap="square" rtlCol="0">
            <a:spAutoFit/>
          </a:bodyPr>
          <a:lstStyle/>
          <a:p>
            <a:pPr algn="just"/>
            <a:r>
              <a:rPr lang="pt-BR" sz="900" dirty="0" smtClean="0"/>
              <a:t>Utilizamos livros sempre </a:t>
            </a:r>
            <a:endParaRPr lang="pt-BR" sz="900" dirty="0"/>
          </a:p>
        </p:txBody>
      </p:sp>
      <p:sp>
        <p:nvSpPr>
          <p:cNvPr id="18" name="CaixaDeTexto 17"/>
          <p:cNvSpPr txBox="1"/>
          <p:nvPr/>
        </p:nvSpPr>
        <p:spPr>
          <a:xfrm>
            <a:off x="467544" y="1052736"/>
            <a:ext cx="7128792" cy="1169551"/>
          </a:xfrm>
          <a:prstGeom prst="rect">
            <a:avLst/>
          </a:prstGeom>
          <a:noFill/>
        </p:spPr>
        <p:txBody>
          <a:bodyPr wrap="square" rtlCol="0">
            <a:spAutoFit/>
          </a:bodyPr>
          <a:lstStyle/>
          <a:p>
            <a:pPr algn="just"/>
            <a:r>
              <a:rPr lang="pt-BR" sz="1400" dirty="0" smtClean="0"/>
              <a:t>Encontramos pegadas de Saci dentro da escola, o que obviamente significava que ele havia passado por lá. Então, aprendemos como faríamos para pega-lo. Mas, era correto deixa-lo preso. Chegamos a conclusão, junto com as crianças, que não. Era fundamental deixa-lo livre, para que, inclusive, ajudasse a proteger as florestas.</a:t>
            </a:r>
            <a:endParaRPr lang="pt-BR" sz="1400" dirty="0"/>
          </a:p>
        </p:txBody>
      </p:sp>
      <p:pic>
        <p:nvPicPr>
          <p:cNvPr id="2" name="Image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182" y="2381645"/>
            <a:ext cx="1922594" cy="3495627"/>
          </a:xfrm>
          <a:prstGeom prst="rect">
            <a:avLst/>
          </a:prstGeom>
        </p:spPr>
      </p:pic>
      <p:sp>
        <p:nvSpPr>
          <p:cNvPr id="19" name="CaixaDeTexto 18"/>
          <p:cNvSpPr txBox="1"/>
          <p:nvPr/>
        </p:nvSpPr>
        <p:spPr>
          <a:xfrm>
            <a:off x="539552" y="5879866"/>
            <a:ext cx="2016224" cy="369332"/>
          </a:xfrm>
          <a:prstGeom prst="rect">
            <a:avLst/>
          </a:prstGeom>
          <a:noFill/>
        </p:spPr>
        <p:txBody>
          <a:bodyPr wrap="square" rtlCol="0">
            <a:spAutoFit/>
          </a:bodyPr>
          <a:lstStyle/>
          <a:p>
            <a:pPr algn="just"/>
            <a:r>
              <a:rPr lang="pt-BR" sz="900" dirty="0" smtClean="0"/>
              <a:t>Pegadas de Saci dentro da sala da escola</a:t>
            </a:r>
            <a:endParaRPr lang="pt-BR" sz="900" dirty="0"/>
          </a:p>
        </p:txBody>
      </p:sp>
      <p:pic>
        <p:nvPicPr>
          <p:cNvPr id="5" name="Imagem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1840" y="2406776"/>
            <a:ext cx="1919923" cy="3490768"/>
          </a:xfrm>
          <a:prstGeom prst="rect">
            <a:avLst/>
          </a:prstGeom>
        </p:spPr>
      </p:pic>
      <p:pic>
        <p:nvPicPr>
          <p:cNvPr id="9" name="Imagem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40566" y="2406776"/>
            <a:ext cx="1955769" cy="3470496"/>
          </a:xfrm>
          <a:prstGeom prst="rect">
            <a:avLst/>
          </a:prstGeom>
        </p:spPr>
      </p:pic>
      <p:sp>
        <p:nvSpPr>
          <p:cNvPr id="20" name="CaixaDeTexto 19"/>
          <p:cNvSpPr txBox="1"/>
          <p:nvPr/>
        </p:nvSpPr>
        <p:spPr>
          <a:xfrm>
            <a:off x="5627827" y="5877095"/>
            <a:ext cx="2050990" cy="369332"/>
          </a:xfrm>
          <a:prstGeom prst="rect">
            <a:avLst/>
          </a:prstGeom>
          <a:noFill/>
        </p:spPr>
        <p:txBody>
          <a:bodyPr wrap="square" rtlCol="0">
            <a:spAutoFit/>
          </a:bodyPr>
          <a:lstStyle/>
          <a:p>
            <a:pPr algn="just"/>
            <a:r>
              <a:rPr lang="pt-BR" sz="900" dirty="0" smtClean="0"/>
              <a:t>É com peneiras com cruzes pintadas que se pega Sacis</a:t>
            </a:r>
            <a:endParaRPr lang="pt-BR" sz="900" dirty="0"/>
          </a:p>
        </p:txBody>
      </p:sp>
    </p:spTree>
    <p:extLst>
      <p:ext uri="{BB962C8B-B14F-4D97-AF65-F5344CB8AC3E}">
        <p14:creationId xmlns:p14="http://schemas.microsoft.com/office/powerpoint/2010/main" val="3849666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1979712" y="418223"/>
            <a:ext cx="5400600" cy="523220"/>
          </a:xfrm>
          <a:prstGeom prst="rect">
            <a:avLst/>
          </a:prstGeom>
          <a:noFill/>
        </p:spPr>
        <p:txBody>
          <a:bodyPr wrap="square" rtlCol="0">
            <a:spAutoFit/>
          </a:bodyPr>
          <a:lstStyle/>
          <a:p>
            <a:pPr algn="ctr"/>
            <a:r>
              <a:rPr lang="pt-BR" sz="2800" dirty="0" smtClean="0">
                <a:solidFill>
                  <a:srgbClr val="FFFF47"/>
                </a:solidFill>
                <a:latin typeface="FFF Tusj" panose="02040802050405020203" pitchFamily="18" charset="0"/>
              </a:rPr>
              <a:t>Oficinas da Lua - Lobisomem</a:t>
            </a:r>
            <a:endParaRPr lang="pt-BR" sz="2800" dirty="0">
              <a:solidFill>
                <a:srgbClr val="FFFF47"/>
              </a:solidFill>
              <a:latin typeface="FFF Tusj" panose="02040802050405020203" pitchFamily="18" charset="0"/>
            </a:endParaRPr>
          </a:p>
        </p:txBody>
      </p:sp>
      <p:sp>
        <p:nvSpPr>
          <p:cNvPr id="9" name="CaixaDeTexto 8"/>
          <p:cNvSpPr txBox="1"/>
          <p:nvPr/>
        </p:nvSpPr>
        <p:spPr>
          <a:xfrm>
            <a:off x="395535" y="1340188"/>
            <a:ext cx="4752528" cy="1600438"/>
          </a:xfrm>
          <a:prstGeom prst="rect">
            <a:avLst/>
          </a:prstGeom>
          <a:noFill/>
        </p:spPr>
        <p:txBody>
          <a:bodyPr wrap="square" rtlCol="0">
            <a:spAutoFit/>
          </a:bodyPr>
          <a:lstStyle/>
          <a:p>
            <a:pPr algn="just"/>
            <a:r>
              <a:rPr lang="pt-BR" sz="1400" dirty="0" smtClean="0"/>
              <a:t>O Lobisomem (que encaixamos no elemento Terra) foi uma das lendas em que tentamos quebrar estereótipos e trabalhar a noção de que precisamos conhecer as coisas antes de dizer como elas são: o Lobisomem da história que contamos era vegetariano e tinham medo dele apenas porque parecia assustador.</a:t>
            </a:r>
            <a:endParaRPr lang="pt-BR" sz="1400" dirty="0"/>
          </a:p>
        </p:txBody>
      </p:sp>
      <p:sp>
        <p:nvSpPr>
          <p:cNvPr id="10" name="CaixaDeTexto 9"/>
          <p:cNvSpPr txBox="1"/>
          <p:nvPr/>
        </p:nvSpPr>
        <p:spPr>
          <a:xfrm>
            <a:off x="2910507" y="3307230"/>
            <a:ext cx="2520280" cy="2677656"/>
          </a:xfrm>
          <a:prstGeom prst="rect">
            <a:avLst/>
          </a:prstGeom>
          <a:noFill/>
        </p:spPr>
        <p:txBody>
          <a:bodyPr wrap="square" rtlCol="0">
            <a:spAutoFit/>
          </a:bodyPr>
          <a:lstStyle/>
          <a:p>
            <a:pPr algn="just"/>
            <a:r>
              <a:rPr lang="pt-BR" sz="1400" dirty="0" smtClean="0"/>
              <a:t>Aproveitamos também a importância da Lua para a lenda dos Lobisomens para falar sobre esta nossa companheira noturna e sobre as estrelas que aparecem no céu. Também falamos sobre vagalumes e bichos que apresentam luzes próprias. Para isso, criamos algumas “Aulas Noturnas”.</a:t>
            </a:r>
            <a:endParaRPr lang="pt-BR" sz="1400" dirty="0"/>
          </a:p>
        </p:txBody>
      </p:sp>
      <p:pic>
        <p:nvPicPr>
          <p:cNvPr id="3" name="Image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5688124" y="1340189"/>
            <a:ext cx="2736304" cy="2052228"/>
          </a:xfrm>
          <a:prstGeom prst="rect">
            <a:avLst/>
          </a:prstGeom>
        </p:spPr>
      </p:pic>
      <p:pic>
        <p:nvPicPr>
          <p:cNvPr id="11" name="Imagem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9263" y="3517241"/>
            <a:ext cx="3010179" cy="2257634"/>
          </a:xfrm>
          <a:prstGeom prst="rect">
            <a:avLst/>
          </a:prstGeom>
        </p:spPr>
      </p:pic>
      <p:pic>
        <p:nvPicPr>
          <p:cNvPr id="12" name="Imagem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5728101" y="3977068"/>
            <a:ext cx="2656349" cy="1992262"/>
          </a:xfrm>
          <a:prstGeom prst="rect">
            <a:avLst/>
          </a:prstGeom>
        </p:spPr>
      </p:pic>
    </p:spTree>
    <p:extLst>
      <p:ext uri="{BB962C8B-B14F-4D97-AF65-F5344CB8AC3E}">
        <p14:creationId xmlns:p14="http://schemas.microsoft.com/office/powerpoint/2010/main" val="3060052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rilha de Vapor">
  <a:themeElements>
    <a:clrScheme name="Trilha de Vapor">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Trilha de Vapor">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ilha de Vapor">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TM04033937[[fn=Trilha de Vapor]]</Template>
  <TotalTime>3385</TotalTime>
  <Words>1521</Words>
  <Application>Microsoft Office PowerPoint</Application>
  <PresentationFormat>Apresentação na tela (4:3)</PresentationFormat>
  <Paragraphs>77</Paragraphs>
  <Slides>17</Slides>
  <Notes>2</Notes>
  <HiddenSlides>0</HiddenSlides>
  <MMClips>6</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17</vt:i4>
      </vt:variant>
    </vt:vector>
  </HeadingPairs>
  <TitlesOfParts>
    <vt:vector size="22" baseType="lpstr">
      <vt:lpstr>Arial</vt:lpstr>
      <vt:lpstr>Calibri</vt:lpstr>
      <vt:lpstr>Century Gothic</vt:lpstr>
      <vt:lpstr>FFF Tusj</vt:lpstr>
      <vt:lpstr>Trilha de Vapor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Teçaya</dc:creator>
  <cp:lastModifiedBy>Luiz</cp:lastModifiedBy>
  <cp:revision>158</cp:revision>
  <dcterms:created xsi:type="dcterms:W3CDTF">2013-02-15T17:25:04Z</dcterms:created>
  <dcterms:modified xsi:type="dcterms:W3CDTF">2020-08-10T04:34:02Z</dcterms:modified>
</cp:coreProperties>
</file>