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67" r:id="rId14"/>
    <p:sldId id="268" r:id="rId15"/>
    <p:sldId id="270" r:id="rId16"/>
    <p:sldId id="271" r:id="rId17"/>
    <p:sldId id="272" r:id="rId18"/>
    <p:sldId id="273" r:id="rId19"/>
    <p:sldId id="274" r:id="rId20"/>
    <p:sldId id="275"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A7B700B-F1BD-4031-A0C4-3F92EE98452C}" type="datetimeFigureOut">
              <a:rPr lang="pt-BR" smtClean="0"/>
              <a:t>20/07/2020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360864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7B700B-F1BD-4031-A0C4-3F92EE98452C}" type="datetimeFigureOut">
              <a:rPr lang="pt-BR" smtClean="0"/>
              <a:t>20/07/2020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11446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7B700B-F1BD-4031-A0C4-3F92EE98452C}" type="datetimeFigureOut">
              <a:rPr lang="pt-BR" smtClean="0"/>
              <a:t>20/07/2020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69464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7B700B-F1BD-4031-A0C4-3F92EE98452C}" type="datetimeFigureOut">
              <a:rPr lang="pt-BR" smtClean="0"/>
              <a:t>20/07/2020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21578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4A7B700B-F1BD-4031-A0C4-3F92EE98452C}" type="datetimeFigureOut">
              <a:rPr lang="pt-BR" smtClean="0"/>
              <a:t>20/07/2020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14916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A7B700B-F1BD-4031-A0C4-3F92EE98452C}" type="datetimeFigureOut">
              <a:rPr lang="pt-BR" smtClean="0"/>
              <a:t>20/07/2020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136480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A7B700B-F1BD-4031-A0C4-3F92EE98452C}" type="datetimeFigureOut">
              <a:rPr lang="pt-BR" smtClean="0"/>
              <a:t>20/07/2020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353965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A7B700B-F1BD-4031-A0C4-3F92EE98452C}" type="datetimeFigureOut">
              <a:rPr lang="pt-BR" smtClean="0"/>
              <a:t>20/07/2020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225078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A7B700B-F1BD-4031-A0C4-3F92EE98452C}" type="datetimeFigureOut">
              <a:rPr lang="pt-BR" smtClean="0"/>
              <a:t>20/07/2020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386581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4A7B700B-F1BD-4031-A0C4-3F92EE98452C}" type="datetimeFigureOut">
              <a:rPr lang="pt-BR" smtClean="0"/>
              <a:t>20/07/2020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165700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4A7B700B-F1BD-4031-A0C4-3F92EE98452C}" type="datetimeFigureOut">
              <a:rPr lang="pt-BR" smtClean="0"/>
              <a:t>20/07/2020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5C7A4D9-1F6C-4319-9AFA-15BD4321E8DC}" type="slidenum">
              <a:rPr lang="pt-BR" smtClean="0"/>
              <a:t>‹nº›</a:t>
            </a:fld>
            <a:endParaRPr lang="pt-BR"/>
          </a:p>
        </p:txBody>
      </p:sp>
    </p:spTree>
    <p:extLst>
      <p:ext uri="{BB962C8B-B14F-4D97-AF65-F5344CB8AC3E}">
        <p14:creationId xmlns:p14="http://schemas.microsoft.com/office/powerpoint/2010/main" val="408386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B700B-F1BD-4031-A0C4-3F92EE98452C}" type="datetimeFigureOut">
              <a:rPr lang="pt-BR" smtClean="0"/>
              <a:t>20/07/2020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7A4D9-1F6C-4319-9AFA-15BD4321E8DC}" type="slidenum">
              <a:rPr lang="pt-BR" smtClean="0"/>
              <a:t>‹nº›</a:t>
            </a:fld>
            <a:endParaRPr lang="pt-BR"/>
          </a:p>
        </p:txBody>
      </p:sp>
    </p:spTree>
    <p:extLst>
      <p:ext uri="{BB962C8B-B14F-4D97-AF65-F5344CB8AC3E}">
        <p14:creationId xmlns:p14="http://schemas.microsoft.com/office/powerpoint/2010/main" val="233867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89314" y="1214845"/>
            <a:ext cx="9605555" cy="3592285"/>
          </a:xfrm>
        </p:spPr>
        <p:txBody>
          <a:bodyPr>
            <a:normAutofit fontScale="90000"/>
          </a:bodyPr>
          <a:lstStyle/>
          <a:p>
            <a:r>
              <a:rPr lang="pt-BR" b="1" dirty="0" smtClean="0"/>
              <a:t/>
            </a:r>
            <a:br>
              <a:rPr lang="pt-BR" b="1" dirty="0" smtClean="0"/>
            </a:br>
            <a:r>
              <a:rPr lang="pt-BR" b="1" dirty="0"/>
              <a:t/>
            </a:r>
            <a:br>
              <a:rPr lang="pt-BR" b="1" dirty="0"/>
            </a:br>
            <a:r>
              <a:rPr lang="pt-BR" b="1" dirty="0" smtClean="0"/>
              <a:t/>
            </a:r>
            <a:br>
              <a:rPr lang="pt-BR" b="1" dirty="0" smtClean="0"/>
            </a:br>
            <a:r>
              <a:rPr lang="pt-BR" b="1" dirty="0" smtClean="0"/>
              <a:t>O </a:t>
            </a:r>
            <a:r>
              <a:rPr lang="pt-BR" b="1" dirty="0"/>
              <a:t>olhar da criança sendo apresentado de forma concreta através de Cartões Postais. </a:t>
            </a:r>
            <a:r>
              <a:rPr lang="pt-BR" dirty="0"/>
              <a:t/>
            </a:r>
            <a:br>
              <a:rPr lang="pt-BR" dirty="0"/>
            </a:br>
            <a:endParaRPr lang="pt-BR" dirty="0"/>
          </a:p>
        </p:txBody>
      </p:sp>
      <p:sp>
        <p:nvSpPr>
          <p:cNvPr id="3" name="Subtítulo 2"/>
          <p:cNvSpPr>
            <a:spLocks noGrp="1"/>
          </p:cNvSpPr>
          <p:nvPr>
            <p:ph type="subTitle" idx="1"/>
          </p:nvPr>
        </p:nvSpPr>
        <p:spPr>
          <a:xfrm>
            <a:off x="2664823" y="5264330"/>
            <a:ext cx="7990114" cy="816429"/>
          </a:xfrm>
        </p:spPr>
        <p:txBody>
          <a:bodyPr>
            <a:normAutofit/>
          </a:bodyPr>
          <a:lstStyle/>
          <a:p>
            <a:r>
              <a:rPr lang="pt-BR" sz="2800" b="1" dirty="0" smtClean="0"/>
              <a:t>ELIANE MACIEL</a:t>
            </a:r>
            <a:endParaRPr lang="pt-BR" sz="2800" b="1" dirty="0"/>
          </a:p>
        </p:txBody>
      </p:sp>
    </p:spTree>
    <p:extLst>
      <p:ext uri="{BB962C8B-B14F-4D97-AF65-F5344CB8AC3E}">
        <p14:creationId xmlns:p14="http://schemas.microsoft.com/office/powerpoint/2010/main" val="1420245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72"/>
          <p:cNvPicPr/>
          <p:nvPr/>
        </p:nvPicPr>
        <p:blipFill>
          <a:blip r:embed="rId2"/>
          <a:stretch>
            <a:fillRect/>
          </a:stretch>
        </p:blipFill>
        <p:spPr>
          <a:xfrm>
            <a:off x="542835" y="192677"/>
            <a:ext cx="4836160" cy="6446520"/>
          </a:xfrm>
          <a:prstGeom prst="rect">
            <a:avLst/>
          </a:prstGeom>
        </p:spPr>
      </p:pic>
      <p:pic>
        <p:nvPicPr>
          <p:cNvPr id="4" name="Picture 2118"/>
          <p:cNvPicPr/>
          <p:nvPr/>
        </p:nvPicPr>
        <p:blipFill>
          <a:blip r:embed="rId3"/>
          <a:stretch>
            <a:fillRect/>
          </a:stretch>
        </p:blipFill>
        <p:spPr>
          <a:xfrm>
            <a:off x="5904049" y="192677"/>
            <a:ext cx="4885871" cy="6446520"/>
          </a:xfrm>
          <a:prstGeom prst="rect">
            <a:avLst/>
          </a:prstGeom>
        </p:spPr>
      </p:pic>
    </p:spTree>
    <p:extLst>
      <p:ext uri="{BB962C8B-B14F-4D97-AF65-F5344CB8AC3E}">
        <p14:creationId xmlns:p14="http://schemas.microsoft.com/office/powerpoint/2010/main" val="3309807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85063" y="470264"/>
            <a:ext cx="3122023" cy="646331"/>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Passeio pelos pontos turísticos.</a:t>
            </a:r>
            <a:endParaRPr lang="pt-BR" dirty="0">
              <a:latin typeface="Arial" panose="020B0604020202020204" pitchFamily="34" charset="0"/>
              <a:cs typeface="Arial" panose="020B0604020202020204" pitchFamily="34" charset="0"/>
            </a:endParaRPr>
          </a:p>
        </p:txBody>
      </p:sp>
      <p:pic>
        <p:nvPicPr>
          <p:cNvPr id="3" name="Picture 1968"/>
          <p:cNvPicPr/>
          <p:nvPr/>
        </p:nvPicPr>
        <p:blipFill>
          <a:blip r:embed="rId2"/>
          <a:stretch>
            <a:fillRect/>
          </a:stretch>
        </p:blipFill>
        <p:spPr>
          <a:xfrm>
            <a:off x="1238976" y="1116594"/>
            <a:ext cx="4273550" cy="5288015"/>
          </a:xfrm>
          <a:prstGeom prst="rect">
            <a:avLst/>
          </a:prstGeom>
        </p:spPr>
      </p:pic>
      <p:sp>
        <p:nvSpPr>
          <p:cNvPr id="4" name="CaixaDeTexto 3"/>
          <p:cNvSpPr txBox="1"/>
          <p:nvPr/>
        </p:nvSpPr>
        <p:spPr>
          <a:xfrm>
            <a:off x="3864610" y="6404609"/>
            <a:ext cx="1933303" cy="369332"/>
          </a:xfrm>
          <a:prstGeom prst="rect">
            <a:avLst/>
          </a:prstGeom>
          <a:noFill/>
        </p:spPr>
        <p:txBody>
          <a:bodyPr wrap="square" rtlCol="0">
            <a:spAutoFit/>
          </a:bodyPr>
          <a:lstStyle/>
          <a:p>
            <a:r>
              <a:rPr lang="pt-BR" dirty="0" smtClean="0"/>
              <a:t>Ponte </a:t>
            </a:r>
            <a:r>
              <a:rPr lang="pt-BR" dirty="0" err="1" smtClean="0"/>
              <a:t>Pencil</a:t>
            </a:r>
            <a:endParaRPr lang="pt-BR" dirty="0"/>
          </a:p>
        </p:txBody>
      </p:sp>
      <p:pic>
        <p:nvPicPr>
          <p:cNvPr id="5" name="Picture 2251"/>
          <p:cNvPicPr/>
          <p:nvPr/>
        </p:nvPicPr>
        <p:blipFill>
          <a:blip r:embed="rId3"/>
          <a:stretch>
            <a:fillRect/>
          </a:stretch>
        </p:blipFill>
        <p:spPr>
          <a:xfrm>
            <a:off x="5802993" y="1116594"/>
            <a:ext cx="5849076" cy="5288015"/>
          </a:xfrm>
          <a:prstGeom prst="rect">
            <a:avLst/>
          </a:prstGeom>
        </p:spPr>
      </p:pic>
      <p:sp>
        <p:nvSpPr>
          <p:cNvPr id="6" name="CaixaDeTexto 5"/>
          <p:cNvSpPr txBox="1"/>
          <p:nvPr/>
        </p:nvSpPr>
        <p:spPr>
          <a:xfrm>
            <a:off x="5695406" y="5695406"/>
            <a:ext cx="5956663" cy="646331"/>
          </a:xfrm>
          <a:prstGeom prst="rect">
            <a:avLst/>
          </a:prstGeom>
          <a:noFill/>
        </p:spPr>
        <p:txBody>
          <a:bodyPr wrap="square" rtlCol="0">
            <a:spAutoFit/>
          </a:bodyPr>
          <a:lstStyle/>
          <a:p>
            <a:r>
              <a:rPr lang="pt-BR" b="1" dirty="0"/>
              <a:t>JOSÉ LEONARDO BORGMANN - 2º ANO - E.M.E.F. E PRÉ ESCOLAR </a:t>
            </a:r>
            <a:r>
              <a:rPr lang="pt-BR" b="1" dirty="0" err="1"/>
              <a:t>PROFª</a:t>
            </a:r>
            <a:r>
              <a:rPr lang="pt-BR" b="1" dirty="0"/>
              <a:t> ALICE OLINGER </a:t>
            </a:r>
            <a:r>
              <a:rPr lang="pt-BR" b="1" dirty="0" smtClean="0"/>
              <a:t>DIAS </a:t>
            </a:r>
            <a:endParaRPr lang="pt-BR" dirty="0"/>
          </a:p>
        </p:txBody>
      </p:sp>
    </p:spTree>
    <p:extLst>
      <p:ext uri="{BB962C8B-B14F-4D97-AF65-F5344CB8AC3E}">
        <p14:creationId xmlns:p14="http://schemas.microsoft.com/office/powerpoint/2010/main" val="202298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5121" name="Picture 19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96" y="1149532"/>
            <a:ext cx="5590904" cy="4193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419600" y="428765"/>
            <a:ext cx="20954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1pPr>
            <a:lvl2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2pPr>
            <a:lvl3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3pPr>
            <a:lvl4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4pPr>
            <a:lvl5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5pPr>
            <a:lvl6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6pPr>
            <a:lvl7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7pPr>
            <a:lvl8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8pPr>
            <a:lvl9pPr eaLnBrk="0" fontAlgn="base" hangingPunct="0">
              <a:spcBef>
                <a:spcPct val="0"/>
              </a:spcBef>
              <a:spcAft>
                <a:spcPct val="0"/>
              </a:spcAft>
              <a:tabLst>
                <a:tab pos="977900" algn="ctr"/>
                <a:tab pos="1600200"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77900" algn="ctr"/>
                <a:tab pos="1600200" algn="ctr"/>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77900" algn="ctr"/>
                <a:tab pos="1600200" algn="ctr"/>
              </a:tabLst>
            </a:pPr>
            <a:r>
              <a:rPr kumimoji="0" lang="pt-BR" altLang="pt-BR"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r>
              <a:rPr kumimoji="0" lang="pt-BR" altLang="pt-B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r>
              <a:rPr kumimoji="0" lang="pt-BR" altLang="pt-BR" b="0" i="0" u="sng" strike="noStrike" cap="none" normalizeH="0" baseline="0" dirty="0" smtClean="0">
                <a:ln>
                  <a:noFill/>
                </a:ln>
                <a:solidFill>
                  <a:srgbClr val="000000"/>
                </a:solidFill>
                <a:effectLst/>
                <a:latin typeface="Arial" panose="020B0604020202020204" pitchFamily="34" charset="0"/>
                <a:ea typeface="Arial" panose="020B0604020202020204" pitchFamily="34" charset="0"/>
              </a:rPr>
              <a:t>Salto</a:t>
            </a:r>
            <a:r>
              <a:rPr kumimoji="0" lang="pt-BR" altLang="pt-B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b="0" i="0" u="none" strike="noStrike" cap="none" normalizeH="0" baseline="0" dirty="0" smtClean="0">
              <a:ln>
                <a:noFill/>
              </a:ln>
              <a:solidFill>
                <a:schemeClr val="tx1"/>
              </a:solidFill>
              <a:effectLst/>
              <a:latin typeface="Arial" panose="020B0604020202020204" pitchFamily="34" charset="0"/>
            </a:endParaRPr>
          </a:p>
        </p:txBody>
      </p:sp>
      <p:pic>
        <p:nvPicPr>
          <p:cNvPr id="5" name="Picture 2301"/>
          <p:cNvPicPr/>
          <p:nvPr/>
        </p:nvPicPr>
        <p:blipFill>
          <a:blip r:embed="rId3"/>
          <a:stretch>
            <a:fillRect/>
          </a:stretch>
        </p:blipFill>
        <p:spPr>
          <a:xfrm>
            <a:off x="6296299" y="1149532"/>
            <a:ext cx="5760718" cy="4193178"/>
          </a:xfrm>
          <a:prstGeom prst="rect">
            <a:avLst/>
          </a:prstGeom>
        </p:spPr>
      </p:pic>
      <p:sp>
        <p:nvSpPr>
          <p:cNvPr id="4" name="Retângulo 3"/>
          <p:cNvSpPr/>
          <p:nvPr/>
        </p:nvSpPr>
        <p:spPr>
          <a:xfrm>
            <a:off x="4106091" y="5366526"/>
            <a:ext cx="6096000" cy="668516"/>
          </a:xfrm>
          <a:prstGeom prst="rect">
            <a:avLst/>
          </a:prstGeom>
        </p:spPr>
        <p:txBody>
          <a:bodyPr>
            <a:spAutoFit/>
          </a:bodyPr>
          <a:lstStyle/>
          <a:p>
            <a:pPr marL="234950" marR="1076325" indent="-6350">
              <a:lnSpc>
                <a:spcPct val="104000"/>
              </a:lnSpc>
              <a:spcAft>
                <a:spcPts val="2345"/>
              </a:spcAft>
            </a:pPr>
            <a:r>
              <a:rPr lang="pt-BR" b="1" kern="0" dirty="0">
                <a:solidFill>
                  <a:srgbClr val="000000"/>
                </a:solidFill>
                <a:latin typeface="Calibri" panose="020F0502020204030204" pitchFamily="34" charset="0"/>
                <a:ea typeface="Calibri" panose="020F0502020204030204" pitchFamily="34" charset="0"/>
              </a:rPr>
              <a:t>ANA JÚLIA HERDT - 2º ANO - E.M.E.F. E PRÉ ESCOLAR </a:t>
            </a:r>
            <a:r>
              <a:rPr lang="pt-BR" b="1" kern="0" dirty="0" err="1">
                <a:solidFill>
                  <a:srgbClr val="000000"/>
                </a:solidFill>
                <a:latin typeface="Calibri" panose="020F0502020204030204" pitchFamily="34" charset="0"/>
                <a:ea typeface="Calibri" panose="020F0502020204030204" pitchFamily="34" charset="0"/>
              </a:rPr>
              <a:t>PROFª</a:t>
            </a:r>
            <a:r>
              <a:rPr lang="pt-BR" b="1" kern="0" dirty="0">
                <a:solidFill>
                  <a:srgbClr val="000000"/>
                </a:solidFill>
                <a:latin typeface="Calibri" panose="020F0502020204030204" pitchFamily="34" charset="0"/>
                <a:ea typeface="Calibri" panose="020F0502020204030204" pitchFamily="34" charset="0"/>
              </a:rPr>
              <a:t> ALICE OLINGER DIAS </a:t>
            </a:r>
          </a:p>
        </p:txBody>
      </p:sp>
    </p:spTree>
    <p:extLst>
      <p:ext uri="{BB962C8B-B14F-4D97-AF65-F5344CB8AC3E}">
        <p14:creationId xmlns:p14="http://schemas.microsoft.com/office/powerpoint/2010/main" val="3478088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813"/>
          <p:cNvGrpSpPr/>
          <p:nvPr/>
        </p:nvGrpSpPr>
        <p:grpSpPr>
          <a:xfrm>
            <a:off x="91848" y="1146889"/>
            <a:ext cx="6622460" cy="5225143"/>
            <a:chOff x="0" y="0"/>
            <a:chExt cx="4576879" cy="3478345"/>
          </a:xfrm>
        </p:grpSpPr>
        <p:pic>
          <p:nvPicPr>
            <p:cNvPr id="3" name="Picture 2008"/>
            <p:cNvPicPr/>
            <p:nvPr/>
          </p:nvPicPr>
          <p:blipFill>
            <a:blip r:embed="rId2"/>
            <a:stretch>
              <a:fillRect/>
            </a:stretch>
          </p:blipFill>
          <p:spPr>
            <a:xfrm>
              <a:off x="0" y="0"/>
              <a:ext cx="4518660" cy="3388360"/>
            </a:xfrm>
            <a:prstGeom prst="rect">
              <a:avLst/>
            </a:prstGeom>
          </p:spPr>
        </p:pic>
        <p:sp>
          <p:nvSpPr>
            <p:cNvPr id="4" name="Rectangle 2009"/>
            <p:cNvSpPr/>
            <p:nvPr/>
          </p:nvSpPr>
          <p:spPr>
            <a:xfrm>
              <a:off x="4520565" y="3252343"/>
              <a:ext cx="56314" cy="226002"/>
            </a:xfrm>
            <a:prstGeom prst="rect">
              <a:avLst/>
            </a:prstGeom>
            <a:ln>
              <a:noFill/>
            </a:ln>
          </p:spPr>
          <p:txBody>
            <a:bodyPr vert="horz" lIns="0" tIns="0" rIns="0" bIns="0" rtlCol="0">
              <a:noAutofit/>
            </a:bodyPr>
            <a:lstStyle/>
            <a:p>
              <a:pPr marL="6350" marR="1002665" indent="-6350" algn="l">
                <a:lnSpc>
                  <a:spcPct val="107000"/>
                </a:lnSpc>
                <a:spcAft>
                  <a:spcPts val="800"/>
                </a:spcAft>
              </a:pPr>
              <a:r>
                <a:rPr lang="pt-BR" sz="1200">
                  <a:solidFill>
                    <a:srgbClr val="000000"/>
                  </a:solidFill>
                  <a:effectLst/>
                  <a:latin typeface="Arial" panose="020B0604020202020204" pitchFamily="34" charset="0"/>
                  <a:ea typeface="Arial" panose="020B0604020202020204" pitchFamily="34" charset="0"/>
                </a:rPr>
                <a:t> </a:t>
              </a:r>
            </a:p>
          </p:txBody>
        </p:sp>
        <p:sp>
          <p:nvSpPr>
            <p:cNvPr id="5" name="Shape 28535"/>
            <p:cNvSpPr/>
            <p:nvPr/>
          </p:nvSpPr>
          <p:spPr>
            <a:xfrm>
              <a:off x="635" y="3405505"/>
              <a:ext cx="4519930" cy="10159"/>
            </a:xfrm>
            <a:custGeom>
              <a:avLst/>
              <a:gdLst/>
              <a:ahLst/>
              <a:cxnLst/>
              <a:rect l="0" t="0" r="0" b="0"/>
              <a:pathLst>
                <a:path w="4519930" h="10159">
                  <a:moveTo>
                    <a:pt x="0" y="0"/>
                  </a:moveTo>
                  <a:lnTo>
                    <a:pt x="4519930" y="0"/>
                  </a:lnTo>
                  <a:lnTo>
                    <a:pt x="4519930" y="10159"/>
                  </a:lnTo>
                  <a:lnTo>
                    <a:pt x="0" y="10159"/>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
        <p:nvSpPr>
          <p:cNvPr id="6" name="CaixaDeTexto 5"/>
          <p:cNvSpPr txBox="1"/>
          <p:nvPr/>
        </p:nvSpPr>
        <p:spPr>
          <a:xfrm flipH="1">
            <a:off x="3781696" y="457200"/>
            <a:ext cx="4199710"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Praça Serafim José dos Santos </a:t>
            </a:r>
          </a:p>
        </p:txBody>
      </p:sp>
      <p:grpSp>
        <p:nvGrpSpPr>
          <p:cNvPr id="8" name="Group 26007"/>
          <p:cNvGrpSpPr/>
          <p:nvPr/>
        </p:nvGrpSpPr>
        <p:grpSpPr>
          <a:xfrm>
            <a:off x="5881550" y="1075843"/>
            <a:ext cx="6310449" cy="5202030"/>
            <a:chOff x="94298" y="-986893"/>
            <a:chExt cx="6099854" cy="5092610"/>
          </a:xfrm>
        </p:grpSpPr>
        <p:pic>
          <p:nvPicPr>
            <p:cNvPr id="9" name="Picture 2415"/>
            <p:cNvPicPr/>
            <p:nvPr/>
          </p:nvPicPr>
          <p:blipFill>
            <a:blip r:embed="rId3"/>
            <a:stretch>
              <a:fillRect/>
            </a:stretch>
          </p:blipFill>
          <p:spPr>
            <a:xfrm>
              <a:off x="140105" y="-986893"/>
              <a:ext cx="6054047" cy="5092610"/>
            </a:xfrm>
            <a:prstGeom prst="rect">
              <a:avLst/>
            </a:prstGeom>
          </p:spPr>
        </p:pic>
        <p:sp>
          <p:nvSpPr>
            <p:cNvPr id="10" name="Rectangle 2430"/>
            <p:cNvSpPr/>
            <p:nvPr/>
          </p:nvSpPr>
          <p:spPr>
            <a:xfrm>
              <a:off x="94298" y="1899031"/>
              <a:ext cx="45808" cy="206453"/>
            </a:xfrm>
            <a:prstGeom prst="rect">
              <a:avLst/>
            </a:prstGeom>
            <a:ln>
              <a:noFill/>
            </a:ln>
          </p:spPr>
          <p:txBody>
            <a:bodyPr vert="horz" lIns="0" tIns="0" rIns="0" bIns="0" rtlCol="0">
              <a:noAutofit/>
            </a:bodyPr>
            <a:lstStyle/>
            <a:p>
              <a:pPr marL="6350" marR="1002665" indent="-6350" algn="l">
                <a:lnSpc>
                  <a:spcPct val="107000"/>
                </a:lnSpc>
                <a:spcAft>
                  <a:spcPts val="800"/>
                </a:spcAft>
              </a:pPr>
              <a:r>
                <a:rPr lang="pt-BR" sz="1200" b="1">
                  <a:solidFill>
                    <a:srgbClr val="000000"/>
                  </a:solidFill>
                  <a:effectLst/>
                  <a:latin typeface="Calibri" panose="020F0502020204030204" pitchFamily="34" charset="0"/>
                  <a:ea typeface="Calibri" panose="020F0502020204030204" pitchFamily="34" charset="0"/>
                </a:rPr>
                <a:t> </a:t>
              </a:r>
              <a:endParaRPr lang="pt-BR" sz="1200">
                <a:solidFill>
                  <a:srgbClr val="000000"/>
                </a:solidFill>
                <a:effectLst/>
                <a:latin typeface="Arial" panose="020B0604020202020204" pitchFamily="34" charset="0"/>
                <a:ea typeface="Arial" panose="020B0604020202020204" pitchFamily="34" charset="0"/>
              </a:endParaRPr>
            </a:p>
          </p:txBody>
        </p:sp>
      </p:grpSp>
      <p:sp>
        <p:nvSpPr>
          <p:cNvPr id="11" name="Retângulo 10"/>
          <p:cNvSpPr/>
          <p:nvPr/>
        </p:nvSpPr>
        <p:spPr>
          <a:xfrm>
            <a:off x="3100251" y="6189484"/>
            <a:ext cx="6096000" cy="668516"/>
          </a:xfrm>
          <a:prstGeom prst="rect">
            <a:avLst/>
          </a:prstGeom>
        </p:spPr>
        <p:txBody>
          <a:bodyPr>
            <a:spAutoFit/>
          </a:bodyPr>
          <a:lstStyle/>
          <a:p>
            <a:pPr marL="75565" marR="1076325" indent="-6350">
              <a:lnSpc>
                <a:spcPct val="104000"/>
              </a:lnSpc>
              <a:spcAft>
                <a:spcPts val="25"/>
              </a:spcAft>
            </a:pPr>
            <a:r>
              <a:rPr lang="pt-BR" b="1" kern="0" dirty="0">
                <a:solidFill>
                  <a:srgbClr val="000000"/>
                </a:solidFill>
                <a:latin typeface="Calibri" panose="020F0502020204030204" pitchFamily="34" charset="0"/>
                <a:ea typeface="Calibri" panose="020F0502020204030204" pitchFamily="34" charset="0"/>
              </a:rPr>
              <a:t> IGOR GABRIEL GOSCH  - 3º ANO - E.M.E.F. E PRÉ ESCOLAR </a:t>
            </a:r>
            <a:r>
              <a:rPr lang="pt-BR" b="1" kern="0" dirty="0" err="1">
                <a:solidFill>
                  <a:srgbClr val="000000"/>
                </a:solidFill>
                <a:latin typeface="Calibri" panose="020F0502020204030204" pitchFamily="34" charset="0"/>
                <a:ea typeface="Calibri" panose="020F0502020204030204" pitchFamily="34" charset="0"/>
              </a:rPr>
              <a:t>PROFª</a:t>
            </a:r>
            <a:r>
              <a:rPr lang="pt-BR" b="1" kern="0" dirty="0">
                <a:solidFill>
                  <a:srgbClr val="000000"/>
                </a:solidFill>
                <a:latin typeface="Calibri" panose="020F0502020204030204" pitchFamily="34" charset="0"/>
                <a:ea typeface="Calibri" panose="020F0502020204030204" pitchFamily="34" charset="0"/>
              </a:rPr>
              <a:t> ALICE OLINGER DIAS </a:t>
            </a:r>
          </a:p>
        </p:txBody>
      </p:sp>
    </p:spTree>
    <p:extLst>
      <p:ext uri="{BB962C8B-B14F-4D97-AF65-F5344CB8AC3E}">
        <p14:creationId xmlns:p14="http://schemas.microsoft.com/office/powerpoint/2010/main" val="1992647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6388" y="1905545"/>
            <a:ext cx="1436914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6145" name="Picture 2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451"/>
            <a:ext cx="6049407" cy="4271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94683" y="4549491"/>
            <a:ext cx="12964117" cy="57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Pedra Sapo </a:t>
            </a:r>
            <a:endParaRPr kumimoji="0" lang="pt-BR" altLang="pt-BR" b="1"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5862918" y="566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6148" name="Picture 26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900" y="404345"/>
            <a:ext cx="6855100" cy="43057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2675179" y="4334429"/>
            <a:ext cx="10583621" cy="121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76" tIns="45720" rIns="1075986" bIns="1809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rgbClr val="9BBB59"/>
                </a:solidFill>
                <a:effectLst/>
                <a:latin typeface="Arial" panose="020B0604020202020204" pitchFamily="34" charset="0"/>
                <a:ea typeface="Calibri" panose="020F0502020204030204" pitchFamily="34" charset="0"/>
              </a:rPr>
              <a:t> </a:t>
            </a:r>
            <a:endParaRPr kumimoji="0" lang="pt-BR" altLang="pt-BR"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ANA JÚLIA HERDT - 2º ANO - E.M.E.F. E PRÉ ESCOLAR </a:t>
            </a:r>
            <a:r>
              <a:rPr kumimoji="0" lang="pt-BR" altLang="pt-BR" b="1"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PROFª</a:t>
            </a:r>
            <a:r>
              <a:rPr kumimoji="0" lang="pt-BR" altLang="pt-BR"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ALICE OLINGER DIAS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156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773248" y="-2890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7169" name="Picture 25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4543" y="168133"/>
            <a:ext cx="4011293" cy="57231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6117517" y="5367265"/>
            <a:ext cx="7205343" cy="149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76" tIns="45720" rIns="1075986" bIns="1809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rgbClr val="9BBB59"/>
                </a:solidFill>
                <a:effectLst/>
                <a:latin typeface="Arial" panose="020B0604020202020204" pitchFamily="34" charset="0"/>
                <a:ea typeface="Calibri" panose="020F0502020204030204" pitchFamily="34" charset="0"/>
              </a:rPr>
              <a:t> </a:t>
            </a:r>
            <a:endParaRPr kumimoji="0" lang="pt-BR" altLang="pt-BR"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VITOR DREWS- 2º ANO - E.M.E.F. E PRÉ ESCOLAR </a:t>
            </a:r>
            <a:r>
              <a:rPr kumimoji="0" lang="pt-BR" altLang="pt-BR" b="1"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PROFª</a:t>
            </a:r>
            <a:r>
              <a:rPr kumimoji="0" lang="pt-BR" altLang="pt-BR"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ALICE OLINGER DIAS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11" name="Picture 2014"/>
          <p:cNvPicPr/>
          <p:nvPr/>
        </p:nvPicPr>
        <p:blipFill>
          <a:blip r:embed="rId3"/>
          <a:stretch>
            <a:fillRect/>
          </a:stretch>
        </p:blipFill>
        <p:spPr>
          <a:xfrm>
            <a:off x="153539" y="317574"/>
            <a:ext cx="6731355" cy="5478108"/>
          </a:xfrm>
          <a:prstGeom prst="rect">
            <a:avLst/>
          </a:prstGeom>
        </p:spPr>
      </p:pic>
      <p:sp>
        <p:nvSpPr>
          <p:cNvPr id="10" name="CaixaDeTexto 9"/>
          <p:cNvSpPr txBox="1"/>
          <p:nvPr/>
        </p:nvSpPr>
        <p:spPr>
          <a:xfrm>
            <a:off x="153539" y="5898919"/>
            <a:ext cx="5642143" cy="369332"/>
          </a:xfrm>
          <a:prstGeom prst="rect">
            <a:avLst/>
          </a:prstGeom>
          <a:noFill/>
        </p:spPr>
        <p:txBody>
          <a:bodyPr wrap="square" rtlCol="0">
            <a:spAutoFit/>
          </a:bodyPr>
          <a:lstStyle/>
          <a:p>
            <a:r>
              <a:rPr lang="pt-BR" b="1" dirty="0" smtClean="0">
                <a:latin typeface="Arial" panose="020B0604020202020204" pitchFamily="34" charset="0"/>
                <a:cs typeface="Arial" panose="020B0604020202020204" pitchFamily="34" charset="0"/>
              </a:rPr>
              <a:t>AS igrejas também são pontos turísticos.</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558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07"/>
          <p:cNvPicPr/>
          <p:nvPr/>
        </p:nvPicPr>
        <p:blipFill rotWithShape="1">
          <a:blip r:embed="rId2"/>
          <a:srcRect t="15609"/>
          <a:stretch/>
        </p:blipFill>
        <p:spPr bwMode="auto">
          <a:xfrm>
            <a:off x="234768" y="155394"/>
            <a:ext cx="5400040" cy="6076950"/>
          </a:xfrm>
          <a:prstGeom prst="rect">
            <a:avLst/>
          </a:prstGeom>
          <a:ln>
            <a:noFill/>
          </a:ln>
          <a:extLst>
            <a:ext uri="{53640926-AAD7-44D8-BBD7-CCE9431645EC}">
              <a14:shadowObscured xmlns:a14="http://schemas.microsoft.com/office/drawing/2010/main"/>
            </a:ext>
          </a:extLst>
        </p:spPr>
      </p:pic>
      <p:grpSp>
        <p:nvGrpSpPr>
          <p:cNvPr id="7" name="Group 26188"/>
          <p:cNvGrpSpPr/>
          <p:nvPr/>
        </p:nvGrpSpPr>
        <p:grpSpPr>
          <a:xfrm>
            <a:off x="6008915" y="155394"/>
            <a:ext cx="5646601" cy="6076950"/>
            <a:chOff x="0" y="0"/>
            <a:chExt cx="5397500" cy="3421380"/>
          </a:xfrm>
        </p:grpSpPr>
        <p:pic>
          <p:nvPicPr>
            <p:cNvPr id="8" name="Picture 2348"/>
            <p:cNvPicPr/>
            <p:nvPr/>
          </p:nvPicPr>
          <p:blipFill>
            <a:blip r:embed="rId3"/>
            <a:stretch>
              <a:fillRect/>
            </a:stretch>
          </p:blipFill>
          <p:spPr>
            <a:xfrm>
              <a:off x="0" y="0"/>
              <a:ext cx="5397500" cy="3421380"/>
            </a:xfrm>
            <a:prstGeom prst="rect">
              <a:avLst/>
            </a:prstGeom>
          </p:spPr>
        </p:pic>
        <p:sp>
          <p:nvSpPr>
            <p:cNvPr id="9" name="Rectangle 2363"/>
            <p:cNvSpPr/>
            <p:nvPr/>
          </p:nvSpPr>
          <p:spPr>
            <a:xfrm>
              <a:off x="137477" y="2467991"/>
              <a:ext cx="45808" cy="206453"/>
            </a:xfrm>
            <a:prstGeom prst="rect">
              <a:avLst/>
            </a:prstGeom>
            <a:ln>
              <a:noFill/>
            </a:ln>
          </p:spPr>
          <p:txBody>
            <a:bodyPr vert="horz" lIns="0" tIns="0" rIns="0" bIns="0" rtlCol="0">
              <a:noAutofit/>
            </a:bodyPr>
            <a:lstStyle/>
            <a:p>
              <a:pPr marL="6350" marR="1002665" indent="-6350" algn="l">
                <a:lnSpc>
                  <a:spcPct val="107000"/>
                </a:lnSpc>
                <a:spcAft>
                  <a:spcPts val="800"/>
                </a:spcAft>
              </a:pPr>
              <a:r>
                <a:rPr lang="pt-BR" sz="1200" b="1">
                  <a:solidFill>
                    <a:srgbClr val="000000"/>
                  </a:solidFill>
                  <a:effectLst/>
                  <a:latin typeface="Calibri" panose="020F0502020204030204" pitchFamily="34" charset="0"/>
                  <a:ea typeface="Calibri" panose="020F0502020204030204" pitchFamily="34" charset="0"/>
                </a:rPr>
                <a:t> </a:t>
              </a:r>
              <a:endParaRPr lang="pt-BR" sz="1200">
                <a:solidFill>
                  <a:srgbClr val="000000"/>
                </a:solidFill>
                <a:effectLst/>
                <a:latin typeface="Arial" panose="020B0604020202020204" pitchFamily="34" charset="0"/>
                <a:ea typeface="Arial" panose="020B0604020202020204" pitchFamily="34" charset="0"/>
              </a:endParaRPr>
            </a:p>
          </p:txBody>
        </p:sp>
      </p:grpSp>
      <p:sp>
        <p:nvSpPr>
          <p:cNvPr id="10" name="Retângulo 9"/>
          <p:cNvSpPr/>
          <p:nvPr/>
        </p:nvSpPr>
        <p:spPr>
          <a:xfrm>
            <a:off x="778432" y="6211669"/>
            <a:ext cx="10086859" cy="646331"/>
          </a:xfrm>
          <a:prstGeom prst="rect">
            <a:avLst/>
          </a:prstGeom>
        </p:spPr>
        <p:txBody>
          <a:bodyPr wrap="square">
            <a:spAutoFit/>
          </a:bodyPr>
          <a:lstStyle/>
          <a:p>
            <a:r>
              <a:rPr lang="pt-BR" dirty="0">
                <a:solidFill>
                  <a:srgbClr val="000000"/>
                </a:solidFill>
                <a:latin typeface="Arial" panose="020B0604020202020204" pitchFamily="34" charset="0"/>
                <a:ea typeface="Arial" panose="020B0604020202020204" pitchFamily="34" charset="0"/>
              </a:rPr>
              <a:t>DOMINIQUI APARECIDA RIBEIRO - 4º ANO - E.M.E.F. E PRÉ ESCOLAR </a:t>
            </a:r>
            <a:r>
              <a:rPr lang="pt-BR" dirty="0" err="1">
                <a:solidFill>
                  <a:srgbClr val="000000"/>
                </a:solidFill>
                <a:latin typeface="Arial" panose="020B0604020202020204" pitchFamily="34" charset="0"/>
                <a:ea typeface="Arial" panose="020B0604020202020204" pitchFamily="34" charset="0"/>
              </a:rPr>
              <a:t>PROFª</a:t>
            </a:r>
            <a:r>
              <a:rPr lang="pt-BR" dirty="0">
                <a:solidFill>
                  <a:srgbClr val="000000"/>
                </a:solidFill>
                <a:latin typeface="Arial" panose="020B0604020202020204" pitchFamily="34" charset="0"/>
                <a:ea typeface="Arial" panose="020B0604020202020204" pitchFamily="34" charset="0"/>
              </a:rPr>
              <a:t> ALICE OLINGER DIAS </a:t>
            </a:r>
            <a:endParaRPr lang="pt-BR" dirty="0"/>
          </a:p>
        </p:txBody>
      </p:sp>
    </p:spTree>
    <p:extLst>
      <p:ext uri="{BB962C8B-B14F-4D97-AF65-F5344CB8AC3E}">
        <p14:creationId xmlns:p14="http://schemas.microsoft.com/office/powerpoint/2010/main" val="360467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66"/>
          <p:cNvPicPr/>
          <p:nvPr/>
        </p:nvPicPr>
        <p:blipFill>
          <a:blip r:embed="rId2"/>
          <a:stretch>
            <a:fillRect/>
          </a:stretch>
        </p:blipFill>
        <p:spPr>
          <a:xfrm>
            <a:off x="601617" y="928007"/>
            <a:ext cx="6452326" cy="4976404"/>
          </a:xfrm>
          <a:prstGeom prst="rect">
            <a:avLst/>
          </a:prstGeom>
        </p:spPr>
      </p:pic>
      <p:sp>
        <p:nvSpPr>
          <p:cNvPr id="3" name="CaixaDeTexto 2"/>
          <p:cNvSpPr txBox="1"/>
          <p:nvPr/>
        </p:nvSpPr>
        <p:spPr>
          <a:xfrm>
            <a:off x="7419703" y="1058090"/>
            <a:ext cx="4258491" cy="3416320"/>
          </a:xfrm>
          <a:prstGeom prst="rect">
            <a:avLst/>
          </a:prstGeom>
          <a:noFill/>
        </p:spPr>
        <p:txBody>
          <a:bodyPr wrap="square" rtlCol="0">
            <a:spAutoFit/>
          </a:bodyPr>
          <a:lstStyle/>
          <a:p>
            <a:pPr algn="just"/>
            <a:r>
              <a:rPr lang="pt-BR" dirty="0">
                <a:latin typeface="Arial" panose="020B0604020202020204" pitchFamily="34" charset="0"/>
                <a:cs typeface="Arial" panose="020B0604020202020204" pitchFamily="34" charset="0"/>
              </a:rPr>
              <a:t>O </a:t>
            </a:r>
            <a:r>
              <a:rPr lang="pt-BR" dirty="0" smtClean="0">
                <a:latin typeface="Arial" panose="020B0604020202020204" pitchFamily="34" charset="0"/>
                <a:cs typeface="Arial" panose="020B0604020202020204" pitchFamily="34" charset="0"/>
              </a:rPr>
              <a:t>Centro de Educação Infantil “ Mamãe Gansa e seus Filhotes”  </a:t>
            </a:r>
            <a:r>
              <a:rPr lang="pt-BR" dirty="0">
                <a:latin typeface="Arial" panose="020B0604020202020204" pitchFamily="34" charset="0"/>
                <a:cs typeface="Arial" panose="020B0604020202020204" pitchFamily="34" charset="0"/>
              </a:rPr>
              <a:t>decidiu escolher alguns desenhos das crianças para compor </a:t>
            </a:r>
            <a:r>
              <a:rPr lang="pt-BR" dirty="0" smtClean="0">
                <a:latin typeface="Arial" panose="020B0604020202020204" pitchFamily="34" charset="0"/>
                <a:cs typeface="Arial" panose="020B0604020202020204" pitchFamily="34" charset="0"/>
              </a:rPr>
              <a:t>uma serigrafia </a:t>
            </a:r>
            <a:r>
              <a:rPr lang="pt-BR" dirty="0">
                <a:latin typeface="Arial" panose="020B0604020202020204" pitchFamily="34" charset="0"/>
                <a:cs typeface="Arial" panose="020B0604020202020204" pitchFamily="34" charset="0"/>
              </a:rPr>
              <a:t>em camisetas </a:t>
            </a:r>
            <a:r>
              <a:rPr lang="pt-BR" dirty="0" smtClean="0">
                <a:latin typeface="Arial" panose="020B0604020202020204" pitchFamily="34" charset="0"/>
                <a:cs typeface="Arial" panose="020B0604020202020204" pitchFamily="34" charset="0"/>
              </a:rPr>
              <a:t>comemorativas dos 70 anos de Guaramirim para o desfile comemorativo, </a:t>
            </a:r>
            <a:r>
              <a:rPr lang="pt-BR" dirty="0">
                <a:latin typeface="Arial" panose="020B0604020202020204" pitchFamily="34" charset="0"/>
                <a:cs typeface="Arial" panose="020B0604020202020204" pitchFamily="34" charset="0"/>
              </a:rPr>
              <a:t>enquanto que as professoras das outras turmas creche iriam trabalhar as fotos da viagem de estudos como meio de envolver os pequenos no tema. Ressaltando as belezas de Guaramirim.</a:t>
            </a:r>
          </a:p>
        </p:txBody>
      </p:sp>
    </p:spTree>
    <p:extLst>
      <p:ext uri="{BB962C8B-B14F-4D97-AF65-F5344CB8AC3E}">
        <p14:creationId xmlns:p14="http://schemas.microsoft.com/office/powerpoint/2010/main" val="2400941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94"/>
          <p:cNvPicPr/>
          <p:nvPr/>
        </p:nvPicPr>
        <p:blipFill>
          <a:blip r:embed="rId2"/>
          <a:stretch>
            <a:fillRect/>
          </a:stretch>
        </p:blipFill>
        <p:spPr>
          <a:xfrm>
            <a:off x="5976440" y="2357120"/>
            <a:ext cx="4889500" cy="3667760"/>
          </a:xfrm>
          <a:prstGeom prst="rect">
            <a:avLst/>
          </a:prstGeom>
        </p:spPr>
      </p:pic>
      <p:pic>
        <p:nvPicPr>
          <p:cNvPr id="6" name="Picture 2191"/>
          <p:cNvPicPr/>
          <p:nvPr/>
        </p:nvPicPr>
        <p:blipFill>
          <a:blip r:embed="rId3"/>
          <a:stretch>
            <a:fillRect/>
          </a:stretch>
        </p:blipFill>
        <p:spPr>
          <a:xfrm>
            <a:off x="192495" y="2357120"/>
            <a:ext cx="4909820" cy="3677920"/>
          </a:xfrm>
          <a:prstGeom prst="rect">
            <a:avLst/>
          </a:prstGeom>
        </p:spPr>
      </p:pic>
      <p:sp>
        <p:nvSpPr>
          <p:cNvPr id="7" name="CaixaDeTexto 6"/>
          <p:cNvSpPr txBox="1"/>
          <p:nvPr/>
        </p:nvSpPr>
        <p:spPr>
          <a:xfrm>
            <a:off x="1449977" y="927463"/>
            <a:ext cx="8229600" cy="1200329"/>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Na escola Alice o envolvimento de todas as turmas foi no sentido de produzir mais desenhos e transformá-los em pôsteres para que pudessem ser apresentados pelos alunos no desfile como também todos escreveram cartões postais que seriam entregues no palanque de autoridades.   </a:t>
            </a:r>
          </a:p>
        </p:txBody>
      </p:sp>
      <p:sp>
        <p:nvSpPr>
          <p:cNvPr id="8" name="CaixaDeTexto 7"/>
          <p:cNvSpPr txBox="1"/>
          <p:nvPr/>
        </p:nvSpPr>
        <p:spPr>
          <a:xfrm>
            <a:off x="390162" y="6079702"/>
            <a:ext cx="4514486"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O projeto </a:t>
            </a:r>
            <a:r>
              <a:rPr lang="pt-BR" dirty="0">
                <a:latin typeface="Arial" panose="020B0604020202020204" pitchFamily="34" charset="0"/>
                <a:cs typeface="Arial" panose="020B0604020202020204" pitchFamily="34" charset="0"/>
              </a:rPr>
              <a:t>foi capa de um jornal </a:t>
            </a:r>
            <a:r>
              <a:rPr lang="pt-BR" dirty="0" smtClean="0">
                <a:latin typeface="Arial" panose="020B0604020202020204" pitchFamily="34" charset="0"/>
                <a:cs typeface="Arial" panose="020B0604020202020204" pitchFamily="34" charset="0"/>
              </a:rPr>
              <a:t>local.</a:t>
            </a:r>
            <a:endParaRPr lang="pt-BR" dirty="0">
              <a:latin typeface="Arial" panose="020B0604020202020204" pitchFamily="34" charset="0"/>
              <a:cs typeface="Arial" panose="020B0604020202020204" pitchFamily="34" charset="0"/>
            </a:endParaRPr>
          </a:p>
        </p:txBody>
      </p:sp>
      <p:sp>
        <p:nvSpPr>
          <p:cNvPr id="9" name="CaixaDeTexto 8"/>
          <p:cNvSpPr txBox="1"/>
          <p:nvPr/>
        </p:nvSpPr>
        <p:spPr>
          <a:xfrm>
            <a:off x="5812971" y="6024880"/>
            <a:ext cx="5812972" cy="646331"/>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Exposição nos corredores da prefeitura municipal de Guaramirim- SC</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996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67"/>
          <p:cNvPicPr/>
          <p:nvPr/>
        </p:nvPicPr>
        <p:blipFill>
          <a:blip r:embed="rId2"/>
          <a:stretch>
            <a:fillRect/>
          </a:stretch>
        </p:blipFill>
        <p:spPr>
          <a:xfrm>
            <a:off x="31935" y="809897"/>
            <a:ext cx="3468732" cy="2581548"/>
          </a:xfrm>
          <a:prstGeom prst="rect">
            <a:avLst/>
          </a:prstGeom>
        </p:spPr>
      </p:pic>
      <p:sp>
        <p:nvSpPr>
          <p:cNvPr id="3" name="CaixaDeTexto 2"/>
          <p:cNvSpPr txBox="1"/>
          <p:nvPr/>
        </p:nvSpPr>
        <p:spPr>
          <a:xfrm>
            <a:off x="4376057" y="182880"/>
            <a:ext cx="2534195"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Anexos</a:t>
            </a:r>
            <a:endParaRPr lang="pt-BR" dirty="0">
              <a:latin typeface="Arial" panose="020B0604020202020204" pitchFamily="34" charset="0"/>
              <a:cs typeface="Arial" panose="020B0604020202020204" pitchFamily="34" charset="0"/>
            </a:endParaRPr>
          </a:p>
        </p:txBody>
      </p:sp>
      <p:sp>
        <p:nvSpPr>
          <p:cNvPr id="4" name="Retângulo 3"/>
          <p:cNvSpPr/>
          <p:nvPr/>
        </p:nvSpPr>
        <p:spPr>
          <a:xfrm>
            <a:off x="1769476" y="2519988"/>
            <a:ext cx="2730136" cy="1188915"/>
          </a:xfrm>
          <a:prstGeom prst="rect">
            <a:avLst/>
          </a:prstGeom>
        </p:spPr>
        <p:txBody>
          <a:bodyPr wrap="square">
            <a:spAutoFit/>
          </a:bodyPr>
          <a:lstStyle/>
          <a:p>
            <a:pPr marL="75565" marR="1076325" indent="-6350">
              <a:lnSpc>
                <a:spcPct val="104000"/>
              </a:lnSpc>
              <a:spcAft>
                <a:spcPts val="25"/>
              </a:spcAft>
            </a:pPr>
            <a:r>
              <a:rPr lang="pt-BR" sz="1000" b="1" kern="0" dirty="0">
                <a:solidFill>
                  <a:srgbClr val="000000"/>
                </a:solidFill>
                <a:latin typeface="Arial" panose="020B0604020202020204" pitchFamily="34" charset="0"/>
                <a:ea typeface="Calibri" panose="020F0502020204030204" pitchFamily="34" charset="0"/>
                <a:cs typeface="Arial" panose="020B0604020202020204" pitchFamily="34" charset="0"/>
              </a:rPr>
              <a:t>GEOVANA SAPPELLINI - 3º ANO - E.M.E.F. E PRÉ ESCOLAR </a:t>
            </a:r>
            <a:r>
              <a:rPr lang="pt-BR" sz="1000" b="1" kern="0" dirty="0" err="1">
                <a:solidFill>
                  <a:srgbClr val="000000"/>
                </a:solidFill>
                <a:latin typeface="Arial" panose="020B0604020202020204" pitchFamily="34" charset="0"/>
                <a:ea typeface="Calibri" panose="020F0502020204030204" pitchFamily="34" charset="0"/>
                <a:cs typeface="Arial" panose="020B0604020202020204" pitchFamily="34" charset="0"/>
              </a:rPr>
              <a:t>PROFª</a:t>
            </a:r>
            <a:r>
              <a:rPr lang="pt-BR" sz="1000" b="1" kern="0" dirty="0">
                <a:solidFill>
                  <a:srgbClr val="000000"/>
                </a:solidFill>
                <a:latin typeface="Arial" panose="020B0604020202020204" pitchFamily="34" charset="0"/>
                <a:ea typeface="Calibri" panose="020F0502020204030204" pitchFamily="34" charset="0"/>
                <a:cs typeface="Arial" panose="020B0604020202020204" pitchFamily="34" charset="0"/>
              </a:rPr>
              <a:t> ALICE OLINGER DIAS </a:t>
            </a:r>
          </a:p>
          <a:p>
            <a:pPr marL="78740" marR="1002665" indent="-6350">
              <a:lnSpc>
                <a:spcPct val="107000"/>
              </a:lnSpc>
              <a:spcAft>
                <a:spcPts val="1380"/>
              </a:spcAft>
            </a:pPr>
            <a:r>
              <a:rPr lang="pt-BR" b="1" dirty="0">
                <a:solidFill>
                  <a:srgbClr val="000000"/>
                </a:solidFill>
                <a:latin typeface="Calibri" panose="020F0502020204030204" pitchFamily="34" charset="0"/>
                <a:ea typeface="Calibri" panose="020F0502020204030204" pitchFamily="34" charset="0"/>
              </a:rPr>
              <a:t> </a:t>
            </a:r>
            <a:endParaRPr lang="pt-BR" dirty="0">
              <a:solidFill>
                <a:srgbClr val="000000"/>
              </a:solidFill>
              <a:latin typeface="Arial" panose="020B0604020202020204" pitchFamily="34" charset="0"/>
              <a:ea typeface="Arial" panose="020B0604020202020204" pitchFamily="34" charset="0"/>
            </a:endParaRPr>
          </a:p>
        </p:txBody>
      </p:sp>
      <p:pic>
        <p:nvPicPr>
          <p:cNvPr id="5" name="Picture 2434"/>
          <p:cNvPicPr/>
          <p:nvPr/>
        </p:nvPicPr>
        <p:blipFill>
          <a:blip r:embed="rId3"/>
          <a:stretch>
            <a:fillRect/>
          </a:stretch>
        </p:blipFill>
        <p:spPr>
          <a:xfrm>
            <a:off x="3608254" y="809896"/>
            <a:ext cx="4293146" cy="2581548"/>
          </a:xfrm>
          <a:prstGeom prst="rect">
            <a:avLst/>
          </a:prstGeom>
        </p:spPr>
      </p:pic>
      <p:sp>
        <p:nvSpPr>
          <p:cNvPr id="6" name="CaixaDeTexto 5"/>
          <p:cNvSpPr txBox="1"/>
          <p:nvPr/>
        </p:nvSpPr>
        <p:spPr>
          <a:xfrm>
            <a:off x="4917623" y="2837446"/>
            <a:ext cx="2168434" cy="553998"/>
          </a:xfrm>
          <a:prstGeom prst="rect">
            <a:avLst/>
          </a:prstGeom>
          <a:noFill/>
        </p:spPr>
        <p:txBody>
          <a:bodyPr wrap="square" rtlCol="0">
            <a:spAutoFit/>
          </a:bodyPr>
          <a:lstStyle/>
          <a:p>
            <a:r>
              <a:rPr lang="pt-BR" sz="1000" dirty="0">
                <a:latin typeface="Arial" panose="020B0604020202020204" pitchFamily="34" charset="0"/>
                <a:cs typeface="Arial" panose="020B0604020202020204" pitchFamily="34" charset="0"/>
              </a:rPr>
              <a:t> LAURA REDMERSKI - 5º ANO - E.M.E.F. E PRÉ ESCOLAR </a:t>
            </a:r>
            <a:r>
              <a:rPr lang="pt-BR" sz="1000" dirty="0" err="1">
                <a:latin typeface="Arial" panose="020B0604020202020204" pitchFamily="34" charset="0"/>
                <a:cs typeface="Arial" panose="020B0604020202020204" pitchFamily="34" charset="0"/>
              </a:rPr>
              <a:t>PROFª</a:t>
            </a:r>
            <a:r>
              <a:rPr lang="pt-BR" sz="1000" dirty="0">
                <a:latin typeface="Arial" panose="020B0604020202020204" pitchFamily="34" charset="0"/>
                <a:cs typeface="Arial" panose="020B0604020202020204" pitchFamily="34" charset="0"/>
              </a:rPr>
              <a:t> ALICE OLINGER DIAS </a:t>
            </a:r>
          </a:p>
        </p:txBody>
      </p:sp>
      <p:sp>
        <p:nvSpPr>
          <p:cNvPr id="7" name="Rectangle 2"/>
          <p:cNvSpPr>
            <a:spLocks noChangeArrowheads="1"/>
          </p:cNvSpPr>
          <p:nvPr/>
        </p:nvSpPr>
        <p:spPr bwMode="auto">
          <a:xfrm>
            <a:off x="8008988" y="-506171"/>
            <a:ext cx="5915997" cy="35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8193" name="Picture 27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5339" y="809896"/>
            <a:ext cx="4220267" cy="25815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9778825" y="2100669"/>
            <a:ext cx="2839896" cy="170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76" tIns="45720" rIns="1075986" bIns="1840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rgbClr val="9BBB59"/>
                </a:solidFill>
                <a:effectLst/>
                <a:latin typeface="Arial" panose="020B0604020202020204" pitchFamily="34" charset="0"/>
                <a:ea typeface="Calibri" panose="020F0502020204030204" pitchFamily="34" charset="0"/>
              </a:rPr>
              <a:t> </a:t>
            </a:r>
            <a:endParaRPr kumimoji="0" lang="pt-BR" altLang="pt-BR"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VINICIUS GABRIEL TOMELIM- 1º ANO - E.M.E.F. E PRÉ ESCOLAR </a:t>
            </a:r>
            <a:r>
              <a:rPr kumimoji="0" lang="pt-BR" altLang="pt-BR" sz="1000" b="1"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PROFª</a:t>
            </a:r>
            <a:r>
              <a:rPr kumimoji="0" lang="pt-BR" altLang="pt-BR" sz="10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ALICE OLINGER DIAS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2839"/>
          <p:cNvPicPr/>
          <p:nvPr/>
        </p:nvPicPr>
        <p:blipFill>
          <a:blip r:embed="rId5"/>
          <a:stretch>
            <a:fillRect/>
          </a:stretch>
        </p:blipFill>
        <p:spPr>
          <a:xfrm>
            <a:off x="3775176" y="3513907"/>
            <a:ext cx="4126224" cy="2974883"/>
          </a:xfrm>
          <a:prstGeom prst="rect">
            <a:avLst/>
          </a:prstGeom>
        </p:spPr>
      </p:pic>
    </p:spTree>
    <p:extLst>
      <p:ext uri="{BB962C8B-B14F-4D97-AF65-F5344CB8AC3E}">
        <p14:creationId xmlns:p14="http://schemas.microsoft.com/office/powerpoint/2010/main" val="290810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88276" y="1332412"/>
            <a:ext cx="10437222" cy="4801314"/>
          </a:xfrm>
          <a:prstGeom prst="rect">
            <a:avLst/>
          </a:prstGeom>
        </p:spPr>
        <p:txBody>
          <a:bodyPr wrap="square">
            <a:spAutoFit/>
          </a:bodyPr>
          <a:lstStyle/>
          <a:p>
            <a:r>
              <a:rPr lang="pt-BR" dirty="0" smtClean="0">
                <a:solidFill>
                  <a:srgbClr val="000000"/>
                </a:solidFill>
                <a:latin typeface="Arial" panose="020B0604020202020204" pitchFamily="34" charset="0"/>
                <a:ea typeface="Arial" panose="020B0604020202020204" pitchFamily="34" charset="0"/>
              </a:rPr>
              <a:t>	</a:t>
            </a:r>
            <a:r>
              <a:rPr lang="pt-BR" dirty="0" smtClean="0">
                <a:solidFill>
                  <a:srgbClr val="000000"/>
                </a:solidFill>
                <a:latin typeface="Arial" panose="020B0604020202020204" pitchFamily="34" charset="0"/>
                <a:ea typeface="Arial" panose="020B0604020202020204" pitchFamily="34" charset="0"/>
                <a:cs typeface="Arial" panose="020B0604020202020204" pitchFamily="34" charset="0"/>
              </a:rPr>
              <a:t>O </a:t>
            </a:r>
            <a:r>
              <a:rPr lang="pt-BR" dirty="0">
                <a:solidFill>
                  <a:srgbClr val="000000"/>
                </a:solidFill>
                <a:latin typeface="Arial" panose="020B0604020202020204" pitchFamily="34" charset="0"/>
                <a:ea typeface="Arial" panose="020B0604020202020204" pitchFamily="34" charset="0"/>
                <a:cs typeface="Arial" panose="020B0604020202020204" pitchFamily="34" charset="0"/>
              </a:rPr>
              <a:t>projeto teve início em fevereiro do corrido ano. Foram feitas pesquisas bibliográficas para ter embasamento cientifico como também pesquisas online para compor um contexto literário que contemple todos os aspectos necessários ao desenvolvimento global do tema</a:t>
            </a:r>
            <a:r>
              <a:rPr lang="pt-BR"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p>
          <a:p>
            <a:r>
              <a:rPr lang="pt-BR" dirty="0" smtClean="0">
                <a:latin typeface="Arial" panose="020B0604020202020204" pitchFamily="34" charset="0"/>
                <a:cs typeface="Arial" panose="020B0604020202020204" pitchFamily="34" charset="0"/>
              </a:rPr>
              <a:t>	Ouve </a:t>
            </a:r>
            <a:r>
              <a:rPr lang="pt-BR" dirty="0">
                <a:latin typeface="Arial" panose="020B0604020202020204" pitchFamily="34" charset="0"/>
                <a:cs typeface="Arial" panose="020B0604020202020204" pitchFamily="34" charset="0"/>
              </a:rPr>
              <a:t>uma conversa longa explicando cada passo do projeto. As crianças fizeram muitas perguntas onde a professora foi aos poucos sanando as dúvidas. Professora o que é um cartão postal? Professora como fazemos um cartão postal? Minha mãe tem cartão postal em casa! Quando vamos passear? Como as pessoas faziam para desenhar as coisas se não tinha máquina fotográfica?  </a:t>
            </a:r>
            <a:endParaRPr lang="pt-BR" dirty="0" smtClean="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	A questão inicial que se apresentou para a educadora foi desenvolver no aluno a delicadeza no olhar. Seriam necessários exercícios de observação para que a criança treinasse seu olhar para as singularidades.  Em um insight a professora teve a ideia de oferecer aos alunos desenhos invisíveis.  Que consiste em fazer linhas curvas e retas com uma caneta sem tinta, o vinco deixado na folha branca oferece imagens em baixo relevo. As crianças contornam o vinco com traços certeiros treinando sua coordenação motora fina e com isso ganhando mais segurança no seu desenho trabalhando com linha, curva e ponto. </a:t>
            </a:r>
          </a:p>
          <a:p>
            <a:endParaRPr lang="pt-BR" dirty="0">
              <a:latin typeface="Arial" panose="020B0604020202020204" pitchFamily="34" charset="0"/>
              <a:cs typeface="Arial" panose="020B0604020202020204" pitchFamily="34" charset="0"/>
            </a:endParaRPr>
          </a:p>
          <a:p>
            <a:r>
              <a:rPr lang="pt-BR"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3" name="Retângulo 2"/>
          <p:cNvSpPr/>
          <p:nvPr/>
        </p:nvSpPr>
        <p:spPr>
          <a:xfrm>
            <a:off x="757646" y="1658983"/>
            <a:ext cx="11434353" cy="360996"/>
          </a:xfrm>
          <a:prstGeom prst="rect">
            <a:avLst/>
          </a:prstGeom>
        </p:spPr>
        <p:txBody>
          <a:bodyPr wrap="square">
            <a:spAutoFit/>
          </a:bodyPr>
          <a:lstStyle/>
          <a:p>
            <a:pPr marL="84455" marR="1078230" indent="449580" algn="just">
              <a:lnSpc>
                <a:spcPct val="104000"/>
              </a:lnSpc>
              <a:spcAft>
                <a:spcPts val="830"/>
              </a:spcAft>
            </a:pPr>
            <a:r>
              <a:rPr lang="pt-BR" dirty="0" smtClean="0">
                <a:solidFill>
                  <a:srgbClr val="000000"/>
                </a:solidFill>
                <a:latin typeface="Arial" panose="020B0604020202020204" pitchFamily="34" charset="0"/>
                <a:ea typeface="Arial" panose="020B0604020202020204" pitchFamily="34" charset="0"/>
              </a:rPr>
              <a:t>      </a:t>
            </a:r>
            <a:endParaRPr lang="pt-BR"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52707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5657" y="870857"/>
            <a:ext cx="10241279" cy="4433393"/>
          </a:xfrm>
          <a:prstGeom prst="rect">
            <a:avLst/>
          </a:prstGeom>
        </p:spPr>
        <p:txBody>
          <a:bodyPr wrap="square">
            <a:spAutoFit/>
          </a:bodyPr>
          <a:lstStyle/>
          <a:p>
            <a:pPr marL="84455" marR="1078230" indent="449580" algn="just">
              <a:lnSpc>
                <a:spcPct val="104000"/>
              </a:lnSpc>
              <a:spcAft>
                <a:spcPts val="40"/>
              </a:spcAft>
            </a:pPr>
            <a:r>
              <a:rPr lang="pt-BR" dirty="0">
                <a:solidFill>
                  <a:srgbClr val="000000"/>
                </a:solidFill>
                <a:latin typeface="Arial" panose="020B0604020202020204" pitchFamily="34" charset="0"/>
                <a:ea typeface="Arial" panose="020B0604020202020204" pitchFamily="34" charset="0"/>
              </a:rPr>
              <a:t>Posso afirmar com toda certeza que as crianças/ alunos ganharam um enorme conhecimento sobre o seu município, como também conheceram o valor da sua cidade. Aprenderam o real significado de trocar cartões postais, aprimoraram o olhar para as belezas de nossa cidade. As visitações poderão ocorrer várias vezes no futuro, mas a primeira sempre terá o gosto do novo sendo revelado com a poética de uma criança. Elevando o nome de </a:t>
            </a:r>
          </a:p>
          <a:p>
            <a:pPr marL="90805" marR="1078230" indent="-6350" algn="just">
              <a:lnSpc>
                <a:spcPct val="104000"/>
              </a:lnSpc>
              <a:spcAft>
                <a:spcPts val="830"/>
              </a:spcAft>
            </a:pPr>
            <a:r>
              <a:rPr lang="pt-BR" dirty="0">
                <a:solidFill>
                  <a:srgbClr val="000000"/>
                </a:solidFill>
                <a:latin typeface="Arial" panose="020B0604020202020204" pitchFamily="34" charset="0"/>
                <a:ea typeface="Arial" panose="020B0604020202020204" pitchFamily="34" charset="0"/>
              </a:rPr>
              <a:t>Guaramirim, tendo a certeza de que cada aluno reconhece em seu município valores morais e éticos, pois suas belezas naturais são patrimônio cultural, artístico, humano. Quando os cidadãos aprendem a valorizar o seu lar e o lugar onde vivem aprendemos o quão valioso é a cultura de uma sociedade. Só valoriza a sua terra aquele que desde pequeno conhece o seu valor. </a:t>
            </a:r>
          </a:p>
          <a:p>
            <a:pPr marL="90805" marR="1078230" indent="-6350" algn="just">
              <a:lnSpc>
                <a:spcPct val="104000"/>
              </a:lnSpc>
              <a:spcAft>
                <a:spcPts val="830"/>
              </a:spcAft>
            </a:pPr>
            <a:r>
              <a:rPr lang="pt-BR" dirty="0" smtClean="0">
                <a:solidFill>
                  <a:srgbClr val="000000"/>
                </a:solidFill>
                <a:latin typeface="Arial" panose="020B0604020202020204" pitchFamily="34" charset="0"/>
                <a:ea typeface="Arial" panose="020B0604020202020204" pitchFamily="34" charset="0"/>
              </a:rPr>
              <a:t>Ps. Os vídeos não foram postados, mas </a:t>
            </a:r>
            <a:r>
              <a:rPr lang="pt-BR" smtClean="0">
                <a:solidFill>
                  <a:srgbClr val="000000"/>
                </a:solidFill>
                <a:latin typeface="Arial" panose="020B0604020202020204" pitchFamily="34" charset="0"/>
                <a:ea typeface="Arial" panose="020B0604020202020204" pitchFamily="34" charset="0"/>
              </a:rPr>
              <a:t>estão arquivados.</a:t>
            </a:r>
            <a:endParaRPr lang="pt-BR" dirty="0" smtClean="0">
              <a:solidFill>
                <a:srgbClr val="000000"/>
              </a:solidFill>
              <a:latin typeface="Arial" panose="020B0604020202020204" pitchFamily="34" charset="0"/>
              <a:ea typeface="Arial" panose="020B0604020202020204" pitchFamily="34" charset="0"/>
            </a:endParaRPr>
          </a:p>
          <a:p>
            <a:pPr marL="90805" marR="1078230" indent="-6350" algn="r">
              <a:lnSpc>
                <a:spcPct val="104000"/>
              </a:lnSpc>
              <a:spcAft>
                <a:spcPts val="830"/>
              </a:spcAft>
            </a:pPr>
            <a:r>
              <a:rPr lang="pt-BR" dirty="0" smtClean="0">
                <a:solidFill>
                  <a:srgbClr val="000000"/>
                </a:solidFill>
                <a:latin typeface="Arial" panose="020B0604020202020204" pitchFamily="34" charset="0"/>
                <a:ea typeface="Arial" panose="020B0604020202020204" pitchFamily="34" charset="0"/>
              </a:rPr>
              <a:t>ELIANE MACIEL</a:t>
            </a:r>
            <a:endParaRPr lang="pt-BR" dirty="0">
              <a:solidFill>
                <a:srgbClr val="000000"/>
              </a:solidFill>
              <a:latin typeface="Arial" panose="020B0604020202020204" pitchFamily="34" charset="0"/>
              <a:ea typeface="Arial" panose="020B0604020202020204" pitchFamily="34" charset="0"/>
            </a:endParaRPr>
          </a:p>
          <a:p>
            <a:pPr marL="90805" marR="1078230" indent="-6350" algn="r">
              <a:lnSpc>
                <a:spcPct val="104000"/>
              </a:lnSpc>
              <a:spcAft>
                <a:spcPts val="830"/>
              </a:spcAft>
            </a:pPr>
            <a:r>
              <a:rPr lang="pt-BR" dirty="0" smtClean="0">
                <a:solidFill>
                  <a:srgbClr val="000000"/>
                </a:solidFill>
                <a:latin typeface="Arial" panose="020B0604020202020204" pitchFamily="34" charset="0"/>
                <a:ea typeface="Arial" panose="020B0604020202020204" pitchFamily="34" charset="0"/>
              </a:rPr>
              <a:t>Agoste de 2018.</a:t>
            </a:r>
            <a:endParaRPr lang="pt-BR"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45265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718457" y="599027"/>
            <a:ext cx="10998925" cy="668516"/>
          </a:xfrm>
          <a:prstGeom prst="rect">
            <a:avLst/>
          </a:prstGeom>
        </p:spPr>
        <p:txBody>
          <a:bodyPr wrap="square">
            <a:spAutoFit/>
          </a:bodyPr>
          <a:lstStyle/>
          <a:p>
            <a:pPr marL="84455" marR="1078230" indent="449580" algn="just">
              <a:lnSpc>
                <a:spcPct val="104000"/>
              </a:lnSpc>
              <a:spcAft>
                <a:spcPts val="830"/>
              </a:spcAft>
            </a:pPr>
            <a:r>
              <a:rPr lang="pt-BR" dirty="0">
                <a:solidFill>
                  <a:srgbClr val="000000"/>
                </a:solidFill>
                <a:latin typeface="Arial" panose="020B0604020202020204" pitchFamily="34" charset="0"/>
                <a:ea typeface="Arial" panose="020B0604020202020204" pitchFamily="34" charset="0"/>
              </a:rPr>
              <a:t>Os primeiros exercícios foram de observação onde a professora trouxe para a sala de aula imagens de artistas como: Tarsila do Amaral, Wassily </a:t>
            </a:r>
            <a:r>
              <a:rPr lang="pt-BR" dirty="0" err="1">
                <a:solidFill>
                  <a:srgbClr val="000000"/>
                </a:solidFill>
                <a:latin typeface="Arial" panose="020B0604020202020204" pitchFamily="34" charset="0"/>
                <a:ea typeface="Arial" panose="020B0604020202020204" pitchFamily="34" charset="0"/>
              </a:rPr>
              <a:t>Kandinsly</a:t>
            </a:r>
            <a:r>
              <a:rPr lang="pt-BR" dirty="0">
                <a:solidFill>
                  <a:srgbClr val="000000"/>
                </a:solidFill>
                <a:latin typeface="Arial" panose="020B0604020202020204" pitchFamily="34" charset="0"/>
                <a:ea typeface="Arial" panose="020B0604020202020204" pitchFamily="34" charset="0"/>
              </a:rPr>
              <a:t>. </a:t>
            </a:r>
          </a:p>
        </p:txBody>
      </p:sp>
      <p:sp>
        <p:nvSpPr>
          <p:cNvPr id="7" name="Rectangle 9"/>
          <p:cNvSpPr>
            <a:spLocks noChangeArrowheads="1"/>
          </p:cNvSpPr>
          <p:nvPr/>
        </p:nvSpPr>
        <p:spPr bwMode="auto">
          <a:xfrm>
            <a:off x="4609099" y="1267543"/>
            <a:ext cx="53970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Tarsila do Amaral A Feira</a:t>
            </a: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1032" name="Picture 17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463" y="1577398"/>
            <a:ext cx="6008914" cy="51655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3219813" y="62383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809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92286" y="555899"/>
            <a:ext cx="60114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Quadro Pintura Em Tela O Mamoeiro - Tarsila Do Amara</a:t>
            </a: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l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86" y="1110343"/>
            <a:ext cx="5878285" cy="5481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598636" y="6385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6964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22320" y="547485"/>
            <a:ext cx="6096000" cy="668516"/>
          </a:xfrm>
          <a:prstGeom prst="rect">
            <a:avLst/>
          </a:prstGeom>
        </p:spPr>
        <p:txBody>
          <a:bodyPr>
            <a:spAutoFit/>
          </a:bodyPr>
          <a:lstStyle/>
          <a:p>
            <a:pPr marL="84455" marR="182880" indent="449580" algn="just">
              <a:lnSpc>
                <a:spcPct val="104000"/>
              </a:lnSpc>
              <a:spcAft>
                <a:spcPts val="830"/>
              </a:spcAft>
            </a:pPr>
            <a:r>
              <a:rPr lang="pt-BR" dirty="0">
                <a:solidFill>
                  <a:srgbClr val="000000"/>
                </a:solidFill>
                <a:latin typeface="Arial" panose="020B0604020202020204" pitchFamily="34" charset="0"/>
                <a:ea typeface="Arial" panose="020B0604020202020204" pitchFamily="34" charset="0"/>
              </a:rPr>
              <a:t> Obra Cartão-Postal, de 1929, parte de uma coleção privada do Rio de Janeiro </a:t>
            </a:r>
          </a:p>
        </p:txBody>
      </p:sp>
      <p:pic>
        <p:nvPicPr>
          <p:cNvPr id="3" name="Picture 1818"/>
          <p:cNvPicPr/>
          <p:nvPr/>
        </p:nvPicPr>
        <p:blipFill>
          <a:blip r:embed="rId2"/>
          <a:stretch>
            <a:fillRect/>
          </a:stretch>
        </p:blipFill>
        <p:spPr>
          <a:xfrm>
            <a:off x="3624580" y="1200149"/>
            <a:ext cx="5793740" cy="5030833"/>
          </a:xfrm>
          <a:prstGeom prst="rect">
            <a:avLst/>
          </a:prstGeom>
        </p:spPr>
      </p:pic>
    </p:spTree>
    <p:extLst>
      <p:ext uri="{BB962C8B-B14F-4D97-AF65-F5344CB8AC3E}">
        <p14:creationId xmlns:p14="http://schemas.microsoft.com/office/powerpoint/2010/main" val="2868835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33226" y="781554"/>
            <a:ext cx="155767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pic>
        <p:nvPicPr>
          <p:cNvPr id="3073" name="Picture 18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372" y="333958"/>
            <a:ext cx="6807746" cy="47221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2941372" y="4949692"/>
            <a:ext cx="155767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Composição número 8.  </a:t>
            </a:r>
            <a:endParaRPr kumimoji="0" lang="pt-BR" altLang="pt-BR"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959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4097" name="Picture 19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835" y="457200"/>
            <a:ext cx="6374674" cy="4973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82836" y="5430438"/>
            <a:ext cx="6374674" cy="553998"/>
          </a:xfrm>
          <a:prstGeom prst="rect">
            <a:avLst/>
          </a:prstGeom>
          <a:solidFill>
            <a:srgbClr val="CFE7D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"Quadrados com círculos concêntricos", </a:t>
            </a:r>
            <a:r>
              <a:rPr kumimoji="0" lang="pt-BR" altLang="pt-B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r>
              <a:rPr kumimoji="0" lang="pt-BR" altLang="pt-BR" b="1"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obra de (1913).</a:t>
            </a:r>
            <a:r>
              <a:rPr kumimoji="0" lang="pt-BR" altLang="pt-B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endParaRPr kumimoji="0" lang="pt-BR" altLang="pt-BR"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0712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44"/>
          <p:cNvPicPr/>
          <p:nvPr/>
        </p:nvPicPr>
        <p:blipFill>
          <a:blip r:embed="rId2"/>
          <a:stretch>
            <a:fillRect/>
          </a:stretch>
        </p:blipFill>
        <p:spPr>
          <a:xfrm>
            <a:off x="502738" y="1063171"/>
            <a:ext cx="5414736" cy="5794829"/>
          </a:xfrm>
          <a:prstGeom prst="rect">
            <a:avLst/>
          </a:prstGeom>
        </p:spPr>
      </p:pic>
      <p:sp>
        <p:nvSpPr>
          <p:cNvPr id="3" name="CaixaDeTexto 2"/>
          <p:cNvSpPr txBox="1"/>
          <p:nvPr/>
        </p:nvSpPr>
        <p:spPr>
          <a:xfrm>
            <a:off x="4193177" y="600891"/>
            <a:ext cx="2899954" cy="369332"/>
          </a:xfrm>
          <a:prstGeom prst="rect">
            <a:avLst/>
          </a:prstGeom>
          <a:noFill/>
        </p:spPr>
        <p:txBody>
          <a:bodyPr wrap="square" rtlCol="0">
            <a:spAutoFit/>
          </a:bodyPr>
          <a:lstStyle/>
          <a:p>
            <a:r>
              <a:rPr lang="pt-BR" dirty="0" smtClean="0">
                <a:latin typeface="Arial" panose="020B0604020202020204" pitchFamily="34" charset="0"/>
                <a:cs typeface="Arial" panose="020B0604020202020204" pitchFamily="34" charset="0"/>
              </a:rPr>
              <a:t>ALGUNS EXERCÍCIOS</a:t>
            </a:r>
            <a:endParaRPr lang="pt-BR" dirty="0">
              <a:latin typeface="Arial" panose="020B0604020202020204" pitchFamily="34" charset="0"/>
              <a:cs typeface="Arial" panose="020B0604020202020204" pitchFamily="34" charset="0"/>
            </a:endParaRPr>
          </a:p>
        </p:txBody>
      </p:sp>
      <p:pic>
        <p:nvPicPr>
          <p:cNvPr id="4" name="Picture 1957"/>
          <p:cNvPicPr/>
          <p:nvPr/>
        </p:nvPicPr>
        <p:blipFill>
          <a:blip r:embed="rId3"/>
          <a:stretch>
            <a:fillRect/>
          </a:stretch>
        </p:blipFill>
        <p:spPr>
          <a:xfrm>
            <a:off x="6101443" y="1063171"/>
            <a:ext cx="5537563" cy="5667829"/>
          </a:xfrm>
          <a:prstGeom prst="rect">
            <a:avLst/>
          </a:prstGeom>
        </p:spPr>
      </p:pic>
    </p:spTree>
    <p:extLst>
      <p:ext uri="{BB962C8B-B14F-4D97-AF65-F5344CB8AC3E}">
        <p14:creationId xmlns:p14="http://schemas.microsoft.com/office/powerpoint/2010/main" val="1488681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34"/>
          <p:cNvPicPr/>
          <p:nvPr/>
        </p:nvPicPr>
        <p:blipFill>
          <a:blip r:embed="rId2"/>
          <a:stretch>
            <a:fillRect/>
          </a:stretch>
        </p:blipFill>
        <p:spPr>
          <a:xfrm>
            <a:off x="143691" y="1025797"/>
            <a:ext cx="5673997" cy="4904740"/>
          </a:xfrm>
          <a:prstGeom prst="rect">
            <a:avLst/>
          </a:prstGeom>
        </p:spPr>
      </p:pic>
      <p:pic>
        <p:nvPicPr>
          <p:cNvPr id="4" name="Picture 2148"/>
          <p:cNvPicPr/>
          <p:nvPr/>
        </p:nvPicPr>
        <p:blipFill>
          <a:blip r:embed="rId3"/>
          <a:stretch>
            <a:fillRect/>
          </a:stretch>
        </p:blipFill>
        <p:spPr>
          <a:xfrm>
            <a:off x="6078581" y="1025797"/>
            <a:ext cx="5982790" cy="4904740"/>
          </a:xfrm>
          <a:prstGeom prst="rect">
            <a:avLst/>
          </a:prstGeom>
        </p:spPr>
      </p:pic>
    </p:spTree>
    <p:extLst>
      <p:ext uri="{BB962C8B-B14F-4D97-AF65-F5344CB8AC3E}">
        <p14:creationId xmlns:p14="http://schemas.microsoft.com/office/powerpoint/2010/main" val="145410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551</Words>
  <Application>Microsoft Office PowerPoint</Application>
  <PresentationFormat>Widescreen</PresentationFormat>
  <Paragraphs>57</Paragraphs>
  <Slides>20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Calibri Light</vt:lpstr>
      <vt:lpstr>Tema do Office</vt:lpstr>
      <vt:lpstr>   O olhar da criança sendo apresentado de forma concreta através de Cartões Postais.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olhar da criança sendo apresentado de forma concreta através de Cartões Postais.</dc:title>
  <dc:creator>Letícia</dc:creator>
  <cp:lastModifiedBy>Letícia</cp:lastModifiedBy>
  <cp:revision>16</cp:revision>
  <dcterms:created xsi:type="dcterms:W3CDTF">2020-07-20T11:23:47Z</dcterms:created>
  <dcterms:modified xsi:type="dcterms:W3CDTF">2020-07-20T14:02:30Z</dcterms:modified>
</cp:coreProperties>
</file>